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94"/>
  </p:notesMasterIdLst>
  <p:handoutMasterIdLst>
    <p:handoutMasterId r:id="rId95"/>
  </p:handoutMasterIdLst>
  <p:sldIdLst>
    <p:sldId id="556" r:id="rId2"/>
    <p:sldId id="750" r:id="rId3"/>
    <p:sldId id="768" r:id="rId4"/>
    <p:sldId id="769" r:id="rId5"/>
    <p:sldId id="258" r:id="rId6"/>
    <p:sldId id="711" r:id="rId7"/>
    <p:sldId id="622" r:id="rId8"/>
    <p:sldId id="623" r:id="rId9"/>
    <p:sldId id="625" r:id="rId10"/>
    <p:sldId id="626" r:id="rId11"/>
    <p:sldId id="551" r:id="rId12"/>
    <p:sldId id="753" r:id="rId13"/>
    <p:sldId id="754" r:id="rId14"/>
    <p:sldId id="766" r:id="rId15"/>
    <p:sldId id="628" r:id="rId16"/>
    <p:sldId id="514" r:id="rId17"/>
    <p:sldId id="590" r:id="rId18"/>
    <p:sldId id="720" r:id="rId19"/>
    <p:sldId id="599" r:id="rId20"/>
    <p:sldId id="260" r:id="rId21"/>
    <p:sldId id="756" r:id="rId22"/>
    <p:sldId id="635" r:id="rId23"/>
    <p:sldId id="743" r:id="rId24"/>
    <p:sldId id="744" r:id="rId25"/>
    <p:sldId id="762" r:id="rId26"/>
    <p:sldId id="656" r:id="rId27"/>
    <p:sldId id="713" r:id="rId28"/>
    <p:sldId id="742" r:id="rId29"/>
    <p:sldId id="741" r:id="rId30"/>
    <p:sldId id="334" r:id="rId31"/>
    <p:sldId id="746" r:id="rId32"/>
    <p:sldId id="724" r:id="rId33"/>
    <p:sldId id="725" r:id="rId34"/>
    <p:sldId id="726" r:id="rId35"/>
    <p:sldId id="755" r:id="rId36"/>
    <p:sldId id="732" r:id="rId37"/>
    <p:sldId id="728" r:id="rId38"/>
    <p:sldId id="729" r:id="rId39"/>
    <p:sldId id="731" r:id="rId40"/>
    <p:sldId id="733" r:id="rId41"/>
    <p:sldId id="734" r:id="rId42"/>
    <p:sldId id="735" r:id="rId43"/>
    <p:sldId id="736" r:id="rId44"/>
    <p:sldId id="745" r:id="rId45"/>
    <p:sldId id="749" r:id="rId46"/>
    <p:sldId id="740" r:id="rId47"/>
    <p:sldId id="765" r:id="rId48"/>
    <p:sldId id="763" r:id="rId49"/>
    <p:sldId id="764" r:id="rId50"/>
    <p:sldId id="256" r:id="rId51"/>
    <p:sldId id="333" r:id="rId52"/>
    <p:sldId id="347" r:id="rId53"/>
    <p:sldId id="282" r:id="rId54"/>
    <p:sldId id="627" r:id="rId55"/>
    <p:sldId id="770" r:id="rId56"/>
    <p:sldId id="325" r:id="rId57"/>
    <p:sldId id="348" r:id="rId58"/>
    <p:sldId id="349" r:id="rId59"/>
    <p:sldId id="298" r:id="rId60"/>
    <p:sldId id="374" r:id="rId61"/>
    <p:sldId id="317" r:id="rId62"/>
    <p:sldId id="263" r:id="rId63"/>
    <p:sldId id="264" r:id="rId64"/>
    <p:sldId id="265" r:id="rId65"/>
    <p:sldId id="318" r:id="rId66"/>
    <p:sldId id="324" r:id="rId67"/>
    <p:sldId id="380" r:id="rId68"/>
    <p:sldId id="289" r:id="rId69"/>
    <p:sldId id="277" r:id="rId70"/>
    <p:sldId id="363" r:id="rId71"/>
    <p:sldId id="377" r:id="rId72"/>
    <p:sldId id="378" r:id="rId73"/>
    <p:sldId id="379" r:id="rId74"/>
    <p:sldId id="360" r:id="rId75"/>
    <p:sldId id="329" r:id="rId76"/>
    <p:sldId id="330" r:id="rId77"/>
    <p:sldId id="624" r:id="rId78"/>
    <p:sldId id="320" r:id="rId79"/>
    <p:sldId id="291" r:id="rId80"/>
    <p:sldId id="312" r:id="rId81"/>
    <p:sldId id="313" r:id="rId82"/>
    <p:sldId id="353" r:id="rId83"/>
    <p:sldId id="356" r:id="rId84"/>
    <p:sldId id="319" r:id="rId85"/>
    <p:sldId id="314" r:id="rId86"/>
    <p:sldId id="327" r:id="rId87"/>
    <p:sldId id="350" r:id="rId88"/>
    <p:sldId id="365" r:id="rId89"/>
    <p:sldId id="359" r:id="rId90"/>
    <p:sldId id="771" r:id="rId91"/>
    <p:sldId id="772" r:id="rId92"/>
    <p:sldId id="773" r:id="rId93"/>
  </p:sldIdLst>
  <p:sldSz cx="9144000" cy="7315200"/>
  <p:notesSz cx="6950075" cy="9236075"/>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 uri="{2D200454-40CA-4A62-9FC3-DE9A4176ACB9}">
      <p15:notesGuideLst xmlns:p15="http://schemas.microsoft.com/office/powerpoint/2012/main">
        <p15:guide id="1" orient="horz" pos="2308" userDrawn="1">
          <p15:clr>
            <a:srgbClr val="A4A3A4"/>
          </p15:clr>
        </p15:guide>
        <p15:guide id="2" pos="287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50021"/>
    <a:srgbClr val="FFFFFF"/>
    <a:srgbClr val="FF9999"/>
    <a:srgbClr val="FF7C80"/>
    <a:srgbClr val="CCFFCC"/>
    <a:srgbClr val="99CCFF"/>
    <a:srgbClr val="FF505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6" autoAdjust="0"/>
    <p:restoredTop sz="91171" autoAdjust="0"/>
  </p:normalViewPr>
  <p:slideViewPr>
    <p:cSldViewPr>
      <p:cViewPr varScale="1">
        <p:scale>
          <a:sx n="75" d="100"/>
          <a:sy n="75" d="100"/>
        </p:scale>
        <p:origin x="1752" y="54"/>
      </p:cViewPr>
      <p:guideLst>
        <p:guide orient="horz" pos="2304"/>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3" d="2"/>
        <a:sy n="3" d="2"/>
      </p:scale>
      <p:origin x="0" y="0"/>
    </p:cViewPr>
  </p:notesTextViewPr>
  <p:sorterViewPr>
    <p:cViewPr varScale="1">
      <p:scale>
        <a:sx n="100" d="100"/>
        <a:sy n="100" d="100"/>
      </p:scale>
      <p:origin x="0" y="0"/>
    </p:cViewPr>
  </p:sorterViewPr>
  <p:notesViewPr>
    <p:cSldViewPr>
      <p:cViewPr>
        <p:scale>
          <a:sx n="100" d="100"/>
          <a:sy n="100" d="100"/>
        </p:scale>
        <p:origin x="-810" y="-72"/>
      </p:cViewPr>
      <p:guideLst>
        <p:guide orient="horz" pos="2308"/>
        <p:guide pos="287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slide" Target="slides/slide20.xml"/><Relationship Id="rId1" Type="http://schemas.openxmlformats.org/officeDocument/2006/relationships/slide" Target="slides/slide19.xml"/><Relationship Id="rId6" Type="http://schemas.openxmlformats.org/officeDocument/2006/relationships/slide" Target="slides/slide43.xml"/><Relationship Id="rId5" Type="http://schemas.openxmlformats.org/officeDocument/2006/relationships/slide" Target="slides/slide42.xml"/><Relationship Id="rId4"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13308"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3075" name="Rectangle 3"/>
          <p:cNvSpPr>
            <a:spLocks noGrp="1" noChangeArrowheads="1"/>
          </p:cNvSpPr>
          <p:nvPr>
            <p:ph type="dt" sz="quarter" idx="1"/>
          </p:nvPr>
        </p:nvSpPr>
        <p:spPr bwMode="auto">
          <a:xfrm>
            <a:off x="3936772" y="0"/>
            <a:ext cx="3013307"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algn="r" defTabSz="946446" eaLnBrk="0" hangingPunct="0">
              <a:defRPr sz="1000" i="1">
                <a:latin typeface="Times New Roman" pitchFamily="18" charset="0"/>
              </a:defRPr>
            </a:lvl1pPr>
          </a:lstStyle>
          <a:p>
            <a:pPr>
              <a:defRPr/>
            </a:pPr>
            <a:endParaRPr lang="en-US"/>
          </a:p>
        </p:txBody>
      </p:sp>
      <p:sp>
        <p:nvSpPr>
          <p:cNvPr id="3076" name="Rectangle 4"/>
          <p:cNvSpPr>
            <a:spLocks noGrp="1" noChangeArrowheads="1"/>
          </p:cNvSpPr>
          <p:nvPr>
            <p:ph type="ftr" sz="quarter" idx="2"/>
          </p:nvPr>
        </p:nvSpPr>
        <p:spPr bwMode="auto">
          <a:xfrm>
            <a:off x="0" y="8773967"/>
            <a:ext cx="3013308"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3936772" y="8773967"/>
            <a:ext cx="3013307"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algn="r" defTabSz="946446" eaLnBrk="0" hangingPunct="0">
              <a:defRPr sz="1000" i="1">
                <a:latin typeface="Times New Roman" pitchFamily="18" charset="0"/>
              </a:defRPr>
            </a:lvl1pPr>
          </a:lstStyle>
          <a:p>
            <a:pPr>
              <a:defRPr/>
            </a:pPr>
            <a:fld id="{7AA941D6-0125-4612-BE39-0C72ADC04CFD}" type="slidenum">
              <a:rPr lang="en-US"/>
              <a:pPr>
                <a:defRPr/>
              </a:pPr>
              <a:t>‹#›</a:t>
            </a:fld>
            <a:endParaRPr lang="en-US"/>
          </a:p>
        </p:txBody>
      </p:sp>
    </p:spTree>
    <p:extLst>
      <p:ext uri="{BB962C8B-B14F-4D97-AF65-F5344CB8AC3E}">
        <p14:creationId xmlns:p14="http://schemas.microsoft.com/office/powerpoint/2010/main" val="2003479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3308"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36772" y="0"/>
            <a:ext cx="3013307"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algn="r" defTabSz="946446" eaLnBrk="0" hangingPunct="0">
              <a:defRPr sz="1000" i="1">
                <a:latin typeface="Times New Roman" pitchFamily="18" charset="0"/>
              </a:defRPr>
            </a:lvl1pPr>
          </a:lstStyle>
          <a:p>
            <a:pPr>
              <a:defRPr/>
            </a:pPr>
            <a:endParaRPr lang="en-US"/>
          </a:p>
        </p:txBody>
      </p:sp>
      <p:sp>
        <p:nvSpPr>
          <p:cNvPr id="2052" name="Rectangle 4"/>
          <p:cNvSpPr>
            <a:spLocks noGrp="1" noChangeArrowheads="1"/>
          </p:cNvSpPr>
          <p:nvPr>
            <p:ph type="ftr" sz="quarter" idx="4"/>
          </p:nvPr>
        </p:nvSpPr>
        <p:spPr bwMode="auto">
          <a:xfrm>
            <a:off x="0" y="8773967"/>
            <a:ext cx="3013308"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36772" y="8773967"/>
            <a:ext cx="3013307"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algn="r" defTabSz="946446" eaLnBrk="0" hangingPunct="0">
              <a:defRPr sz="1000" i="1">
                <a:latin typeface="Times New Roman" pitchFamily="18" charset="0"/>
              </a:defRPr>
            </a:lvl1pPr>
          </a:lstStyle>
          <a:p>
            <a:pPr>
              <a:defRPr/>
            </a:pPr>
            <a:fld id="{17AA6FF8-8F74-485B-A962-8536DA8A9508}" type="slidenum">
              <a:rPr lang="en-US"/>
              <a:pPr>
                <a:defRPr/>
              </a:pPr>
              <a:t>‹#›</a:t>
            </a:fld>
            <a:endParaRPr lang="en-US"/>
          </a:p>
        </p:txBody>
      </p:sp>
      <p:sp>
        <p:nvSpPr>
          <p:cNvPr id="2054" name="Rectangle 6"/>
          <p:cNvSpPr>
            <a:spLocks noGrp="1" noChangeArrowheads="1"/>
          </p:cNvSpPr>
          <p:nvPr>
            <p:ph type="body" sz="quarter" idx="3"/>
          </p:nvPr>
        </p:nvSpPr>
        <p:spPr bwMode="auto">
          <a:xfrm>
            <a:off x="926681" y="4387773"/>
            <a:ext cx="5096722" cy="4155919"/>
          </a:xfrm>
          <a:prstGeom prst="rect">
            <a:avLst/>
          </a:prstGeom>
          <a:noFill/>
          <a:ln w="9525">
            <a:noFill/>
            <a:miter lim="800000"/>
            <a:headEnd/>
            <a:tailEnd/>
          </a:ln>
          <a:effectLst/>
        </p:spPr>
        <p:txBody>
          <a:bodyPr vert="horz" wrap="square" lIns="94166" tIns="47882" rIns="94166" bIns="47882"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1" name="Rectangle 8"/>
          <p:cNvSpPr>
            <a:spLocks noGrp="1" noRot="1" noChangeAspect="1" noChangeArrowheads="1" noTextEdit="1"/>
          </p:cNvSpPr>
          <p:nvPr>
            <p:ph type="sldImg" idx="2"/>
          </p:nvPr>
        </p:nvSpPr>
        <p:spPr bwMode="auto">
          <a:xfrm>
            <a:off x="1174750" y="581025"/>
            <a:ext cx="4611688" cy="36893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030963175"/>
      </p:ext>
    </p:extLst>
  </p:cSld>
  <p:clrMap bg1="lt1" tx1="dk1" bg2="lt2" tx2="dk2" accent1="accent1" accent2="accent2" accent3="accent3" accent4="accent4" accent5="accent5" accent6="accent6" hlink="hlink" folHlink="folHlink"/>
  <p:notesStyle>
    <a:lvl1pPr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61963"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27100"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89063"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52613"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sldNum" sz="quarter" idx="5"/>
          </p:nvPr>
        </p:nvSpPr>
        <p:spPr>
          <a:noFill/>
        </p:spPr>
        <p:txBody>
          <a:bodyPr/>
          <a:lstStyle/>
          <a:p>
            <a:pPr defTabSz="946150"/>
            <a:fld id="{FF0AF664-7331-457C-9C57-7720F7AA6F20}" type="slidenum">
              <a:rPr lang="en-US" smtClean="0"/>
              <a:pPr defTabSz="946150"/>
              <a:t>1</a:t>
            </a:fld>
            <a:endParaRPr lang="en-US"/>
          </a:p>
        </p:txBody>
      </p:sp>
      <p:sp>
        <p:nvSpPr>
          <p:cNvPr id="109571" name="Rectangle 2050"/>
          <p:cNvSpPr>
            <a:spLocks noGrp="1" noRot="1" noChangeAspect="1" noChangeArrowheads="1" noTextEdit="1"/>
          </p:cNvSpPr>
          <p:nvPr>
            <p:ph type="sldImg"/>
          </p:nvPr>
        </p:nvSpPr>
        <p:spPr>
          <a:ln/>
        </p:spPr>
      </p:sp>
      <p:sp>
        <p:nvSpPr>
          <p:cNvPr id="109572" name="Rectangle 2051"/>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8779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937189">
              <a:defRPr/>
            </a:pPr>
            <a:fld id="{4F6D28EF-F21C-40B9-8413-C8314898C7D2}" type="slidenum">
              <a:rPr lang="en-US" smtClean="0"/>
              <a:pPr defTabSz="937189">
                <a:defRPr/>
              </a:pPr>
              <a:t>14</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buFont typeface="Wingdings" pitchFamily="2" charset="2"/>
              <a:buNone/>
            </a:pPr>
            <a:endParaRPr lang="en-US"/>
          </a:p>
        </p:txBody>
      </p:sp>
    </p:spTree>
    <p:extLst>
      <p:ext uri="{BB962C8B-B14F-4D97-AF65-F5344CB8AC3E}">
        <p14:creationId xmlns:p14="http://schemas.microsoft.com/office/powerpoint/2010/main" val="293323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p:cNvSpPr>
            <a:spLocks noGrp="1" noChangeArrowheads="1"/>
          </p:cNvSpPr>
          <p:nvPr>
            <p:ph type="sldNum" sz="quarter" idx="5"/>
          </p:nvPr>
        </p:nvSpPr>
        <p:spPr>
          <a:noFill/>
        </p:spPr>
        <p:txBody>
          <a:bodyPr/>
          <a:lstStyle/>
          <a:p>
            <a:pPr defTabSz="946150"/>
            <a:fld id="{E6D873C3-5337-4EE8-8AE5-01E68C7187D9}" type="slidenum">
              <a:rPr lang="en-US" smtClean="0"/>
              <a:pPr defTabSz="946150"/>
              <a:t>15</a:t>
            </a:fld>
            <a:endParaRPr lang="en-US"/>
          </a:p>
        </p:txBody>
      </p:sp>
      <p:sp>
        <p:nvSpPr>
          <p:cNvPr id="121859" name="Rectangle 3"/>
          <p:cNvSpPr>
            <a:spLocks noGrp="1" noRot="1" noChangeAspect="1" noChangeArrowheads="1" noTextEdit="1"/>
          </p:cNvSpPr>
          <p:nvPr>
            <p:ph type="sldImg"/>
          </p:nvPr>
        </p:nvSpPr>
        <p:spPr>
          <a:ln cap="flat"/>
        </p:spPr>
      </p:sp>
      <p:sp>
        <p:nvSpPr>
          <p:cNvPr id="121860" name="Rectangle 4"/>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8371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p:cNvSpPr>
            <a:spLocks noGrp="1" noChangeArrowheads="1"/>
          </p:cNvSpPr>
          <p:nvPr>
            <p:ph type="sldNum" sz="quarter" idx="5"/>
          </p:nvPr>
        </p:nvSpPr>
        <p:spPr>
          <a:noFill/>
        </p:spPr>
        <p:txBody>
          <a:bodyPr/>
          <a:lstStyle/>
          <a:p>
            <a:pPr defTabSz="946150"/>
            <a:fld id="{A42B4CB6-EF3A-4E5E-8D40-9371387018EF}" type="slidenum">
              <a:rPr lang="en-US" smtClean="0"/>
              <a:pPr defTabSz="946150"/>
              <a:t>16</a:t>
            </a:fld>
            <a:endParaRPr lang="en-US"/>
          </a:p>
        </p:txBody>
      </p:sp>
      <p:sp>
        <p:nvSpPr>
          <p:cNvPr id="122883" name="Rectangle 2"/>
          <p:cNvSpPr>
            <a:spLocks noGrp="1" noRot="1" noChangeAspect="1" noChangeArrowheads="1" noTextEdit="1"/>
          </p:cNvSpPr>
          <p:nvPr>
            <p:ph type="sldImg"/>
          </p:nvPr>
        </p:nvSpPr>
        <p:spPr>
          <a:ln cap="flat"/>
        </p:spPr>
      </p:sp>
      <p:sp>
        <p:nvSpPr>
          <p:cNvPr id="122884" name="Rectangle 2"/>
          <p:cNvSpPr>
            <a:spLocks noGrp="1" noChangeArrowheads="1"/>
          </p:cNvSpPr>
          <p:nvPr>
            <p:ph type="body" idx="1"/>
          </p:nvPr>
        </p:nvSpPr>
        <p:spPr>
          <a:noFill/>
          <a:ln/>
        </p:spPr>
        <p:txBody>
          <a:bodyPr/>
          <a:lstStyle/>
          <a:p>
            <a:endParaRPr lang="en-US" baseline="0" dirty="0"/>
          </a:p>
        </p:txBody>
      </p:sp>
    </p:spTree>
    <p:extLst>
      <p:ext uri="{BB962C8B-B14F-4D97-AF65-F5344CB8AC3E}">
        <p14:creationId xmlns:p14="http://schemas.microsoft.com/office/powerpoint/2010/main" val="260734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sldNum" sz="quarter" idx="5"/>
          </p:nvPr>
        </p:nvSpPr>
        <p:spPr>
          <a:noFill/>
        </p:spPr>
        <p:txBody>
          <a:bodyPr/>
          <a:lstStyle/>
          <a:p>
            <a:pPr defTabSz="946150"/>
            <a:fld id="{1E4FC56E-664C-4884-A8D4-01B493ADDFD5}" type="slidenum">
              <a:rPr lang="en-US" smtClean="0"/>
              <a:pPr defTabSz="946150"/>
              <a:t>17</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41879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Grp="1" noChangeArrowheads="1"/>
          </p:cNvSpPr>
          <p:nvPr>
            <p:ph type="sldNum" sz="quarter" idx="5"/>
          </p:nvPr>
        </p:nvSpPr>
        <p:spPr>
          <a:noFill/>
        </p:spPr>
        <p:txBody>
          <a:bodyPr/>
          <a:lstStyle/>
          <a:p>
            <a:pPr defTabSz="946150"/>
            <a:fld id="{1C63C1C6-9D8D-4EDB-BA84-40F73737E976}" type="slidenum">
              <a:rPr lang="en-US" smtClean="0"/>
              <a:pPr defTabSz="946150"/>
              <a:t>19</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7334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Grp="1" noChangeArrowheads="1"/>
          </p:cNvSpPr>
          <p:nvPr>
            <p:ph type="sldNum" sz="quarter" idx="5"/>
          </p:nvPr>
        </p:nvSpPr>
        <p:spPr>
          <a:noFill/>
        </p:spPr>
        <p:txBody>
          <a:bodyPr/>
          <a:lstStyle/>
          <a:p>
            <a:pPr defTabSz="946150"/>
            <a:fld id="{5F7870C6-DF34-4525-A226-D4EA375E7010}" type="slidenum">
              <a:rPr lang="en-US" smtClean="0"/>
              <a:pPr defTabSz="946150"/>
              <a:t>20</a:t>
            </a:fld>
            <a:endParaRPr lang="en-US"/>
          </a:p>
        </p:txBody>
      </p:sp>
      <p:sp>
        <p:nvSpPr>
          <p:cNvPr id="129027" name="Rectangle 2"/>
          <p:cNvSpPr>
            <a:spLocks noGrp="1" noChangeArrowheads="1"/>
          </p:cNvSpPr>
          <p:nvPr>
            <p:ph type="body" idx="1"/>
          </p:nvPr>
        </p:nvSpPr>
        <p:spPr>
          <a:noFill/>
          <a:ln/>
        </p:spPr>
        <p:txBody>
          <a:bodyPr lIns="95762" tIns="49478" rIns="95762" bIns="49478"/>
          <a:lstStyle/>
          <a:p>
            <a:endParaRPr lang="en-US" baseline="0" dirty="0"/>
          </a:p>
          <a:p>
            <a:endParaRPr lang="en-US" dirty="0"/>
          </a:p>
        </p:txBody>
      </p:sp>
      <p:sp>
        <p:nvSpPr>
          <p:cNvPr id="12902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1390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Grp="1" noChangeArrowheads="1"/>
          </p:cNvSpPr>
          <p:nvPr>
            <p:ph type="sldNum" sz="quarter" idx="5"/>
          </p:nvPr>
        </p:nvSpPr>
        <p:spPr>
          <a:noFill/>
        </p:spPr>
        <p:txBody>
          <a:bodyPr/>
          <a:lstStyle/>
          <a:p>
            <a:pPr defTabSz="946150"/>
            <a:fld id="{EE321A5C-2919-413C-BD8B-CA01254C9DD6}" type="slidenum">
              <a:rPr lang="en-US" smtClean="0"/>
              <a:pPr defTabSz="946150"/>
              <a:t>21</a:t>
            </a:fld>
            <a:endParaRPr lang="en-US"/>
          </a:p>
        </p:txBody>
      </p:sp>
      <p:sp>
        <p:nvSpPr>
          <p:cNvPr id="131075" name="Rectangle 2"/>
          <p:cNvSpPr>
            <a:spLocks noGrp="1" noChangeArrowheads="1"/>
          </p:cNvSpPr>
          <p:nvPr>
            <p:ph type="body" idx="1"/>
          </p:nvPr>
        </p:nvSpPr>
        <p:spPr>
          <a:xfrm>
            <a:off x="817277" y="4390925"/>
            <a:ext cx="5096722" cy="4162228"/>
          </a:xfrm>
          <a:noFill/>
          <a:ln/>
        </p:spPr>
        <p:txBody>
          <a:bodyPr lIns="95762" tIns="49478" rIns="95762" bIns="49478"/>
          <a:lstStyle/>
          <a:p>
            <a:endParaRPr lang="en-US" dirty="0"/>
          </a:p>
        </p:txBody>
      </p:sp>
      <p:sp>
        <p:nvSpPr>
          <p:cNvPr id="131076"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03037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noGrp="1" noChangeArrowheads="1"/>
          </p:cNvSpPr>
          <p:nvPr>
            <p:ph type="sldNum" sz="quarter" idx="5"/>
          </p:nvPr>
        </p:nvSpPr>
        <p:spPr>
          <a:noFill/>
        </p:spPr>
        <p:txBody>
          <a:bodyPr/>
          <a:lstStyle/>
          <a:p>
            <a:pPr defTabSz="946150"/>
            <a:fld id="{351FE5B8-1617-475E-8D88-96BE5A4372E0}" type="slidenum">
              <a:rPr lang="en-US" smtClean="0"/>
              <a:pPr defTabSz="946150"/>
              <a:t>22</a:t>
            </a:fld>
            <a:endParaRPr lang="en-US"/>
          </a:p>
        </p:txBody>
      </p:sp>
      <p:sp>
        <p:nvSpPr>
          <p:cNvPr id="133123" name="Rectangle 2"/>
          <p:cNvSpPr>
            <a:spLocks noGrp="1" noChangeArrowheads="1"/>
          </p:cNvSpPr>
          <p:nvPr>
            <p:ph type="body" idx="1"/>
          </p:nvPr>
        </p:nvSpPr>
        <p:spPr>
          <a:noFill/>
          <a:ln/>
        </p:spPr>
        <p:txBody>
          <a:bodyPr lIns="95762" tIns="49478" rIns="95762" bIns="49478"/>
          <a:lstStyle/>
          <a:p>
            <a:endParaRPr lang="en-US" dirty="0"/>
          </a:p>
        </p:txBody>
      </p:sp>
      <p:sp>
        <p:nvSpPr>
          <p:cNvPr id="133124"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4257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p:cNvSpPr>
            <a:spLocks noGrp="1" noChangeArrowheads="1"/>
          </p:cNvSpPr>
          <p:nvPr>
            <p:ph type="sldNum" sz="quarter" idx="5"/>
          </p:nvPr>
        </p:nvSpPr>
        <p:spPr>
          <a:noFill/>
        </p:spPr>
        <p:txBody>
          <a:bodyPr/>
          <a:lstStyle/>
          <a:p>
            <a:pPr defTabSz="946150"/>
            <a:fld id="{F5D93FF9-F861-48B0-BA5D-4917D7829B66}" type="slidenum">
              <a:rPr lang="en-US" smtClean="0">
                <a:solidFill>
                  <a:srgbClr val="000000"/>
                </a:solidFill>
              </a:rPr>
              <a:pPr defTabSz="946150"/>
              <a:t>23</a:t>
            </a:fld>
            <a:endParaRPr lang="en-US">
              <a:solidFill>
                <a:srgbClr val="000000"/>
              </a:solidFill>
            </a:endParaRPr>
          </a:p>
        </p:txBody>
      </p:sp>
      <p:sp>
        <p:nvSpPr>
          <p:cNvPr id="135171" name="Rectangle 2"/>
          <p:cNvSpPr>
            <a:spLocks noGrp="1" noRot="1" noChangeAspect="1" noChangeArrowheads="1" noTextEdit="1"/>
          </p:cNvSpPr>
          <p:nvPr>
            <p:ph type="sldImg"/>
          </p:nvPr>
        </p:nvSpPr>
        <p:spPr>
          <a:ln cap="flat"/>
        </p:spPr>
      </p:sp>
      <p:sp>
        <p:nvSpPr>
          <p:cNvPr id="13517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44094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Grp="1" noChangeArrowheads="1"/>
          </p:cNvSpPr>
          <p:nvPr>
            <p:ph type="sldNum" sz="quarter" idx="5"/>
          </p:nvPr>
        </p:nvSpPr>
        <p:spPr>
          <a:noFill/>
        </p:spPr>
        <p:txBody>
          <a:bodyPr/>
          <a:lstStyle/>
          <a:p>
            <a:pPr defTabSz="946150"/>
            <a:fld id="{08EE7C72-BD15-4106-8FF0-180B7696E2E5}" type="slidenum">
              <a:rPr lang="en-US" smtClean="0"/>
              <a:pPr defTabSz="946150"/>
              <a:t>24</a:t>
            </a:fld>
            <a:endParaRPr lang="en-US"/>
          </a:p>
        </p:txBody>
      </p:sp>
      <p:sp>
        <p:nvSpPr>
          <p:cNvPr id="136195" name="Rectangle 2"/>
          <p:cNvSpPr>
            <a:spLocks noGrp="1" noRot="1" noChangeAspect="1" noChangeArrowheads="1" noTextEdit="1"/>
          </p:cNvSpPr>
          <p:nvPr>
            <p:ph type="sldImg"/>
          </p:nvPr>
        </p:nvSpPr>
        <p:spPr>
          <a:ln cap="flat"/>
        </p:spPr>
      </p:sp>
      <p:sp>
        <p:nvSpPr>
          <p:cNvPr id="13619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7717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p>
            <a:pPr defTabSz="946150"/>
            <a:fld id="{77793553-5183-41C7-9E27-5494C63971D7}" type="slidenum">
              <a:rPr lang="en-US" smtClean="0"/>
              <a:pPr defTabSz="946150"/>
              <a:t>2</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346779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25</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05458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p:spPr>
        <p:txBody>
          <a:bodyPr/>
          <a:lstStyle/>
          <a:p>
            <a:pPr defTabSz="946150"/>
            <a:fld id="{4B9629F4-20F6-44B3-A1A4-3AFD0E4DCF84}" type="slidenum">
              <a:rPr lang="en-US" smtClean="0"/>
              <a:pPr defTabSz="946150"/>
              <a:t>26</a:t>
            </a:fld>
            <a:endParaRPr lang="en-US"/>
          </a:p>
        </p:txBody>
      </p:sp>
      <p:sp>
        <p:nvSpPr>
          <p:cNvPr id="148483" name="Rectangle 2"/>
          <p:cNvSpPr>
            <a:spLocks noGrp="1" noChangeArrowheads="1"/>
          </p:cNvSpPr>
          <p:nvPr>
            <p:ph type="body" idx="1"/>
          </p:nvPr>
        </p:nvSpPr>
        <p:spPr>
          <a:noFill/>
          <a:ln/>
        </p:spPr>
        <p:txBody>
          <a:bodyPr lIns="95762" tIns="49478" rIns="95762" bIns="49478"/>
          <a:lstStyle/>
          <a:p>
            <a:endParaRPr lang="en-US" baseline="0" dirty="0"/>
          </a:p>
          <a:p>
            <a:endParaRPr lang="en-US" baseline="0" dirty="0"/>
          </a:p>
        </p:txBody>
      </p:sp>
      <p:sp>
        <p:nvSpPr>
          <p:cNvPr id="148484"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52201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5"/>
          <p:cNvSpPr>
            <a:spLocks noGrp="1" noChangeArrowheads="1"/>
          </p:cNvSpPr>
          <p:nvPr>
            <p:ph type="sldNum" sz="quarter" idx="5"/>
          </p:nvPr>
        </p:nvSpPr>
        <p:spPr>
          <a:noFill/>
        </p:spPr>
        <p:txBody>
          <a:bodyPr/>
          <a:lstStyle/>
          <a:p>
            <a:pPr defTabSz="946150"/>
            <a:fld id="{A0578C0D-28D7-4D4A-AB28-6B6E669F5BB1}" type="slidenum">
              <a:rPr lang="en-US" smtClean="0"/>
              <a:pPr defTabSz="946150"/>
              <a:t>27</a:t>
            </a:fld>
            <a:endParaRPr lang="en-US"/>
          </a:p>
        </p:txBody>
      </p:sp>
      <p:sp>
        <p:nvSpPr>
          <p:cNvPr id="150531" name="Rectangle 2"/>
          <p:cNvSpPr>
            <a:spLocks noGrp="1" noChangeArrowheads="1"/>
          </p:cNvSpPr>
          <p:nvPr>
            <p:ph type="body" idx="1"/>
          </p:nvPr>
        </p:nvSpPr>
        <p:spPr>
          <a:noFill/>
          <a:ln/>
        </p:spPr>
        <p:txBody>
          <a:bodyPr lIns="95762" tIns="49478" rIns="95762" bIns="49478"/>
          <a:lstStyle/>
          <a:p>
            <a:endParaRPr lang="en-US" dirty="0"/>
          </a:p>
        </p:txBody>
      </p:sp>
      <p:sp>
        <p:nvSpPr>
          <p:cNvPr id="15053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20980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5"/>
          <p:cNvSpPr>
            <a:spLocks noGrp="1" noChangeArrowheads="1"/>
          </p:cNvSpPr>
          <p:nvPr>
            <p:ph type="sldNum" sz="quarter" idx="5"/>
          </p:nvPr>
        </p:nvSpPr>
        <p:spPr>
          <a:noFill/>
        </p:spPr>
        <p:txBody>
          <a:bodyPr/>
          <a:lstStyle/>
          <a:p>
            <a:pPr defTabSz="946150"/>
            <a:fld id="{A0578C0D-28D7-4D4A-AB28-6B6E669F5BB1}" type="slidenum">
              <a:rPr lang="en-US" smtClean="0"/>
              <a:pPr defTabSz="946150"/>
              <a:t>28</a:t>
            </a:fld>
            <a:endParaRPr lang="en-US"/>
          </a:p>
        </p:txBody>
      </p:sp>
      <p:sp>
        <p:nvSpPr>
          <p:cNvPr id="150531" name="Rectangle 2"/>
          <p:cNvSpPr>
            <a:spLocks noGrp="1" noChangeArrowheads="1"/>
          </p:cNvSpPr>
          <p:nvPr>
            <p:ph type="body" idx="1"/>
          </p:nvPr>
        </p:nvSpPr>
        <p:spPr>
          <a:noFill/>
          <a:ln/>
        </p:spPr>
        <p:txBody>
          <a:bodyPr lIns="95762" tIns="49478" rIns="95762" bIns="49478"/>
          <a:lstStyle/>
          <a:p>
            <a:endParaRPr lang="en-US" dirty="0"/>
          </a:p>
        </p:txBody>
      </p:sp>
      <p:sp>
        <p:nvSpPr>
          <p:cNvPr id="15053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88912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b="1">
                <a:solidFill>
                  <a:schemeClr val="tx1"/>
                </a:solidFill>
                <a:latin typeface="Arial" panose="020B0604020202020204" pitchFamily="34" charset="0"/>
              </a:defRPr>
            </a:lvl1pPr>
            <a:lvl2pPr marL="742950" indent="-285750" defTabSz="920750">
              <a:defRPr sz="2000" b="1">
                <a:solidFill>
                  <a:schemeClr val="tx1"/>
                </a:solidFill>
                <a:latin typeface="Arial" panose="020B0604020202020204" pitchFamily="34" charset="0"/>
              </a:defRPr>
            </a:lvl2pPr>
            <a:lvl3pPr marL="1143000" indent="-228600" defTabSz="920750">
              <a:defRPr sz="2000" b="1">
                <a:solidFill>
                  <a:schemeClr val="tx1"/>
                </a:solidFill>
                <a:latin typeface="Arial" panose="020B0604020202020204" pitchFamily="34" charset="0"/>
              </a:defRPr>
            </a:lvl3pPr>
            <a:lvl4pPr marL="1600200" indent="-228600" defTabSz="920750">
              <a:defRPr sz="2000" b="1">
                <a:solidFill>
                  <a:schemeClr val="tx1"/>
                </a:solidFill>
                <a:latin typeface="Arial" panose="020B0604020202020204" pitchFamily="34" charset="0"/>
              </a:defRPr>
            </a:lvl4pPr>
            <a:lvl5pPr marL="2057400" indent="-228600" defTabSz="920750">
              <a:defRPr sz="2000" b="1">
                <a:solidFill>
                  <a:schemeClr val="tx1"/>
                </a:solidFill>
                <a:latin typeface="Arial" panose="020B0604020202020204" pitchFamily="34" charset="0"/>
              </a:defRPr>
            </a:lvl5pPr>
            <a:lvl6pPr marL="2514600" indent="-228600" defTabSz="920750"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20750"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20750"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20750" eaLnBrk="0" fontAlgn="base" hangingPunct="0">
              <a:spcBef>
                <a:spcPct val="0"/>
              </a:spcBef>
              <a:spcAft>
                <a:spcPct val="0"/>
              </a:spcAft>
              <a:defRPr sz="2000" b="1">
                <a:solidFill>
                  <a:schemeClr val="tx1"/>
                </a:solidFill>
                <a:latin typeface="Arial" panose="020B0604020202020204" pitchFamily="34" charset="0"/>
              </a:defRPr>
            </a:lvl9pPr>
          </a:lstStyle>
          <a:p>
            <a:fld id="{0F515B3F-7B7D-4B8A-9B4D-9CDDCA62DAE4}" type="slidenum">
              <a:rPr lang="en-US" altLang="en-US" sz="1200" b="0">
                <a:latin typeface="Times New Roman" panose="02020603050405020304" pitchFamily="18" charset="0"/>
              </a:rPr>
              <a:pPr/>
              <a:t>29</a:t>
            </a:fld>
            <a:endParaRPr lang="en-US" altLang="en-US" sz="1200" b="0">
              <a:latin typeface="Times New Roman" panose="02020603050405020304" pitchFamily="18" charset="0"/>
            </a:endParaRPr>
          </a:p>
        </p:txBody>
      </p:sp>
    </p:spTree>
    <p:extLst>
      <p:ext uri="{BB962C8B-B14F-4D97-AF65-F5344CB8AC3E}">
        <p14:creationId xmlns:p14="http://schemas.microsoft.com/office/powerpoint/2010/main" val="3055013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5"/>
          <p:cNvSpPr>
            <a:spLocks noGrp="1" noChangeArrowheads="1"/>
          </p:cNvSpPr>
          <p:nvPr>
            <p:ph type="sldNum" sz="quarter" idx="5"/>
          </p:nvPr>
        </p:nvSpPr>
        <p:spPr>
          <a:noFill/>
        </p:spPr>
        <p:txBody>
          <a:bodyPr/>
          <a:lstStyle/>
          <a:p>
            <a:pPr defTabSz="946150"/>
            <a:fld id="{55D047F8-F663-4919-A909-60513ED2F9C7}" type="slidenum">
              <a:rPr lang="en-US" smtClean="0"/>
              <a:pPr defTabSz="946150"/>
              <a:t>30</a:t>
            </a:fld>
            <a:endParaRPr lang="en-US"/>
          </a:p>
        </p:txBody>
      </p:sp>
      <p:sp>
        <p:nvSpPr>
          <p:cNvPr id="167939" name="Rectangle 2"/>
          <p:cNvSpPr>
            <a:spLocks noGrp="1" noChangeArrowheads="1"/>
          </p:cNvSpPr>
          <p:nvPr>
            <p:ph type="body" idx="1"/>
          </p:nvPr>
        </p:nvSpPr>
        <p:spPr>
          <a:noFill/>
          <a:ln/>
        </p:spPr>
        <p:txBody>
          <a:bodyPr lIns="95762" tIns="49478" rIns="95762" bIns="49478"/>
          <a:lstStyle/>
          <a:p>
            <a:endParaRPr lang="en-US"/>
          </a:p>
        </p:txBody>
      </p:sp>
      <p:sp>
        <p:nvSpPr>
          <p:cNvPr id="167940"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3778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31</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0545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15473B2-4AF7-4995-B39A-9E4B7E7D8E9C}" type="slidenum">
              <a:rPr lang="en-US" smtClean="0"/>
              <a:pPr/>
              <a:t>32</a:t>
            </a:fld>
            <a:endParaRPr lang="en-US"/>
          </a:p>
        </p:txBody>
      </p:sp>
      <p:sp>
        <p:nvSpPr>
          <p:cNvPr id="106499" name="Rectangle 2"/>
          <p:cNvSpPr>
            <a:spLocks noGrp="1" noRot="1" noChangeAspect="1" noChangeArrowheads="1" noTextEdit="1"/>
          </p:cNvSpPr>
          <p:nvPr>
            <p:ph type="sldImg"/>
          </p:nvPr>
        </p:nvSpPr>
        <p:spPr>
          <a:ln/>
        </p:spPr>
      </p:sp>
      <p:sp>
        <p:nvSpPr>
          <p:cNvPr id="106500"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27239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66017F0A-9639-4880-98A1-C586C5C822D9}" type="slidenum">
              <a:rPr lang="en-US" smtClean="0"/>
              <a:pPr/>
              <a:t>33</a:t>
            </a:fld>
            <a:endParaRPr lang="en-US"/>
          </a:p>
        </p:txBody>
      </p:sp>
      <p:sp>
        <p:nvSpPr>
          <p:cNvPr id="107523" name="Rectangle 2"/>
          <p:cNvSpPr>
            <a:spLocks noGrp="1" noRot="1" noChangeAspect="1" noChangeArrowheads="1" noTextEdit="1"/>
          </p:cNvSpPr>
          <p:nvPr>
            <p:ph type="sldImg"/>
          </p:nvPr>
        </p:nvSpPr>
        <p:spPr>
          <a:ln/>
        </p:spPr>
      </p:sp>
      <p:sp>
        <p:nvSpPr>
          <p:cNvPr id="107524"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64160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332873CF-5196-4285-88F7-D17719F0044C}" type="slidenum">
              <a:rPr lang="en-US" smtClean="0"/>
              <a:pPr/>
              <a:t>34</a:t>
            </a:fld>
            <a:endParaRPr lang="en-US"/>
          </a:p>
        </p:txBody>
      </p:sp>
      <p:sp>
        <p:nvSpPr>
          <p:cNvPr id="108547" name="Rectangle 2"/>
          <p:cNvSpPr>
            <a:spLocks noGrp="1" noRot="1" noChangeAspect="1" noChangeArrowheads="1" noTextEdit="1"/>
          </p:cNvSpPr>
          <p:nvPr>
            <p:ph type="sldImg"/>
          </p:nvPr>
        </p:nvSpPr>
        <p:spPr>
          <a:ln/>
        </p:spPr>
      </p:sp>
      <p:sp>
        <p:nvSpPr>
          <p:cNvPr id="108548"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3982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p>
            <a:pPr defTabSz="946150"/>
            <a:fld id="{77793553-5183-41C7-9E27-5494C63971D7}" type="slidenum">
              <a:rPr lang="en-US" smtClean="0"/>
              <a:pPr defTabSz="946150"/>
              <a:t>4</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97391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AA6FF8-8F74-485B-A962-8536DA8A9508}" type="slidenum">
              <a:rPr lang="en-US" smtClean="0"/>
              <a:pPr>
                <a:defRPr/>
              </a:pPr>
              <a:t>35</a:t>
            </a:fld>
            <a:endParaRPr lang="en-US"/>
          </a:p>
        </p:txBody>
      </p:sp>
    </p:spTree>
    <p:extLst>
      <p:ext uri="{BB962C8B-B14F-4D97-AF65-F5344CB8AC3E}">
        <p14:creationId xmlns:p14="http://schemas.microsoft.com/office/powerpoint/2010/main" val="751154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5B9B9D6-B463-4152-8B21-3B5E8B5AE293}" type="slidenum">
              <a:rPr lang="en-US" smtClean="0"/>
              <a:pPr/>
              <a:t>36</a:t>
            </a:fld>
            <a:endParaRPr lang="en-US"/>
          </a:p>
        </p:txBody>
      </p:sp>
      <p:sp>
        <p:nvSpPr>
          <p:cNvPr id="113667" name="Rectangle 2"/>
          <p:cNvSpPr>
            <a:spLocks noGrp="1" noRot="1" noChangeAspect="1" noChangeArrowheads="1" noTextEdit="1"/>
          </p:cNvSpPr>
          <p:nvPr>
            <p:ph type="sldImg"/>
          </p:nvPr>
        </p:nvSpPr>
        <p:spPr>
          <a:ln/>
        </p:spPr>
      </p:sp>
      <p:sp>
        <p:nvSpPr>
          <p:cNvPr id="113668" name="Rectangle 4"/>
          <p:cNvSpPr>
            <a:spLocks noGrp="1" noChangeArrowheads="1"/>
          </p:cNvSpPr>
          <p:nvPr>
            <p:ph type="body" idx="1"/>
          </p:nvPr>
        </p:nvSpPr>
        <p:spPr>
          <a:xfrm>
            <a:off x="912837" y="4390921"/>
            <a:ext cx="5096092" cy="4157496"/>
          </a:xfrm>
          <a:noFill/>
          <a:ln/>
        </p:spPr>
        <p:txBody>
          <a:bodyPr/>
          <a:lstStyle/>
          <a:p>
            <a:pPr eaLnBrk="1" hangingPunct="1"/>
            <a:endParaRPr lang="en-US" dirty="0"/>
          </a:p>
        </p:txBody>
      </p:sp>
    </p:spTree>
    <p:extLst>
      <p:ext uri="{BB962C8B-B14F-4D97-AF65-F5344CB8AC3E}">
        <p14:creationId xmlns:p14="http://schemas.microsoft.com/office/powerpoint/2010/main" val="4123655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B3C775C-4ACC-4CD2-9F5D-E4AE734095BB}" type="slidenum">
              <a:rPr lang="en-US" smtClean="0"/>
              <a:pPr/>
              <a:t>37</a:t>
            </a:fld>
            <a:endParaRPr lang="en-US"/>
          </a:p>
        </p:txBody>
      </p:sp>
      <p:sp>
        <p:nvSpPr>
          <p:cNvPr id="111619"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1620" name="Rectangle 4"/>
          <p:cNvSpPr>
            <a:spLocks noGrp="1" noChangeArrowheads="1"/>
          </p:cNvSpPr>
          <p:nvPr>
            <p:ph type="body" idx="1"/>
          </p:nvPr>
        </p:nvSpPr>
        <p:spPr>
          <a:xfrm>
            <a:off x="912837" y="4390921"/>
            <a:ext cx="5096092" cy="4157496"/>
          </a:xfrm>
          <a:noFill/>
          <a:ln/>
        </p:spPr>
        <p:txBody>
          <a:bodyPr/>
          <a:lstStyle/>
          <a:p>
            <a:pPr eaLnBrk="1" hangingPunct="1"/>
            <a:endParaRPr lang="en-US"/>
          </a:p>
        </p:txBody>
      </p:sp>
    </p:spTree>
    <p:extLst>
      <p:ext uri="{BB962C8B-B14F-4D97-AF65-F5344CB8AC3E}">
        <p14:creationId xmlns:p14="http://schemas.microsoft.com/office/powerpoint/2010/main" val="4243045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6F123A2-7E85-4161-8E75-ADA5407A58C5}" type="slidenum">
              <a:rPr lang="en-US" smtClean="0"/>
              <a:pPr/>
              <a:t>38</a:t>
            </a:fld>
            <a:endParaRPr lang="en-US"/>
          </a:p>
        </p:txBody>
      </p:sp>
      <p:sp>
        <p:nvSpPr>
          <p:cNvPr id="112643"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2644" name="Rectangle 4"/>
          <p:cNvSpPr>
            <a:spLocks noGrp="1" noChangeArrowheads="1"/>
          </p:cNvSpPr>
          <p:nvPr>
            <p:ph type="body" idx="1"/>
          </p:nvPr>
        </p:nvSpPr>
        <p:spPr>
          <a:xfrm>
            <a:off x="912837" y="4390921"/>
            <a:ext cx="5096092" cy="4157496"/>
          </a:xfrm>
          <a:noFill/>
          <a:ln/>
        </p:spPr>
        <p:txBody>
          <a:bodyPr/>
          <a:lstStyle/>
          <a:p>
            <a:pPr eaLnBrk="1" hangingPunct="1"/>
            <a:endParaRPr lang="en-US"/>
          </a:p>
        </p:txBody>
      </p:sp>
    </p:spTree>
    <p:extLst>
      <p:ext uri="{BB962C8B-B14F-4D97-AF65-F5344CB8AC3E}">
        <p14:creationId xmlns:p14="http://schemas.microsoft.com/office/powerpoint/2010/main" val="1827644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E7D9875-F144-4134-9459-7729E3D7DFCD}" type="slidenum">
              <a:rPr lang="en-US" smtClean="0"/>
              <a:pPr/>
              <a:t>39</a:t>
            </a:fld>
            <a:endParaRPr lang="en-US"/>
          </a:p>
        </p:txBody>
      </p:sp>
      <p:sp>
        <p:nvSpPr>
          <p:cNvPr id="109571" name="Rectangle 2"/>
          <p:cNvSpPr>
            <a:spLocks noGrp="1" noRot="1" noChangeAspect="1" noChangeArrowheads="1" noTextEdit="1"/>
          </p:cNvSpPr>
          <p:nvPr>
            <p:ph type="sldImg"/>
          </p:nvPr>
        </p:nvSpPr>
        <p:spPr>
          <a:ln/>
        </p:spPr>
      </p:sp>
      <p:sp>
        <p:nvSpPr>
          <p:cNvPr id="109572"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1157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76BAB12-F52E-4FB2-AD92-C9F3B27D5EAC}" type="slidenum">
              <a:rPr lang="en-US" smtClean="0"/>
              <a:pPr/>
              <a:t>40</a:t>
            </a:fld>
            <a:endParaRPr lang="en-US"/>
          </a:p>
        </p:txBody>
      </p:sp>
      <p:sp>
        <p:nvSpPr>
          <p:cNvPr id="114691" name="Rectangle 2"/>
          <p:cNvSpPr>
            <a:spLocks noGrp="1" noRot="1" noChangeAspect="1" noChangeArrowheads="1" noTextEdit="1"/>
          </p:cNvSpPr>
          <p:nvPr>
            <p:ph type="sldImg"/>
          </p:nvPr>
        </p:nvSpPr>
        <p:spPr>
          <a:ln/>
        </p:spPr>
      </p:sp>
      <p:sp>
        <p:nvSpPr>
          <p:cNvPr id="114692"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243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50EA0FA-7B85-498B-B0BB-EAE566906D7D}" type="slidenum">
              <a:rPr lang="en-US" smtClean="0"/>
              <a:pPr/>
              <a:t>41</a:t>
            </a:fld>
            <a:endParaRPr lang="en-US"/>
          </a:p>
        </p:txBody>
      </p:sp>
      <p:sp>
        <p:nvSpPr>
          <p:cNvPr id="115715" name="Rectangle 2"/>
          <p:cNvSpPr>
            <a:spLocks noGrp="1" noRot="1" noChangeAspect="1" noChangeArrowheads="1" noTextEdit="1"/>
          </p:cNvSpPr>
          <p:nvPr>
            <p:ph type="sldImg"/>
          </p:nvPr>
        </p:nvSpPr>
        <p:spPr>
          <a:ln/>
        </p:spPr>
      </p:sp>
      <p:sp>
        <p:nvSpPr>
          <p:cNvPr id="115716"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04399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76C74BC-8A78-473A-800D-91986F44462B}" type="slidenum">
              <a:rPr lang="en-US" smtClean="0"/>
              <a:pPr/>
              <a:t>42</a:t>
            </a:fld>
            <a:endParaRPr lang="en-US"/>
          </a:p>
        </p:txBody>
      </p:sp>
      <p:sp>
        <p:nvSpPr>
          <p:cNvPr id="116739"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6740"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34314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3E5922F-39DD-4485-B23B-412A26E95E24}" type="slidenum">
              <a:rPr lang="en-US" smtClean="0"/>
              <a:pPr/>
              <a:t>43</a:t>
            </a:fld>
            <a:endParaRPr lang="en-US"/>
          </a:p>
        </p:txBody>
      </p:sp>
      <p:sp>
        <p:nvSpPr>
          <p:cNvPr id="117763"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7764"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29216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63A3E7-3656-4A47-83D8-E9665AF10409}" type="slidenum">
              <a:rPr lang="en-US" smtClean="0"/>
              <a:pPr>
                <a:defRPr/>
              </a:pPr>
              <a:t>44</a:t>
            </a:fld>
            <a:endParaRPr lang="en-US" dirty="0"/>
          </a:p>
        </p:txBody>
      </p:sp>
    </p:spTree>
    <p:extLst>
      <p:ext uri="{BB962C8B-B14F-4D97-AF65-F5344CB8AC3E}">
        <p14:creationId xmlns:p14="http://schemas.microsoft.com/office/powerpoint/2010/main" val="49410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sldNum" sz="quarter" idx="5"/>
          </p:nvPr>
        </p:nvSpPr>
        <p:spPr>
          <a:noFill/>
        </p:spPr>
        <p:txBody>
          <a:bodyPr/>
          <a:lstStyle/>
          <a:p>
            <a:pPr defTabSz="946150"/>
            <a:fld id="{2B725BC7-00AC-4AD7-B816-76A2B1BCA350}" type="slidenum">
              <a:rPr lang="en-US" smtClean="0"/>
              <a:pPr defTabSz="946150"/>
              <a:t>5</a:t>
            </a:fld>
            <a:endParaRPr lang="en-US"/>
          </a:p>
        </p:txBody>
      </p:sp>
      <p:sp>
        <p:nvSpPr>
          <p:cNvPr id="113667" name="Rectangle 1026"/>
          <p:cNvSpPr>
            <a:spLocks noGrp="1" noChangeArrowheads="1"/>
          </p:cNvSpPr>
          <p:nvPr>
            <p:ph type="body" idx="1"/>
          </p:nvPr>
        </p:nvSpPr>
        <p:spPr>
          <a:noFill/>
          <a:ln/>
        </p:spPr>
        <p:txBody>
          <a:bodyPr lIns="95762" tIns="49478" rIns="95762" bIns="49478"/>
          <a:lstStyle/>
          <a:p>
            <a:endParaRPr lang="en-US" dirty="0"/>
          </a:p>
        </p:txBody>
      </p:sp>
      <p:sp>
        <p:nvSpPr>
          <p:cNvPr id="113668" name="Rectangle 1027"/>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571970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It has come to our attention that there has been a report of a breach of IG records at an IG office.  Although it was not the fault of the IG office, we need to ensure we are doing all we can to ensure our data is not compromised.  AR 20-1, Chapter 3 defines the requirements to protect IG records, but we need to take extra steps to ensure we are not inadvertently giving access to non-IG personnel.</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There have been many questions from the IG Enterprise concerning the storage of IG records and the use of MS Teams in conducting IG business, so here’s some guidance.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First and foremost, the only authorized storage of IG records is on IGNET, either on the IGNET network drives or in the IG-specific applications like IGARS.  However, as you are working on cases or inspections, they can be temporarily stored on your local network drives and eventually moved to IGNET.  Before storing them locally, ensure that your local IT support staff have set up a shared folder only accessible to your IG office personnel.  They should create a security group for that folder that only has your IG office personnel in it.  Naturally, the local network and system administrators will have access to this folder, as it required for the performance of their jobs to monitor the network and content, but they don’t routinely access any of these folders.  You can ask those administrators to sign Non-Disclosure Agreements (NDAs), but you can’t force them to do so.  The best practice is to temporarily store your IG documents on your local network drives and then move the finished product to your IGNET network drives.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Now that the Army has transitioned to full time use of MS Teams, many of you now can collaborate and share IG information, without the need to travel to the same location.  The Army’s version of MS Teams is cleared to process data classified up to CUI, which includes PII.  However, the sharing of that information is based on a need to know.  IG offices should create “private” teams with only IGs as members to share the IG information.  You can use the Meeting function to talk to a witness, complainant, or subject/suspect, but do not record the session on Teams.  If you need to record the session, you should use a separate recording device such as a digital recorder and inform the individual that you are recording the session and they are not allowed to record the session.  The key to the use of Teams is using “private” teams and not “public” teams that anyone can join.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IG information must be released outside of IG channels, contact our Legal Division to request release.  If you have any questions concerning the use of the local network drives or MS Teams, please contact the Information Resource Management Division led by Dr. Vernon Crocker.</a:t>
            </a:r>
          </a:p>
          <a:p>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17AA6FF8-8F74-485B-A962-8536DA8A9508}" type="slidenum">
              <a:rPr lang="en-US" smtClean="0"/>
              <a:pPr>
                <a:defRPr/>
              </a:pPr>
              <a:t>45</a:t>
            </a:fld>
            <a:endParaRPr lang="en-US"/>
          </a:p>
        </p:txBody>
      </p:sp>
    </p:spTree>
    <p:extLst>
      <p:ext uri="{BB962C8B-B14F-4D97-AF65-F5344CB8AC3E}">
        <p14:creationId xmlns:p14="http://schemas.microsoft.com/office/powerpoint/2010/main" val="1537270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7DEAB4-D309-4C72-8451-D3B35D6B452A}" type="slidenum">
              <a:rPr lang="en-US" altLang="en-US"/>
              <a:pPr>
                <a:spcBef>
                  <a:spcPct val="0"/>
                </a:spcBef>
              </a:pPr>
              <a:t>47</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Verdana" panose="020B0604030504040204" pitchFamily="34" charset="0"/>
              </a:rPr>
              <a:t>Too easy!!!!</a:t>
            </a:r>
          </a:p>
        </p:txBody>
      </p:sp>
    </p:spTree>
    <p:extLst>
      <p:ext uri="{BB962C8B-B14F-4D97-AF65-F5344CB8AC3E}">
        <p14:creationId xmlns:p14="http://schemas.microsoft.com/office/powerpoint/2010/main" val="209550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48</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91382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49</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23616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99FC2B5-8252-4F35-BA7C-D7CEEEA941A3}" type="slidenum">
              <a:rPr lang="en-US" smtClean="0"/>
              <a:pPr/>
              <a:t>50</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9658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6BE125D-9512-4EF7-AA3D-BFD72EC20443}" type="slidenum">
              <a:rPr lang="en-US" smtClean="0"/>
              <a:pPr/>
              <a:t>51</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14685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p:spPr>
        <p:txBody>
          <a:bodyPr/>
          <a:lstStyle/>
          <a:p>
            <a:fld id="{49DA0377-7416-4404-BF62-E93E67724830}" type="slidenum">
              <a:rPr lang="en-US" smtClean="0"/>
              <a:pPr/>
              <a:t>52</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733245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FE90337-E2ED-4804-84C3-3F1F240B670C}" type="slidenum">
              <a:rPr lang="en-US" smtClean="0"/>
              <a:pPr/>
              <a:t>53</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0681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1DE5991-3ED6-41CE-9C8B-C8C9565AEAB6}" type="slidenum">
              <a:rPr lang="en-US" smtClean="0"/>
              <a:pPr/>
              <a:t>54</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30624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1DE5991-3ED6-41CE-9C8B-C8C9565AEAB6}" type="slidenum">
              <a:rPr lang="en-US" smtClean="0"/>
              <a:pPr/>
              <a:t>55</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7050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5"/>
          </p:nvPr>
        </p:nvSpPr>
        <p:spPr>
          <a:noFill/>
        </p:spPr>
        <p:txBody>
          <a:bodyPr/>
          <a:lstStyle/>
          <a:p>
            <a:pPr defTabSz="946150"/>
            <a:fld id="{1D4E73B8-60B0-44BA-A7F6-46E84695E82C}" type="slidenum">
              <a:rPr lang="en-US" smtClean="0"/>
              <a:pPr defTabSz="946150"/>
              <a:t>7</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72559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6151C76-433B-4164-83BD-741EB1581656}" type="slidenum">
              <a:rPr lang="en-US" smtClean="0"/>
              <a:pPr/>
              <a:t>56</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620462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fld id="{0EE88B6B-F5DF-4F51-8823-8E94D13D7A8A}" type="slidenum">
              <a:rPr lang="en-US" smtClean="0"/>
              <a:pPr/>
              <a:t>57</a:t>
            </a:fld>
            <a:endParaRPr lang="en-US"/>
          </a:p>
        </p:txBody>
      </p:sp>
      <p:sp>
        <p:nvSpPr>
          <p:cNvPr id="69635" name="Rectangle 2"/>
          <p:cNvSpPr>
            <a:spLocks noGrp="1" noChangeArrowheads="1"/>
          </p:cNvSpPr>
          <p:nvPr>
            <p:ph type="body" idx="1"/>
          </p:nvPr>
        </p:nvSpPr>
        <p:spPr>
          <a:xfrm>
            <a:off x="927002" y="4386200"/>
            <a:ext cx="5096092" cy="4159072"/>
          </a:xfrm>
          <a:noFill/>
          <a:ln/>
        </p:spPr>
        <p:txBody>
          <a:bodyPr lIns="95190" tIns="49178" rIns="95190" bIns="49178"/>
          <a:lstStyle/>
          <a:p>
            <a:endParaRPr lang="en-US" dirty="0"/>
          </a:p>
        </p:txBody>
      </p:sp>
      <p:sp>
        <p:nvSpPr>
          <p:cNvPr id="69636" name="Rectangle 3"/>
          <p:cNvSpPr>
            <a:spLocks noGrp="1" noRot="1" noChangeAspect="1" noChangeArrowheads="1" noTextEdit="1"/>
          </p:cNvSpPr>
          <p:nvPr>
            <p:ph type="sldImg"/>
          </p:nvPr>
        </p:nvSpPr>
        <p:spPr>
          <a:xfrm>
            <a:off x="1173163" y="579438"/>
            <a:ext cx="4613275" cy="3690937"/>
          </a:xfrm>
          <a:ln cap="flat"/>
        </p:spPr>
      </p:sp>
    </p:spTree>
    <p:extLst>
      <p:ext uri="{BB962C8B-B14F-4D97-AF65-F5344CB8AC3E}">
        <p14:creationId xmlns:p14="http://schemas.microsoft.com/office/powerpoint/2010/main" val="3384425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70685F4B-C404-4B72-B5AF-9707CEAB5A63}" type="slidenum">
              <a:rPr lang="en-US" smtClean="0"/>
              <a:pPr/>
              <a:t>58</a:t>
            </a:fld>
            <a:endParaRPr lang="en-US"/>
          </a:p>
        </p:txBody>
      </p:sp>
      <p:sp>
        <p:nvSpPr>
          <p:cNvPr id="70659" name="Rectangle 2"/>
          <p:cNvSpPr>
            <a:spLocks noGrp="1" noRot="1" noChangeAspect="1" noChangeArrowheads="1" noTextEdit="1"/>
          </p:cNvSpPr>
          <p:nvPr>
            <p:ph type="sldImg"/>
          </p:nvPr>
        </p:nvSpPr>
        <p:spPr>
          <a:xfrm>
            <a:off x="1173163" y="579438"/>
            <a:ext cx="4613275" cy="3690937"/>
          </a:xfrm>
          <a:ln cap="flat"/>
        </p:spPr>
      </p:sp>
      <p:sp>
        <p:nvSpPr>
          <p:cNvPr id="7066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20794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042DF73-288C-4A41-805B-6A9922F03E0F}" type="slidenum">
              <a:rPr lang="en-US" smtClean="0"/>
              <a:pPr/>
              <a:t>59</a:t>
            </a:fld>
            <a:endParaRPr lang="en-US"/>
          </a:p>
        </p:txBody>
      </p:sp>
      <p:sp>
        <p:nvSpPr>
          <p:cNvPr id="71683" name="Rectangle 2"/>
          <p:cNvSpPr>
            <a:spLocks noGrp="1" noRot="1" noChangeAspect="1" noChangeArrowheads="1" noTextEdit="1"/>
          </p:cNvSpPr>
          <p:nvPr>
            <p:ph type="sldImg"/>
          </p:nvPr>
        </p:nvSpPr>
        <p:spPr>
          <a:ln/>
        </p:spPr>
      </p:sp>
      <p:sp>
        <p:nvSpPr>
          <p:cNvPr id="71684" name="Rectangle 4"/>
          <p:cNvSpPr>
            <a:spLocks noGrp="1" noChangeArrowheads="1"/>
          </p:cNvSpPr>
          <p:nvPr>
            <p:ph type="body" idx="1"/>
          </p:nvPr>
        </p:nvSpPr>
        <p:spPr>
          <a:xfrm>
            <a:off x="912837" y="4390921"/>
            <a:ext cx="5096092" cy="4157496"/>
          </a:xfrm>
          <a:noFill/>
          <a:ln/>
        </p:spPr>
        <p:txBody>
          <a:bodyPr/>
          <a:lstStyle/>
          <a:p>
            <a:pPr eaLnBrk="1" hangingPunct="1"/>
            <a:endParaRPr lang="en-US" dirty="0"/>
          </a:p>
        </p:txBody>
      </p:sp>
    </p:spTree>
    <p:extLst>
      <p:ext uri="{BB962C8B-B14F-4D97-AF65-F5344CB8AC3E}">
        <p14:creationId xmlns:p14="http://schemas.microsoft.com/office/powerpoint/2010/main" val="1816153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FB4430-C54D-4893-A7CE-55B6AFBE9A45}" type="slidenum">
              <a:rPr lang="en-US" smtClean="0"/>
              <a:pPr>
                <a:defRPr/>
              </a:pPr>
              <a:t>60</a:t>
            </a:fld>
            <a:endParaRPr lang="en-US"/>
          </a:p>
        </p:txBody>
      </p:sp>
    </p:spTree>
    <p:extLst>
      <p:ext uri="{BB962C8B-B14F-4D97-AF65-F5344CB8AC3E}">
        <p14:creationId xmlns:p14="http://schemas.microsoft.com/office/powerpoint/2010/main" val="3057771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F14BA33-24B4-4497-AF57-6F531EE82F95}" type="slidenum">
              <a:rPr lang="en-US" smtClean="0"/>
              <a:pPr/>
              <a:t>61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5218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8EB55B4-C516-47B2-9C0D-1C2459A4ACE3}" type="slidenum">
              <a:rPr lang="en-US" smtClean="0"/>
              <a:pPr/>
              <a:t>62</a:t>
            </a:fld>
            <a:endParaRPr lang="en-US"/>
          </a:p>
        </p:txBody>
      </p:sp>
      <p:sp>
        <p:nvSpPr>
          <p:cNvPr id="76803" name="Rectangle 2"/>
          <p:cNvSpPr>
            <a:spLocks noGrp="1" noChangeArrowheads="1"/>
          </p:cNvSpPr>
          <p:nvPr>
            <p:ph type="body" idx="1"/>
          </p:nvPr>
        </p:nvSpPr>
        <p:spPr>
          <a:xfrm>
            <a:off x="927002" y="4386200"/>
            <a:ext cx="5096092" cy="4159072"/>
          </a:xfrm>
          <a:noFill/>
          <a:ln/>
        </p:spPr>
        <p:txBody>
          <a:bodyPr lIns="95200" tIns="49184" rIns="95200" bIns="49184"/>
          <a:lstStyle/>
          <a:p>
            <a:pPr eaLnBrk="1" hangingPunct="1"/>
            <a:endParaRPr lang="en-US" dirty="0"/>
          </a:p>
        </p:txBody>
      </p:sp>
      <p:sp>
        <p:nvSpPr>
          <p:cNvPr id="76804"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Tree>
    <p:extLst>
      <p:ext uri="{BB962C8B-B14F-4D97-AF65-F5344CB8AC3E}">
        <p14:creationId xmlns:p14="http://schemas.microsoft.com/office/powerpoint/2010/main" val="409899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7CFBF2A-B46C-4D95-A354-012DE84A1A3A}" type="slidenum">
              <a:rPr lang="en-US" smtClean="0"/>
              <a:pPr/>
              <a:t>63</a:t>
            </a:fld>
            <a:endParaRPr lang="en-US"/>
          </a:p>
        </p:txBody>
      </p:sp>
      <p:sp>
        <p:nvSpPr>
          <p:cNvPr id="77827" name="Rectangle 2"/>
          <p:cNvSpPr>
            <a:spLocks noGrp="1" noChangeArrowheads="1"/>
          </p:cNvSpPr>
          <p:nvPr>
            <p:ph type="body" idx="1"/>
          </p:nvPr>
        </p:nvSpPr>
        <p:spPr>
          <a:xfrm>
            <a:off x="927002" y="4386200"/>
            <a:ext cx="5096092" cy="4159072"/>
          </a:xfrm>
          <a:noFill/>
          <a:ln/>
        </p:spPr>
        <p:txBody>
          <a:bodyPr lIns="95200" tIns="49184" rIns="95200" bIns="49184"/>
          <a:lstStyle/>
          <a:p>
            <a:endParaRPr lang="en-US" dirty="0"/>
          </a:p>
        </p:txBody>
      </p:sp>
      <p:sp>
        <p:nvSpPr>
          <p:cNvPr id="77828"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Tree>
    <p:extLst>
      <p:ext uri="{BB962C8B-B14F-4D97-AF65-F5344CB8AC3E}">
        <p14:creationId xmlns:p14="http://schemas.microsoft.com/office/powerpoint/2010/main" val="2010733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9A830D9-76E1-41AF-93A5-1AA379567831}" type="slidenum">
              <a:rPr lang="en-US" smtClean="0"/>
              <a:pPr/>
              <a:t>64</a:t>
            </a:fld>
            <a:endParaRPr lang="en-US"/>
          </a:p>
        </p:txBody>
      </p:sp>
      <p:sp>
        <p:nvSpPr>
          <p:cNvPr id="79875" name="Rectangle 2"/>
          <p:cNvSpPr>
            <a:spLocks noGrp="1" noChangeArrowheads="1"/>
          </p:cNvSpPr>
          <p:nvPr>
            <p:ph type="body" idx="1"/>
          </p:nvPr>
        </p:nvSpPr>
        <p:spPr>
          <a:xfrm>
            <a:off x="927002" y="4386200"/>
            <a:ext cx="5096092" cy="4159072"/>
          </a:xfrm>
          <a:noFill/>
          <a:ln/>
        </p:spPr>
        <p:txBody>
          <a:bodyPr lIns="95200" tIns="49184" rIns="95200" bIns="49184"/>
          <a:lstStyle/>
          <a:p>
            <a:pPr eaLnBrk="1" hangingPunct="1"/>
            <a:endParaRPr lang="en-US" dirty="0"/>
          </a:p>
        </p:txBody>
      </p:sp>
      <p:sp>
        <p:nvSpPr>
          <p:cNvPr id="79876"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Tree>
    <p:extLst>
      <p:ext uri="{BB962C8B-B14F-4D97-AF65-F5344CB8AC3E}">
        <p14:creationId xmlns:p14="http://schemas.microsoft.com/office/powerpoint/2010/main" val="3271873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2DA9429-8A71-45EC-AA04-E12B6C2485F2}" type="slidenum">
              <a:rPr lang="en-US" smtClean="0"/>
              <a:pPr/>
              <a:t>65</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0370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p>
            <a:pPr defTabSz="946150"/>
            <a:fld id="{72048AAC-5A55-4F50-BD45-9D5A8D68D199}" type="slidenum">
              <a:rPr lang="en-US" smtClean="0"/>
              <a:pPr defTabSz="946150"/>
              <a:t>8</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3222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2DB9DD1-523C-494D-91DF-2B11CE33CE88}" type="slidenum">
              <a:rPr lang="en-US" smtClean="0"/>
              <a:pPr/>
              <a:t>66</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22289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2DB9DD1-523C-494D-91DF-2B11CE33CE88}" type="slidenum">
              <a:rPr lang="en-US" smtClean="0"/>
              <a:pPr/>
              <a:t>67</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81993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AF9ABCD-F566-4F23-8D24-B9E927839C26}" type="slidenum">
              <a:rPr lang="en-US" smtClean="0"/>
              <a:pPr/>
              <a:t>68</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34512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3163452-5853-49E4-A9BC-50B3D5393CE8}" type="slidenum">
              <a:rPr lang="en-US" smtClean="0"/>
              <a:pPr/>
              <a:t>69</a:t>
            </a:fld>
            <a:endParaRPr lang="en-US"/>
          </a:p>
        </p:txBody>
      </p:sp>
      <p:sp>
        <p:nvSpPr>
          <p:cNvPr id="82947"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2948" name="Rectangle 2"/>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48400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F6F1A8F-75BB-4130-B405-061A469B7733}" type="slidenum">
              <a:rPr lang="en-US" smtClean="0"/>
              <a:pPr/>
              <a:t>70</a:t>
            </a:fld>
            <a:endParaRPr lang="en-US"/>
          </a:p>
        </p:txBody>
      </p:sp>
      <p:sp>
        <p:nvSpPr>
          <p:cNvPr id="83971"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3972"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dirty="0"/>
          </a:p>
        </p:txBody>
      </p:sp>
    </p:spTree>
    <p:extLst>
      <p:ext uri="{BB962C8B-B14F-4D97-AF65-F5344CB8AC3E}">
        <p14:creationId xmlns:p14="http://schemas.microsoft.com/office/powerpoint/2010/main" val="3472196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2649660-DAA8-41F7-8483-DF9FC4E07E12}" type="slidenum">
              <a:rPr lang="en-US" smtClean="0"/>
              <a:pPr/>
              <a:t>71</a:t>
            </a:fld>
            <a:endParaRPr lang="en-US"/>
          </a:p>
        </p:txBody>
      </p:sp>
      <p:sp>
        <p:nvSpPr>
          <p:cNvPr id="84995"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4996"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a:p>
        </p:txBody>
      </p:sp>
    </p:spTree>
    <p:extLst>
      <p:ext uri="{BB962C8B-B14F-4D97-AF65-F5344CB8AC3E}">
        <p14:creationId xmlns:p14="http://schemas.microsoft.com/office/powerpoint/2010/main" val="3851243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647F11B-80E5-4ACC-94BF-ACEB7B95B6EC}" type="slidenum">
              <a:rPr lang="en-US" smtClean="0"/>
              <a:pPr/>
              <a:t>72</a:t>
            </a:fld>
            <a:endParaRPr lang="en-US"/>
          </a:p>
        </p:txBody>
      </p:sp>
      <p:sp>
        <p:nvSpPr>
          <p:cNvPr id="86019"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6020"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a:p>
        </p:txBody>
      </p:sp>
    </p:spTree>
    <p:extLst>
      <p:ext uri="{BB962C8B-B14F-4D97-AF65-F5344CB8AC3E}">
        <p14:creationId xmlns:p14="http://schemas.microsoft.com/office/powerpoint/2010/main" val="4205978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DCACDEB-2047-434C-A153-14DDB46CD364}" type="slidenum">
              <a:rPr lang="en-US" smtClean="0"/>
              <a:pPr/>
              <a:t>73</a:t>
            </a:fld>
            <a:endParaRPr lang="en-US"/>
          </a:p>
        </p:txBody>
      </p:sp>
      <p:sp>
        <p:nvSpPr>
          <p:cNvPr id="87043"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7044"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a:p>
        </p:txBody>
      </p:sp>
    </p:spTree>
    <p:extLst>
      <p:ext uri="{BB962C8B-B14F-4D97-AF65-F5344CB8AC3E}">
        <p14:creationId xmlns:p14="http://schemas.microsoft.com/office/powerpoint/2010/main" val="687793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5"/>
          <p:cNvSpPr>
            <a:spLocks noGrp="1" noChangeArrowheads="1"/>
          </p:cNvSpPr>
          <p:nvPr>
            <p:ph type="sldNum" sz="quarter" idx="5"/>
          </p:nvPr>
        </p:nvSpPr>
        <p:spPr>
          <a:noFill/>
        </p:spPr>
        <p:txBody>
          <a:bodyPr/>
          <a:lstStyle/>
          <a:p>
            <a:pPr defTabSz="946098"/>
            <a:fld id="{1B44664B-3328-478F-B274-7B73D71DF43F}" type="slidenum">
              <a:rPr lang="en-US" smtClean="0"/>
              <a:pPr defTabSz="946098"/>
              <a:t>74</a:t>
            </a:fld>
            <a:endParaRPr lang="en-US" dirty="0"/>
          </a:p>
        </p:txBody>
      </p:sp>
      <p:sp>
        <p:nvSpPr>
          <p:cNvPr id="160771" name="Rectangle 2"/>
          <p:cNvSpPr>
            <a:spLocks noGrp="1" noChangeArrowheads="1"/>
          </p:cNvSpPr>
          <p:nvPr>
            <p:ph type="body" idx="1"/>
          </p:nvPr>
        </p:nvSpPr>
        <p:spPr>
          <a:noFill/>
          <a:ln/>
        </p:spPr>
        <p:txBody>
          <a:bodyPr lIns="95756" tIns="49476" rIns="95756" bIns="49476"/>
          <a:lstStyle/>
          <a:p>
            <a:endParaRPr lang="en-US" dirty="0"/>
          </a:p>
        </p:txBody>
      </p:sp>
      <p:sp>
        <p:nvSpPr>
          <p:cNvPr id="16077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997907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3059989-C106-4B06-A550-2225EB60B213}" type="slidenum">
              <a:rPr lang="en-US" smtClean="0"/>
              <a:pPr/>
              <a:t>75</a:t>
            </a:fld>
            <a:endParaRPr lang="en-US"/>
          </a:p>
        </p:txBody>
      </p:sp>
      <p:sp>
        <p:nvSpPr>
          <p:cNvPr id="89091" name="Rectangle 2"/>
          <p:cNvSpPr>
            <a:spLocks noGrp="1" noChangeArrowheads="1"/>
          </p:cNvSpPr>
          <p:nvPr>
            <p:ph type="body" idx="1"/>
          </p:nvPr>
        </p:nvSpPr>
        <p:spPr>
          <a:xfrm>
            <a:off x="927002" y="4387774"/>
            <a:ext cx="5096092" cy="4155919"/>
          </a:xfrm>
          <a:noFill/>
          <a:ln/>
        </p:spPr>
        <p:txBody>
          <a:bodyPr lIns="96682" tIns="49953" rIns="96682" bIns="49953"/>
          <a:lstStyle/>
          <a:p>
            <a:pPr eaLnBrk="1" hangingPunct="1"/>
            <a:endParaRPr lang="en-US" dirty="0"/>
          </a:p>
        </p:txBody>
      </p:sp>
      <p:sp>
        <p:nvSpPr>
          <p:cNvPr id="89092" name="Rectangle 3"/>
          <p:cNvSpPr>
            <a:spLocks noGrp="1" noRot="1" noChangeAspect="1" noChangeArrowheads="1" noTextEdit="1"/>
          </p:cNvSpPr>
          <p:nvPr>
            <p:ph type="sldImg"/>
          </p:nvPr>
        </p:nvSpPr>
        <p:spPr>
          <a:xfrm>
            <a:off x="1169988" y="581025"/>
            <a:ext cx="4613275" cy="3690938"/>
          </a:xfrm>
          <a:ln w="12700" cap="flat">
            <a:solidFill>
              <a:schemeClr val="tx1"/>
            </a:solidFill>
          </a:ln>
        </p:spPr>
      </p:sp>
    </p:spTree>
    <p:extLst>
      <p:ext uri="{BB962C8B-B14F-4D97-AF65-F5344CB8AC3E}">
        <p14:creationId xmlns:p14="http://schemas.microsoft.com/office/powerpoint/2010/main" val="352098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a:noFill/>
        </p:spPr>
        <p:txBody>
          <a:bodyPr/>
          <a:lstStyle/>
          <a:p>
            <a:pPr defTabSz="946150"/>
            <a:fld id="{01D56B2A-DDC8-4C45-B8D8-A781BA5591F9}" type="slidenum">
              <a:rPr lang="en-US" smtClean="0"/>
              <a:pPr defTabSz="946150"/>
              <a:t>9</a:t>
            </a:fld>
            <a:endParaRPr lang="en-US"/>
          </a:p>
        </p:txBody>
      </p:sp>
      <p:sp>
        <p:nvSpPr>
          <p:cNvPr id="118787" name="Rectangle 2"/>
          <p:cNvSpPr>
            <a:spLocks noGrp="1" noRot="1" noChangeAspect="1" noChangeArrowheads="1" noTextEdit="1"/>
          </p:cNvSpPr>
          <p:nvPr>
            <p:ph type="sldImg"/>
          </p:nvPr>
        </p:nvSpPr>
        <p:spPr>
          <a:xfrm>
            <a:off x="1135063" y="611188"/>
            <a:ext cx="4613275" cy="3690937"/>
          </a:xfrm>
          <a:ln/>
        </p:spPr>
      </p:sp>
      <p:sp>
        <p:nvSpPr>
          <p:cNvPr id="118788" name="Rectangle 4"/>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67185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E3CD6B3-6D86-419F-8D20-ED74248B026A}" type="slidenum">
              <a:rPr lang="en-US" smtClean="0"/>
              <a:pPr/>
              <a:t>76</a:t>
            </a:fld>
            <a:endParaRPr lang="en-US"/>
          </a:p>
        </p:txBody>
      </p:sp>
      <p:sp>
        <p:nvSpPr>
          <p:cNvPr id="90115" name="Rectangle 2"/>
          <p:cNvSpPr>
            <a:spLocks noGrp="1" noChangeArrowheads="1"/>
          </p:cNvSpPr>
          <p:nvPr>
            <p:ph type="body" idx="1"/>
          </p:nvPr>
        </p:nvSpPr>
        <p:spPr>
          <a:xfrm>
            <a:off x="927002" y="4387774"/>
            <a:ext cx="5096092" cy="4155919"/>
          </a:xfrm>
          <a:noFill/>
          <a:ln/>
        </p:spPr>
        <p:txBody>
          <a:bodyPr lIns="96682" tIns="49953" rIns="96682" bIns="49953"/>
          <a:lstStyle/>
          <a:p>
            <a:pPr eaLnBrk="1" hangingPunct="1"/>
            <a:endParaRPr lang="en-US" dirty="0"/>
          </a:p>
        </p:txBody>
      </p:sp>
      <p:sp>
        <p:nvSpPr>
          <p:cNvPr id="90116" name="Rectangle 3"/>
          <p:cNvSpPr>
            <a:spLocks noGrp="1" noRot="1" noChangeAspect="1" noChangeArrowheads="1" noTextEdit="1"/>
          </p:cNvSpPr>
          <p:nvPr>
            <p:ph type="sldImg"/>
          </p:nvPr>
        </p:nvSpPr>
        <p:spPr>
          <a:xfrm>
            <a:off x="1169988" y="581025"/>
            <a:ext cx="4613275" cy="3690938"/>
          </a:xfrm>
          <a:ln w="12700" cap="flat">
            <a:solidFill>
              <a:schemeClr val="tx1"/>
            </a:solidFill>
          </a:ln>
        </p:spPr>
      </p:sp>
    </p:spTree>
    <p:extLst>
      <p:ext uri="{BB962C8B-B14F-4D97-AF65-F5344CB8AC3E}">
        <p14:creationId xmlns:p14="http://schemas.microsoft.com/office/powerpoint/2010/main" val="305770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E3CD6B3-6D86-419F-8D20-ED74248B026A}" type="slidenum">
              <a:rPr lang="en-US" smtClean="0"/>
              <a:pPr/>
              <a:t>77</a:t>
            </a:fld>
            <a:endParaRPr lang="en-US"/>
          </a:p>
        </p:txBody>
      </p:sp>
      <p:sp>
        <p:nvSpPr>
          <p:cNvPr id="90115" name="Rectangle 2"/>
          <p:cNvSpPr>
            <a:spLocks noGrp="1" noChangeArrowheads="1"/>
          </p:cNvSpPr>
          <p:nvPr>
            <p:ph type="body" idx="1"/>
          </p:nvPr>
        </p:nvSpPr>
        <p:spPr>
          <a:xfrm>
            <a:off x="927002" y="4387774"/>
            <a:ext cx="5096092" cy="4155919"/>
          </a:xfrm>
          <a:noFill/>
          <a:ln/>
        </p:spPr>
        <p:txBody>
          <a:bodyPr lIns="96682" tIns="49953" rIns="96682" bIns="49953"/>
          <a:lstStyle/>
          <a:p>
            <a:pPr eaLnBrk="1" hangingPunct="1"/>
            <a:endParaRPr lang="en-US" dirty="0"/>
          </a:p>
        </p:txBody>
      </p:sp>
      <p:sp>
        <p:nvSpPr>
          <p:cNvPr id="90116" name="Rectangle 3"/>
          <p:cNvSpPr>
            <a:spLocks noGrp="1" noRot="1" noChangeAspect="1" noChangeArrowheads="1" noTextEdit="1"/>
          </p:cNvSpPr>
          <p:nvPr>
            <p:ph type="sldImg"/>
          </p:nvPr>
        </p:nvSpPr>
        <p:spPr>
          <a:xfrm>
            <a:off x="1169988" y="581025"/>
            <a:ext cx="4613275" cy="3690938"/>
          </a:xfrm>
          <a:ln w="12700" cap="flat">
            <a:solidFill>
              <a:schemeClr val="tx1"/>
            </a:solidFill>
          </a:ln>
        </p:spPr>
      </p:sp>
    </p:spTree>
    <p:extLst>
      <p:ext uri="{BB962C8B-B14F-4D97-AF65-F5344CB8AC3E}">
        <p14:creationId xmlns:p14="http://schemas.microsoft.com/office/powerpoint/2010/main" val="65689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6FDC945-9CA2-44C8-A0B0-D61554107D5D}" type="slidenum">
              <a:rPr lang="en-US" smtClean="0"/>
              <a:pPr/>
              <a:t>78</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0915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48FF005-D72E-492F-8079-3A2E9497C9CC}" type="slidenum">
              <a:rPr lang="en-US" smtClean="0"/>
              <a:pPr/>
              <a:t>79</a:t>
            </a:fld>
            <a:endParaRPr lang="en-US"/>
          </a:p>
        </p:txBody>
      </p:sp>
      <p:sp>
        <p:nvSpPr>
          <p:cNvPr id="93187" name="Rectangle 2"/>
          <p:cNvSpPr>
            <a:spLocks noGrp="1" noRot="1" noChangeAspect="1" noChangeArrowheads="1" noTextEdit="1"/>
          </p:cNvSpPr>
          <p:nvPr>
            <p:ph type="sldImg"/>
          </p:nvPr>
        </p:nvSpPr>
        <p:spPr>
          <a:ln/>
        </p:spPr>
      </p:sp>
      <p:sp>
        <p:nvSpPr>
          <p:cNvPr id="93188" name="Rectangle 4"/>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522132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EF0961C-FA7B-44D5-BE2C-40D3362397D5}" type="slidenum">
              <a:rPr lang="en-US" smtClean="0"/>
              <a:pPr/>
              <a:t>80</a:t>
            </a:fld>
            <a:endParaRPr lang="en-US"/>
          </a:p>
        </p:txBody>
      </p:sp>
      <p:sp>
        <p:nvSpPr>
          <p:cNvPr id="94211" name="Rectangle 2"/>
          <p:cNvSpPr>
            <a:spLocks noGrp="1" noRot="1" noChangeAspect="1" noChangeArrowheads="1" noTextEdit="1"/>
          </p:cNvSpPr>
          <p:nvPr>
            <p:ph type="sldImg"/>
          </p:nvPr>
        </p:nvSpPr>
        <p:spPr>
          <a:ln/>
        </p:spPr>
      </p:sp>
      <p:sp>
        <p:nvSpPr>
          <p:cNvPr id="94212"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70714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FC6BBC2-BF84-4D1B-82F7-868111CA401C}" type="slidenum">
              <a:rPr lang="en-US" smtClean="0"/>
              <a:pPr/>
              <a:t>81</a:t>
            </a:fld>
            <a:endParaRPr lang="en-US"/>
          </a:p>
        </p:txBody>
      </p:sp>
      <p:sp>
        <p:nvSpPr>
          <p:cNvPr id="95235" name="Rectangle 2"/>
          <p:cNvSpPr>
            <a:spLocks noGrp="1" noRot="1" noChangeAspect="1" noChangeArrowheads="1" noTextEdit="1"/>
          </p:cNvSpPr>
          <p:nvPr>
            <p:ph type="sldImg"/>
          </p:nvPr>
        </p:nvSpPr>
        <p:spPr>
          <a:ln/>
        </p:spPr>
      </p:sp>
      <p:sp>
        <p:nvSpPr>
          <p:cNvPr id="95236"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417987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FC6BBC2-BF84-4D1B-82F7-868111CA401C}" type="slidenum">
              <a:rPr lang="en-US" smtClean="0"/>
              <a:pPr/>
              <a:t>82</a:t>
            </a:fld>
            <a:endParaRPr lang="en-US"/>
          </a:p>
        </p:txBody>
      </p:sp>
      <p:sp>
        <p:nvSpPr>
          <p:cNvPr id="95235" name="Rectangle 2"/>
          <p:cNvSpPr>
            <a:spLocks noGrp="1" noRot="1" noChangeAspect="1" noChangeArrowheads="1" noTextEdit="1"/>
          </p:cNvSpPr>
          <p:nvPr>
            <p:ph type="sldImg"/>
          </p:nvPr>
        </p:nvSpPr>
        <p:spPr>
          <a:ln/>
        </p:spPr>
      </p:sp>
      <p:sp>
        <p:nvSpPr>
          <p:cNvPr id="95236" name="Rectangle 4"/>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041521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1A30F64-A747-4D75-8DAA-D1C6DF8FA682}" type="slidenum">
              <a:rPr lang="en-US" smtClean="0"/>
              <a:pPr/>
              <a:t>83</a:t>
            </a:fld>
            <a:endParaRPr lang="en-US"/>
          </a:p>
        </p:txBody>
      </p:sp>
      <p:sp>
        <p:nvSpPr>
          <p:cNvPr id="98307"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98308" name="Rectangle 102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84690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4919673-7560-4372-ACB8-F5538264D722}" type="slidenum">
              <a:rPr lang="en-US" smtClean="0"/>
              <a:pPr/>
              <a:t>84</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171730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0A11792-15B5-42F7-A02E-E6B82F9EB03E}" type="slidenum">
              <a:rPr lang="en-US" smtClean="0"/>
              <a:pPr/>
              <a:t>85</a:t>
            </a:fld>
            <a:endParaRPr lang="en-US"/>
          </a:p>
        </p:txBody>
      </p:sp>
      <p:sp>
        <p:nvSpPr>
          <p:cNvPr id="102403" name="Rectangle 1026"/>
          <p:cNvSpPr>
            <a:spLocks noGrp="1" noRot="1" noChangeAspect="1" noChangeArrowheads="1" noTextEdit="1"/>
          </p:cNvSpPr>
          <p:nvPr>
            <p:ph type="sldImg"/>
          </p:nvPr>
        </p:nvSpPr>
        <p:spPr>
          <a:ln/>
        </p:spPr>
      </p:sp>
      <p:sp>
        <p:nvSpPr>
          <p:cNvPr id="102404" name="Rectangle 1028"/>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2649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sldNum" sz="quarter" idx="5"/>
          </p:nvPr>
        </p:nvSpPr>
        <p:spPr>
          <a:noFill/>
        </p:spPr>
        <p:txBody>
          <a:bodyPr/>
          <a:lstStyle/>
          <a:p>
            <a:pPr defTabSz="946150"/>
            <a:fld id="{8C8DA8F6-E518-4B7F-B7F3-E550EE903B32}" type="slidenum">
              <a:rPr lang="en-US" smtClean="0"/>
              <a:pPr defTabSz="946150"/>
              <a:t>10</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164085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FD3894F8-34FC-4307-806E-0F7C2BAA4825}" type="slidenum">
              <a:rPr lang="en-US" smtClean="0"/>
              <a:pPr/>
              <a:t>86</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39258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1EA1B18-5DEC-4D69-8EB8-19922857C8E7}" type="slidenum">
              <a:rPr lang="en-US" smtClean="0"/>
              <a:pPr/>
              <a:t>87</a:t>
            </a:fld>
            <a:endParaRPr lang="en-US"/>
          </a:p>
        </p:txBody>
      </p:sp>
      <p:sp>
        <p:nvSpPr>
          <p:cNvPr id="104451" name="Rectangle 1026"/>
          <p:cNvSpPr>
            <a:spLocks noGrp="1" noRot="1" noChangeAspect="1" noChangeArrowheads="1" noTextEdit="1"/>
          </p:cNvSpPr>
          <p:nvPr>
            <p:ph type="sldImg"/>
          </p:nvPr>
        </p:nvSpPr>
        <p:spPr>
          <a:ln/>
        </p:spPr>
      </p:sp>
      <p:sp>
        <p:nvSpPr>
          <p:cNvPr id="104452" name="Rectangle 1028"/>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410128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1EA1B18-5DEC-4D69-8EB8-19922857C8E7}" type="slidenum">
              <a:rPr lang="en-US" smtClean="0"/>
              <a:pPr/>
              <a:t>88</a:t>
            </a:fld>
            <a:endParaRPr lang="en-US"/>
          </a:p>
        </p:txBody>
      </p:sp>
      <p:sp>
        <p:nvSpPr>
          <p:cNvPr id="104451" name="Rectangle 1026"/>
          <p:cNvSpPr>
            <a:spLocks noGrp="1" noRot="1" noChangeAspect="1" noChangeArrowheads="1" noTextEdit="1"/>
          </p:cNvSpPr>
          <p:nvPr>
            <p:ph type="sldImg"/>
          </p:nvPr>
        </p:nvSpPr>
        <p:spPr>
          <a:ln/>
        </p:spPr>
      </p:sp>
      <p:sp>
        <p:nvSpPr>
          <p:cNvPr id="104452" name="Rectangle 1028"/>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04447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58E8E3E7-2DFA-463E-9EBD-FF53768C8A6A}" type="slidenum">
              <a:rPr lang="en-US" smtClean="0"/>
              <a:pPr/>
              <a:t>89</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974964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5"/>
          </p:nvPr>
        </p:nvSpPr>
        <p:spPr>
          <a:noFill/>
        </p:spPr>
        <p:txBody>
          <a:bodyPr/>
          <a:lstStyle/>
          <a:p>
            <a:pPr defTabSz="946150"/>
            <a:fld id="{1D4E73B8-60B0-44BA-A7F6-46E84695E82C}" type="slidenum">
              <a:rPr lang="en-US" smtClean="0"/>
              <a:pPr defTabSz="946150"/>
              <a:t>90</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72559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p>
            <a:pPr defTabSz="946150"/>
            <a:fld id="{72048AAC-5A55-4F50-BD45-9D5A8D68D199}" type="slidenum">
              <a:rPr lang="en-US" smtClean="0"/>
              <a:pPr defTabSz="946150"/>
              <a:t>91</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32221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a:noFill/>
        </p:spPr>
        <p:txBody>
          <a:bodyPr/>
          <a:lstStyle/>
          <a:p>
            <a:pPr defTabSz="946150"/>
            <a:fld id="{01D56B2A-DDC8-4C45-B8D8-A781BA5591F9}" type="slidenum">
              <a:rPr lang="en-US" smtClean="0"/>
              <a:pPr defTabSz="946150"/>
              <a:t>92</a:t>
            </a:fld>
            <a:endParaRPr lang="en-US"/>
          </a:p>
        </p:txBody>
      </p:sp>
      <p:sp>
        <p:nvSpPr>
          <p:cNvPr id="118787" name="Rectangle 2"/>
          <p:cNvSpPr>
            <a:spLocks noGrp="1" noRot="1" noChangeAspect="1" noChangeArrowheads="1" noTextEdit="1"/>
          </p:cNvSpPr>
          <p:nvPr>
            <p:ph type="sldImg"/>
          </p:nvPr>
        </p:nvSpPr>
        <p:spPr>
          <a:xfrm>
            <a:off x="1135063" y="611188"/>
            <a:ext cx="4613275" cy="3690937"/>
          </a:xfrm>
          <a:ln/>
        </p:spPr>
      </p:sp>
      <p:sp>
        <p:nvSpPr>
          <p:cNvPr id="118788" name="Rectangle 4"/>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6718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937189">
              <a:defRPr/>
            </a:pPr>
            <a:fld id="{4F6D28EF-F21C-40B9-8413-C8314898C7D2}" type="slidenum">
              <a:rPr lang="en-US" smtClean="0"/>
              <a:pPr defTabSz="937189">
                <a:defRPr/>
              </a:pPr>
              <a:t>11</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buFont typeface="Wingdings" pitchFamily="2" charset="2"/>
              <a:buNone/>
            </a:pPr>
            <a:endParaRPr lang="en-US"/>
          </a:p>
        </p:txBody>
      </p:sp>
    </p:spTree>
    <p:extLst>
      <p:ext uri="{BB962C8B-B14F-4D97-AF65-F5344CB8AC3E}">
        <p14:creationId xmlns:p14="http://schemas.microsoft.com/office/powerpoint/2010/main" val="290687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8"/>
          <p:cNvGrpSpPr>
            <a:grpSpLocks/>
          </p:cNvGrpSpPr>
          <p:nvPr/>
        </p:nvGrpSpPr>
        <p:grpSpPr bwMode="auto">
          <a:xfrm rot="-129976">
            <a:off x="2325688" y="1825625"/>
            <a:ext cx="4495800" cy="3457575"/>
            <a:chOff x="1092" y="871"/>
            <a:chExt cx="3576" cy="2579"/>
          </a:xfrm>
        </p:grpSpPr>
        <p:sp>
          <p:nvSpPr>
            <p:cNvPr id="5" name="Freeform 1029"/>
            <p:cNvSpPr>
              <a:spLocks/>
            </p:cNvSpPr>
            <p:nvPr/>
          </p:nvSpPr>
          <p:spPr bwMode="auto">
            <a:xfrm>
              <a:off x="1392" y="977"/>
              <a:ext cx="380" cy="366"/>
            </a:xfrm>
            <a:custGeom>
              <a:avLst/>
              <a:gdLst/>
              <a:ahLst/>
              <a:cxnLst>
                <a:cxn ang="0">
                  <a:pos x="252" y="46"/>
                </a:cxn>
                <a:cxn ang="0">
                  <a:pos x="269" y="63"/>
                </a:cxn>
                <a:cxn ang="0">
                  <a:pos x="287" y="80"/>
                </a:cxn>
                <a:cxn ang="0">
                  <a:pos x="305" y="96"/>
                </a:cxn>
                <a:cxn ang="0">
                  <a:pos x="321" y="115"/>
                </a:cxn>
                <a:cxn ang="0">
                  <a:pos x="337" y="133"/>
                </a:cxn>
                <a:cxn ang="0">
                  <a:pos x="351" y="149"/>
                </a:cxn>
                <a:cxn ang="0">
                  <a:pos x="363" y="163"/>
                </a:cxn>
                <a:cxn ang="0">
                  <a:pos x="372" y="174"/>
                </a:cxn>
                <a:cxn ang="0">
                  <a:pos x="376" y="183"/>
                </a:cxn>
                <a:cxn ang="0">
                  <a:pos x="379" y="185"/>
                </a:cxn>
                <a:cxn ang="0">
                  <a:pos x="252" y="364"/>
                </a:cxn>
                <a:cxn ang="0">
                  <a:pos x="252" y="364"/>
                </a:cxn>
                <a:cxn ang="0">
                  <a:pos x="248" y="364"/>
                </a:cxn>
                <a:cxn ang="0">
                  <a:pos x="241" y="359"/>
                </a:cxn>
                <a:cxn ang="0">
                  <a:pos x="229" y="356"/>
                </a:cxn>
                <a:cxn ang="0">
                  <a:pos x="213" y="349"/>
                </a:cxn>
                <a:cxn ang="0">
                  <a:pos x="193" y="340"/>
                </a:cxn>
                <a:cxn ang="0">
                  <a:pos x="172" y="328"/>
                </a:cxn>
                <a:cxn ang="0">
                  <a:pos x="149" y="317"/>
                </a:cxn>
                <a:cxn ang="0">
                  <a:pos x="126" y="303"/>
                </a:cxn>
                <a:cxn ang="0">
                  <a:pos x="103" y="285"/>
                </a:cxn>
                <a:cxn ang="0">
                  <a:pos x="80" y="269"/>
                </a:cxn>
                <a:cxn ang="0">
                  <a:pos x="80" y="269"/>
                </a:cxn>
                <a:cxn ang="0">
                  <a:pos x="77" y="267"/>
                </a:cxn>
                <a:cxn ang="0">
                  <a:pos x="77" y="265"/>
                </a:cxn>
                <a:cxn ang="0">
                  <a:pos x="77" y="265"/>
                </a:cxn>
                <a:cxn ang="0">
                  <a:pos x="80" y="267"/>
                </a:cxn>
                <a:cxn ang="0">
                  <a:pos x="80" y="269"/>
                </a:cxn>
                <a:cxn ang="0">
                  <a:pos x="80" y="269"/>
                </a:cxn>
                <a:cxn ang="0">
                  <a:pos x="67" y="260"/>
                </a:cxn>
                <a:cxn ang="0">
                  <a:pos x="54" y="252"/>
                </a:cxn>
                <a:cxn ang="0">
                  <a:pos x="41" y="241"/>
                </a:cxn>
                <a:cxn ang="0">
                  <a:pos x="31" y="232"/>
                </a:cxn>
                <a:cxn ang="0">
                  <a:pos x="23" y="218"/>
                </a:cxn>
                <a:cxn ang="0">
                  <a:pos x="14" y="206"/>
                </a:cxn>
                <a:cxn ang="0">
                  <a:pos x="8" y="191"/>
                </a:cxn>
                <a:cxn ang="0">
                  <a:pos x="4" y="177"/>
                </a:cxn>
                <a:cxn ang="0">
                  <a:pos x="2" y="162"/>
                </a:cxn>
                <a:cxn ang="0">
                  <a:pos x="0" y="142"/>
                </a:cxn>
                <a:cxn ang="0">
                  <a:pos x="0" y="142"/>
                </a:cxn>
                <a:cxn ang="0">
                  <a:pos x="2" y="122"/>
                </a:cxn>
                <a:cxn ang="0">
                  <a:pos x="8" y="98"/>
                </a:cxn>
                <a:cxn ang="0">
                  <a:pos x="16" y="78"/>
                </a:cxn>
                <a:cxn ang="0">
                  <a:pos x="29" y="59"/>
                </a:cxn>
                <a:cxn ang="0">
                  <a:pos x="41" y="41"/>
                </a:cxn>
                <a:cxn ang="0">
                  <a:pos x="61" y="27"/>
                </a:cxn>
                <a:cxn ang="0">
                  <a:pos x="77" y="15"/>
                </a:cxn>
                <a:cxn ang="0">
                  <a:pos x="98" y="6"/>
                </a:cxn>
                <a:cxn ang="0">
                  <a:pos x="121"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3" y="38"/>
                </a:cxn>
                <a:cxn ang="0">
                  <a:pos x="252" y="46"/>
                </a:cxn>
                <a:cxn ang="0">
                  <a:pos x="252" y="46"/>
                </a:cxn>
              </a:cxnLst>
              <a:rect l="0" t="0" r="r" b="b"/>
              <a:pathLst>
                <a:path w="380" h="365">
                  <a:moveTo>
                    <a:pt x="252" y="46"/>
                  </a:moveTo>
                  <a:lnTo>
                    <a:pt x="269" y="63"/>
                  </a:lnTo>
                  <a:lnTo>
                    <a:pt x="287" y="80"/>
                  </a:lnTo>
                  <a:lnTo>
                    <a:pt x="305" y="96"/>
                  </a:lnTo>
                  <a:lnTo>
                    <a:pt x="321" y="115"/>
                  </a:lnTo>
                  <a:lnTo>
                    <a:pt x="337" y="133"/>
                  </a:lnTo>
                  <a:lnTo>
                    <a:pt x="351" y="149"/>
                  </a:lnTo>
                  <a:lnTo>
                    <a:pt x="363" y="163"/>
                  </a:lnTo>
                  <a:lnTo>
                    <a:pt x="372" y="174"/>
                  </a:lnTo>
                  <a:lnTo>
                    <a:pt x="376" y="183"/>
                  </a:lnTo>
                  <a:lnTo>
                    <a:pt x="379" y="185"/>
                  </a:lnTo>
                  <a:lnTo>
                    <a:pt x="252" y="364"/>
                  </a:lnTo>
                  <a:lnTo>
                    <a:pt x="252" y="364"/>
                  </a:lnTo>
                  <a:lnTo>
                    <a:pt x="248" y="364"/>
                  </a:lnTo>
                  <a:lnTo>
                    <a:pt x="241" y="359"/>
                  </a:lnTo>
                  <a:lnTo>
                    <a:pt x="229" y="356"/>
                  </a:lnTo>
                  <a:lnTo>
                    <a:pt x="213" y="349"/>
                  </a:lnTo>
                  <a:lnTo>
                    <a:pt x="193" y="340"/>
                  </a:lnTo>
                  <a:lnTo>
                    <a:pt x="172" y="328"/>
                  </a:lnTo>
                  <a:lnTo>
                    <a:pt x="149" y="317"/>
                  </a:lnTo>
                  <a:lnTo>
                    <a:pt x="126" y="303"/>
                  </a:lnTo>
                  <a:lnTo>
                    <a:pt x="103" y="285"/>
                  </a:lnTo>
                  <a:lnTo>
                    <a:pt x="80" y="269"/>
                  </a:lnTo>
                  <a:lnTo>
                    <a:pt x="80" y="269"/>
                  </a:lnTo>
                  <a:lnTo>
                    <a:pt x="77" y="267"/>
                  </a:lnTo>
                  <a:lnTo>
                    <a:pt x="77" y="265"/>
                  </a:lnTo>
                  <a:lnTo>
                    <a:pt x="77" y="265"/>
                  </a:lnTo>
                  <a:lnTo>
                    <a:pt x="80" y="267"/>
                  </a:lnTo>
                  <a:lnTo>
                    <a:pt x="80" y="269"/>
                  </a:lnTo>
                  <a:lnTo>
                    <a:pt x="80" y="269"/>
                  </a:lnTo>
                  <a:lnTo>
                    <a:pt x="67" y="260"/>
                  </a:lnTo>
                  <a:lnTo>
                    <a:pt x="54" y="252"/>
                  </a:lnTo>
                  <a:lnTo>
                    <a:pt x="41" y="241"/>
                  </a:lnTo>
                  <a:lnTo>
                    <a:pt x="31" y="232"/>
                  </a:lnTo>
                  <a:lnTo>
                    <a:pt x="23" y="218"/>
                  </a:lnTo>
                  <a:lnTo>
                    <a:pt x="14" y="206"/>
                  </a:lnTo>
                  <a:lnTo>
                    <a:pt x="8" y="191"/>
                  </a:lnTo>
                  <a:lnTo>
                    <a:pt x="4" y="177"/>
                  </a:lnTo>
                  <a:lnTo>
                    <a:pt x="2" y="162"/>
                  </a:lnTo>
                  <a:lnTo>
                    <a:pt x="0" y="142"/>
                  </a:lnTo>
                  <a:lnTo>
                    <a:pt x="0" y="142"/>
                  </a:lnTo>
                  <a:lnTo>
                    <a:pt x="2" y="122"/>
                  </a:lnTo>
                  <a:lnTo>
                    <a:pt x="8" y="98"/>
                  </a:lnTo>
                  <a:lnTo>
                    <a:pt x="16" y="78"/>
                  </a:lnTo>
                  <a:lnTo>
                    <a:pt x="29" y="59"/>
                  </a:lnTo>
                  <a:lnTo>
                    <a:pt x="41" y="41"/>
                  </a:lnTo>
                  <a:lnTo>
                    <a:pt x="61" y="27"/>
                  </a:lnTo>
                  <a:lnTo>
                    <a:pt x="77" y="15"/>
                  </a:lnTo>
                  <a:lnTo>
                    <a:pt x="98" y="6"/>
                  </a:lnTo>
                  <a:lnTo>
                    <a:pt x="121" y="2"/>
                  </a:lnTo>
                  <a:lnTo>
                    <a:pt x="145" y="0"/>
                  </a:lnTo>
                  <a:lnTo>
                    <a:pt x="145" y="0"/>
                  </a:lnTo>
                  <a:lnTo>
                    <a:pt x="158" y="0"/>
                  </a:lnTo>
                  <a:lnTo>
                    <a:pt x="170" y="2"/>
                  </a:lnTo>
                  <a:lnTo>
                    <a:pt x="183" y="4"/>
                  </a:lnTo>
                  <a:lnTo>
                    <a:pt x="193" y="6"/>
                  </a:lnTo>
                  <a:lnTo>
                    <a:pt x="206" y="13"/>
                  </a:lnTo>
                  <a:lnTo>
                    <a:pt x="214" y="16"/>
                  </a:lnTo>
                  <a:lnTo>
                    <a:pt x="225" y="23"/>
                  </a:lnTo>
                  <a:lnTo>
                    <a:pt x="236" y="31"/>
                  </a:lnTo>
                  <a:lnTo>
                    <a:pt x="243" y="38"/>
                  </a:lnTo>
                  <a:lnTo>
                    <a:pt x="252" y="46"/>
                  </a:lnTo>
                  <a:lnTo>
                    <a:pt x="252" y="46"/>
                  </a:lnTo>
                </a:path>
              </a:pathLst>
            </a:custGeom>
            <a:solidFill>
              <a:srgbClr val="FFD80F"/>
            </a:solidFill>
            <a:ln w="9525" cap="rnd">
              <a:noFill/>
              <a:round/>
              <a:headEnd/>
              <a:tailEnd/>
            </a:ln>
            <a:effectLst/>
          </p:spPr>
          <p:txBody>
            <a:bodyPr/>
            <a:lstStyle/>
            <a:p>
              <a:pPr>
                <a:defRPr/>
              </a:pPr>
              <a:endParaRPr lang="en-US"/>
            </a:p>
          </p:txBody>
        </p:sp>
        <p:sp>
          <p:nvSpPr>
            <p:cNvPr id="6" name="Freeform 1030"/>
            <p:cNvSpPr>
              <a:spLocks/>
            </p:cNvSpPr>
            <p:nvPr/>
          </p:nvSpPr>
          <p:spPr bwMode="auto">
            <a:xfrm>
              <a:off x="1392" y="977"/>
              <a:ext cx="380" cy="366"/>
            </a:xfrm>
            <a:custGeom>
              <a:avLst/>
              <a:gdLst/>
              <a:ahLst/>
              <a:cxnLst>
                <a:cxn ang="0">
                  <a:pos x="252" y="46"/>
                </a:cxn>
                <a:cxn ang="0">
                  <a:pos x="269" y="63"/>
                </a:cxn>
                <a:cxn ang="0">
                  <a:pos x="287" y="80"/>
                </a:cxn>
                <a:cxn ang="0">
                  <a:pos x="305" y="96"/>
                </a:cxn>
                <a:cxn ang="0">
                  <a:pos x="321" y="115"/>
                </a:cxn>
                <a:cxn ang="0">
                  <a:pos x="337" y="133"/>
                </a:cxn>
                <a:cxn ang="0">
                  <a:pos x="351" y="149"/>
                </a:cxn>
                <a:cxn ang="0">
                  <a:pos x="363" y="163"/>
                </a:cxn>
                <a:cxn ang="0">
                  <a:pos x="372" y="174"/>
                </a:cxn>
                <a:cxn ang="0">
                  <a:pos x="376" y="183"/>
                </a:cxn>
                <a:cxn ang="0">
                  <a:pos x="379" y="185"/>
                </a:cxn>
                <a:cxn ang="0">
                  <a:pos x="252" y="364"/>
                </a:cxn>
                <a:cxn ang="0">
                  <a:pos x="252" y="364"/>
                </a:cxn>
                <a:cxn ang="0">
                  <a:pos x="248" y="364"/>
                </a:cxn>
                <a:cxn ang="0">
                  <a:pos x="241" y="359"/>
                </a:cxn>
                <a:cxn ang="0">
                  <a:pos x="229" y="356"/>
                </a:cxn>
                <a:cxn ang="0">
                  <a:pos x="213" y="349"/>
                </a:cxn>
                <a:cxn ang="0">
                  <a:pos x="193" y="340"/>
                </a:cxn>
                <a:cxn ang="0">
                  <a:pos x="172" y="328"/>
                </a:cxn>
                <a:cxn ang="0">
                  <a:pos x="149" y="317"/>
                </a:cxn>
                <a:cxn ang="0">
                  <a:pos x="126" y="303"/>
                </a:cxn>
                <a:cxn ang="0">
                  <a:pos x="103" y="285"/>
                </a:cxn>
                <a:cxn ang="0">
                  <a:pos x="80" y="269"/>
                </a:cxn>
                <a:cxn ang="0">
                  <a:pos x="80" y="269"/>
                </a:cxn>
                <a:cxn ang="0">
                  <a:pos x="77" y="267"/>
                </a:cxn>
                <a:cxn ang="0">
                  <a:pos x="77" y="265"/>
                </a:cxn>
                <a:cxn ang="0">
                  <a:pos x="77" y="265"/>
                </a:cxn>
                <a:cxn ang="0">
                  <a:pos x="80" y="267"/>
                </a:cxn>
                <a:cxn ang="0">
                  <a:pos x="80" y="269"/>
                </a:cxn>
                <a:cxn ang="0">
                  <a:pos x="80" y="269"/>
                </a:cxn>
                <a:cxn ang="0">
                  <a:pos x="67" y="260"/>
                </a:cxn>
                <a:cxn ang="0">
                  <a:pos x="54" y="252"/>
                </a:cxn>
                <a:cxn ang="0">
                  <a:pos x="41" y="241"/>
                </a:cxn>
                <a:cxn ang="0">
                  <a:pos x="31" y="232"/>
                </a:cxn>
                <a:cxn ang="0">
                  <a:pos x="23" y="218"/>
                </a:cxn>
                <a:cxn ang="0">
                  <a:pos x="14" y="206"/>
                </a:cxn>
                <a:cxn ang="0">
                  <a:pos x="8" y="191"/>
                </a:cxn>
                <a:cxn ang="0">
                  <a:pos x="4" y="177"/>
                </a:cxn>
                <a:cxn ang="0">
                  <a:pos x="2" y="162"/>
                </a:cxn>
                <a:cxn ang="0">
                  <a:pos x="0" y="142"/>
                </a:cxn>
                <a:cxn ang="0">
                  <a:pos x="0" y="142"/>
                </a:cxn>
                <a:cxn ang="0">
                  <a:pos x="2" y="122"/>
                </a:cxn>
                <a:cxn ang="0">
                  <a:pos x="8" y="98"/>
                </a:cxn>
                <a:cxn ang="0">
                  <a:pos x="16" y="78"/>
                </a:cxn>
                <a:cxn ang="0">
                  <a:pos x="29" y="59"/>
                </a:cxn>
                <a:cxn ang="0">
                  <a:pos x="41" y="41"/>
                </a:cxn>
                <a:cxn ang="0">
                  <a:pos x="61" y="27"/>
                </a:cxn>
                <a:cxn ang="0">
                  <a:pos x="77" y="15"/>
                </a:cxn>
                <a:cxn ang="0">
                  <a:pos x="98" y="6"/>
                </a:cxn>
                <a:cxn ang="0">
                  <a:pos x="121"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3" y="38"/>
                </a:cxn>
                <a:cxn ang="0">
                  <a:pos x="252" y="46"/>
                </a:cxn>
                <a:cxn ang="0">
                  <a:pos x="252" y="46"/>
                </a:cxn>
              </a:cxnLst>
              <a:rect l="0" t="0" r="r" b="b"/>
              <a:pathLst>
                <a:path w="380" h="365">
                  <a:moveTo>
                    <a:pt x="252" y="46"/>
                  </a:moveTo>
                  <a:lnTo>
                    <a:pt x="269" y="63"/>
                  </a:lnTo>
                  <a:lnTo>
                    <a:pt x="287" y="80"/>
                  </a:lnTo>
                  <a:lnTo>
                    <a:pt x="305" y="96"/>
                  </a:lnTo>
                  <a:lnTo>
                    <a:pt x="321" y="115"/>
                  </a:lnTo>
                  <a:lnTo>
                    <a:pt x="337" y="133"/>
                  </a:lnTo>
                  <a:lnTo>
                    <a:pt x="351" y="149"/>
                  </a:lnTo>
                  <a:lnTo>
                    <a:pt x="363" y="163"/>
                  </a:lnTo>
                  <a:lnTo>
                    <a:pt x="372" y="174"/>
                  </a:lnTo>
                  <a:lnTo>
                    <a:pt x="376" y="183"/>
                  </a:lnTo>
                  <a:lnTo>
                    <a:pt x="379" y="185"/>
                  </a:lnTo>
                  <a:lnTo>
                    <a:pt x="252" y="364"/>
                  </a:lnTo>
                  <a:lnTo>
                    <a:pt x="252" y="364"/>
                  </a:lnTo>
                  <a:lnTo>
                    <a:pt x="248" y="364"/>
                  </a:lnTo>
                  <a:lnTo>
                    <a:pt x="241" y="359"/>
                  </a:lnTo>
                  <a:lnTo>
                    <a:pt x="229" y="356"/>
                  </a:lnTo>
                  <a:lnTo>
                    <a:pt x="213" y="349"/>
                  </a:lnTo>
                  <a:lnTo>
                    <a:pt x="193" y="340"/>
                  </a:lnTo>
                  <a:lnTo>
                    <a:pt x="172" y="328"/>
                  </a:lnTo>
                  <a:lnTo>
                    <a:pt x="149" y="317"/>
                  </a:lnTo>
                  <a:lnTo>
                    <a:pt x="126" y="303"/>
                  </a:lnTo>
                  <a:lnTo>
                    <a:pt x="103" y="285"/>
                  </a:lnTo>
                  <a:lnTo>
                    <a:pt x="80" y="269"/>
                  </a:lnTo>
                  <a:lnTo>
                    <a:pt x="80" y="269"/>
                  </a:lnTo>
                  <a:lnTo>
                    <a:pt x="77" y="267"/>
                  </a:lnTo>
                  <a:lnTo>
                    <a:pt x="77" y="265"/>
                  </a:lnTo>
                  <a:lnTo>
                    <a:pt x="77" y="265"/>
                  </a:lnTo>
                  <a:lnTo>
                    <a:pt x="80" y="267"/>
                  </a:lnTo>
                  <a:lnTo>
                    <a:pt x="80" y="269"/>
                  </a:lnTo>
                  <a:lnTo>
                    <a:pt x="80" y="269"/>
                  </a:lnTo>
                  <a:lnTo>
                    <a:pt x="67" y="260"/>
                  </a:lnTo>
                  <a:lnTo>
                    <a:pt x="54" y="252"/>
                  </a:lnTo>
                  <a:lnTo>
                    <a:pt x="41" y="241"/>
                  </a:lnTo>
                  <a:lnTo>
                    <a:pt x="31" y="232"/>
                  </a:lnTo>
                  <a:lnTo>
                    <a:pt x="23" y="218"/>
                  </a:lnTo>
                  <a:lnTo>
                    <a:pt x="14" y="206"/>
                  </a:lnTo>
                  <a:lnTo>
                    <a:pt x="8" y="191"/>
                  </a:lnTo>
                  <a:lnTo>
                    <a:pt x="4" y="177"/>
                  </a:lnTo>
                  <a:lnTo>
                    <a:pt x="2" y="162"/>
                  </a:lnTo>
                  <a:lnTo>
                    <a:pt x="0" y="142"/>
                  </a:lnTo>
                  <a:lnTo>
                    <a:pt x="0" y="142"/>
                  </a:lnTo>
                  <a:lnTo>
                    <a:pt x="2" y="122"/>
                  </a:lnTo>
                  <a:lnTo>
                    <a:pt x="8" y="98"/>
                  </a:lnTo>
                  <a:lnTo>
                    <a:pt x="16" y="78"/>
                  </a:lnTo>
                  <a:lnTo>
                    <a:pt x="29" y="59"/>
                  </a:lnTo>
                  <a:lnTo>
                    <a:pt x="41" y="41"/>
                  </a:lnTo>
                  <a:lnTo>
                    <a:pt x="61" y="27"/>
                  </a:lnTo>
                  <a:lnTo>
                    <a:pt x="77" y="15"/>
                  </a:lnTo>
                  <a:lnTo>
                    <a:pt x="98" y="6"/>
                  </a:lnTo>
                  <a:lnTo>
                    <a:pt x="121" y="2"/>
                  </a:lnTo>
                  <a:lnTo>
                    <a:pt x="145" y="0"/>
                  </a:lnTo>
                  <a:lnTo>
                    <a:pt x="145" y="0"/>
                  </a:lnTo>
                  <a:lnTo>
                    <a:pt x="158" y="0"/>
                  </a:lnTo>
                  <a:lnTo>
                    <a:pt x="170" y="2"/>
                  </a:lnTo>
                  <a:lnTo>
                    <a:pt x="183" y="4"/>
                  </a:lnTo>
                  <a:lnTo>
                    <a:pt x="193" y="6"/>
                  </a:lnTo>
                  <a:lnTo>
                    <a:pt x="206" y="13"/>
                  </a:lnTo>
                  <a:lnTo>
                    <a:pt x="214" y="16"/>
                  </a:lnTo>
                  <a:lnTo>
                    <a:pt x="225" y="23"/>
                  </a:lnTo>
                  <a:lnTo>
                    <a:pt x="236" y="31"/>
                  </a:lnTo>
                  <a:lnTo>
                    <a:pt x="243" y="38"/>
                  </a:lnTo>
                  <a:lnTo>
                    <a:pt x="252" y="46"/>
                  </a:lnTo>
                  <a:lnTo>
                    <a:pt x="252" y="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 name="Freeform 1031"/>
            <p:cNvSpPr>
              <a:spLocks/>
            </p:cNvSpPr>
            <p:nvPr/>
          </p:nvSpPr>
          <p:spPr bwMode="auto">
            <a:xfrm>
              <a:off x="1474" y="1028"/>
              <a:ext cx="216" cy="269"/>
            </a:xfrm>
            <a:custGeom>
              <a:avLst/>
              <a:gdLst/>
              <a:ahLst/>
              <a:cxnLst>
                <a:cxn ang="0">
                  <a:pos x="133" y="151"/>
                </a:cxn>
                <a:cxn ang="0">
                  <a:pos x="211" y="48"/>
                </a:cxn>
                <a:cxn ang="0">
                  <a:pos x="211" y="48"/>
                </a:cxn>
                <a:cxn ang="0">
                  <a:pos x="216" y="37"/>
                </a:cxn>
                <a:cxn ang="0">
                  <a:pos x="216" y="27"/>
                </a:cxn>
                <a:cxn ang="0">
                  <a:pos x="216" y="16"/>
                </a:cxn>
                <a:cxn ang="0">
                  <a:pos x="209" y="8"/>
                </a:cxn>
                <a:cxn ang="0">
                  <a:pos x="202" y="2"/>
                </a:cxn>
                <a:cxn ang="0">
                  <a:pos x="202" y="2"/>
                </a:cxn>
                <a:cxn ang="0">
                  <a:pos x="191" y="0"/>
                </a:cxn>
                <a:cxn ang="0">
                  <a:pos x="181" y="0"/>
                </a:cxn>
                <a:cxn ang="0">
                  <a:pos x="173" y="2"/>
                </a:cxn>
                <a:cxn ang="0">
                  <a:pos x="165" y="8"/>
                </a:cxn>
                <a:cxn ang="0">
                  <a:pos x="158" y="16"/>
                </a:cxn>
                <a:cxn ang="0">
                  <a:pos x="82" y="115"/>
                </a:cxn>
                <a:cxn ang="0">
                  <a:pos x="11" y="212"/>
                </a:cxn>
                <a:cxn ang="0">
                  <a:pos x="11" y="212"/>
                </a:cxn>
                <a:cxn ang="0">
                  <a:pos x="2" y="220"/>
                </a:cxn>
                <a:cxn ang="0">
                  <a:pos x="0" y="230"/>
                </a:cxn>
                <a:cxn ang="0">
                  <a:pos x="0" y="241"/>
                </a:cxn>
                <a:cxn ang="0">
                  <a:pos x="2" y="250"/>
                </a:cxn>
                <a:cxn ang="0">
                  <a:pos x="6" y="258"/>
                </a:cxn>
                <a:cxn ang="0">
                  <a:pos x="6" y="258"/>
                </a:cxn>
                <a:cxn ang="0">
                  <a:pos x="15" y="264"/>
                </a:cxn>
                <a:cxn ang="0">
                  <a:pos x="25" y="267"/>
                </a:cxn>
                <a:cxn ang="0">
                  <a:pos x="36" y="264"/>
                </a:cxn>
                <a:cxn ang="0">
                  <a:pos x="46" y="262"/>
                </a:cxn>
                <a:cxn ang="0">
                  <a:pos x="55" y="256"/>
                </a:cxn>
                <a:cxn ang="0">
                  <a:pos x="133" y="151"/>
                </a:cxn>
                <a:cxn ang="0">
                  <a:pos x="133" y="151"/>
                </a:cxn>
              </a:cxnLst>
              <a:rect l="0" t="0" r="r" b="b"/>
              <a:pathLst>
                <a:path w="217" h="268">
                  <a:moveTo>
                    <a:pt x="133" y="151"/>
                  </a:moveTo>
                  <a:lnTo>
                    <a:pt x="211" y="48"/>
                  </a:lnTo>
                  <a:lnTo>
                    <a:pt x="211" y="48"/>
                  </a:lnTo>
                  <a:lnTo>
                    <a:pt x="216" y="37"/>
                  </a:lnTo>
                  <a:lnTo>
                    <a:pt x="216" y="27"/>
                  </a:lnTo>
                  <a:lnTo>
                    <a:pt x="216" y="16"/>
                  </a:lnTo>
                  <a:lnTo>
                    <a:pt x="209" y="8"/>
                  </a:lnTo>
                  <a:lnTo>
                    <a:pt x="202" y="2"/>
                  </a:lnTo>
                  <a:lnTo>
                    <a:pt x="202" y="2"/>
                  </a:lnTo>
                  <a:lnTo>
                    <a:pt x="191" y="0"/>
                  </a:lnTo>
                  <a:lnTo>
                    <a:pt x="181" y="0"/>
                  </a:lnTo>
                  <a:lnTo>
                    <a:pt x="173" y="2"/>
                  </a:lnTo>
                  <a:lnTo>
                    <a:pt x="165" y="8"/>
                  </a:lnTo>
                  <a:lnTo>
                    <a:pt x="158" y="16"/>
                  </a:lnTo>
                  <a:lnTo>
                    <a:pt x="82" y="115"/>
                  </a:lnTo>
                  <a:lnTo>
                    <a:pt x="11" y="212"/>
                  </a:lnTo>
                  <a:lnTo>
                    <a:pt x="11" y="212"/>
                  </a:lnTo>
                  <a:lnTo>
                    <a:pt x="2" y="220"/>
                  </a:lnTo>
                  <a:lnTo>
                    <a:pt x="0" y="230"/>
                  </a:lnTo>
                  <a:lnTo>
                    <a:pt x="0" y="241"/>
                  </a:lnTo>
                  <a:lnTo>
                    <a:pt x="2" y="250"/>
                  </a:lnTo>
                  <a:lnTo>
                    <a:pt x="6" y="258"/>
                  </a:lnTo>
                  <a:lnTo>
                    <a:pt x="6" y="258"/>
                  </a:lnTo>
                  <a:lnTo>
                    <a:pt x="15" y="264"/>
                  </a:lnTo>
                  <a:lnTo>
                    <a:pt x="25" y="267"/>
                  </a:lnTo>
                  <a:lnTo>
                    <a:pt x="36" y="264"/>
                  </a:lnTo>
                  <a:lnTo>
                    <a:pt x="46" y="262"/>
                  </a:lnTo>
                  <a:lnTo>
                    <a:pt x="55" y="256"/>
                  </a:lnTo>
                  <a:lnTo>
                    <a:pt x="133" y="151"/>
                  </a:lnTo>
                  <a:lnTo>
                    <a:pt x="133" y="151"/>
                  </a:lnTo>
                </a:path>
              </a:pathLst>
            </a:custGeom>
            <a:solidFill>
              <a:srgbClr val="FFD80F"/>
            </a:solidFill>
            <a:ln w="9525" cap="rnd">
              <a:noFill/>
              <a:round/>
              <a:headEnd/>
              <a:tailEnd/>
            </a:ln>
            <a:effectLst/>
          </p:spPr>
          <p:txBody>
            <a:bodyPr/>
            <a:lstStyle/>
            <a:p>
              <a:pPr>
                <a:defRPr/>
              </a:pPr>
              <a:endParaRPr lang="en-US"/>
            </a:p>
          </p:txBody>
        </p:sp>
        <p:sp>
          <p:nvSpPr>
            <p:cNvPr id="8" name="Freeform 1032"/>
            <p:cNvSpPr>
              <a:spLocks/>
            </p:cNvSpPr>
            <p:nvPr/>
          </p:nvSpPr>
          <p:spPr bwMode="auto">
            <a:xfrm>
              <a:off x="1474" y="1028"/>
              <a:ext cx="216" cy="269"/>
            </a:xfrm>
            <a:custGeom>
              <a:avLst/>
              <a:gdLst/>
              <a:ahLst/>
              <a:cxnLst>
                <a:cxn ang="0">
                  <a:pos x="133" y="151"/>
                </a:cxn>
                <a:cxn ang="0">
                  <a:pos x="211" y="48"/>
                </a:cxn>
                <a:cxn ang="0">
                  <a:pos x="211" y="48"/>
                </a:cxn>
                <a:cxn ang="0">
                  <a:pos x="216" y="37"/>
                </a:cxn>
                <a:cxn ang="0">
                  <a:pos x="216" y="27"/>
                </a:cxn>
                <a:cxn ang="0">
                  <a:pos x="216" y="16"/>
                </a:cxn>
                <a:cxn ang="0">
                  <a:pos x="209" y="8"/>
                </a:cxn>
                <a:cxn ang="0">
                  <a:pos x="202" y="2"/>
                </a:cxn>
                <a:cxn ang="0">
                  <a:pos x="202" y="2"/>
                </a:cxn>
                <a:cxn ang="0">
                  <a:pos x="191" y="0"/>
                </a:cxn>
                <a:cxn ang="0">
                  <a:pos x="181" y="0"/>
                </a:cxn>
                <a:cxn ang="0">
                  <a:pos x="173" y="2"/>
                </a:cxn>
                <a:cxn ang="0">
                  <a:pos x="165" y="8"/>
                </a:cxn>
                <a:cxn ang="0">
                  <a:pos x="158" y="16"/>
                </a:cxn>
                <a:cxn ang="0">
                  <a:pos x="82" y="115"/>
                </a:cxn>
                <a:cxn ang="0">
                  <a:pos x="11" y="212"/>
                </a:cxn>
                <a:cxn ang="0">
                  <a:pos x="11" y="212"/>
                </a:cxn>
                <a:cxn ang="0">
                  <a:pos x="2" y="220"/>
                </a:cxn>
                <a:cxn ang="0">
                  <a:pos x="0" y="230"/>
                </a:cxn>
                <a:cxn ang="0">
                  <a:pos x="0" y="241"/>
                </a:cxn>
                <a:cxn ang="0">
                  <a:pos x="2" y="250"/>
                </a:cxn>
                <a:cxn ang="0">
                  <a:pos x="6" y="258"/>
                </a:cxn>
                <a:cxn ang="0">
                  <a:pos x="6" y="258"/>
                </a:cxn>
                <a:cxn ang="0">
                  <a:pos x="15" y="264"/>
                </a:cxn>
                <a:cxn ang="0">
                  <a:pos x="25" y="267"/>
                </a:cxn>
                <a:cxn ang="0">
                  <a:pos x="36" y="264"/>
                </a:cxn>
                <a:cxn ang="0">
                  <a:pos x="46" y="262"/>
                </a:cxn>
                <a:cxn ang="0">
                  <a:pos x="55" y="256"/>
                </a:cxn>
                <a:cxn ang="0">
                  <a:pos x="133" y="151"/>
                </a:cxn>
                <a:cxn ang="0">
                  <a:pos x="133" y="151"/>
                </a:cxn>
              </a:cxnLst>
              <a:rect l="0" t="0" r="r" b="b"/>
              <a:pathLst>
                <a:path w="217" h="268">
                  <a:moveTo>
                    <a:pt x="133" y="151"/>
                  </a:moveTo>
                  <a:lnTo>
                    <a:pt x="211" y="48"/>
                  </a:lnTo>
                  <a:lnTo>
                    <a:pt x="211" y="48"/>
                  </a:lnTo>
                  <a:lnTo>
                    <a:pt x="216" y="37"/>
                  </a:lnTo>
                  <a:lnTo>
                    <a:pt x="216" y="27"/>
                  </a:lnTo>
                  <a:lnTo>
                    <a:pt x="216" y="16"/>
                  </a:lnTo>
                  <a:lnTo>
                    <a:pt x="209" y="8"/>
                  </a:lnTo>
                  <a:lnTo>
                    <a:pt x="202" y="2"/>
                  </a:lnTo>
                  <a:lnTo>
                    <a:pt x="202" y="2"/>
                  </a:lnTo>
                  <a:lnTo>
                    <a:pt x="191" y="0"/>
                  </a:lnTo>
                  <a:lnTo>
                    <a:pt x="181" y="0"/>
                  </a:lnTo>
                  <a:lnTo>
                    <a:pt x="173" y="2"/>
                  </a:lnTo>
                  <a:lnTo>
                    <a:pt x="165" y="8"/>
                  </a:lnTo>
                  <a:lnTo>
                    <a:pt x="158" y="16"/>
                  </a:lnTo>
                  <a:lnTo>
                    <a:pt x="82" y="115"/>
                  </a:lnTo>
                  <a:lnTo>
                    <a:pt x="11" y="212"/>
                  </a:lnTo>
                  <a:lnTo>
                    <a:pt x="11" y="212"/>
                  </a:lnTo>
                  <a:lnTo>
                    <a:pt x="2" y="220"/>
                  </a:lnTo>
                  <a:lnTo>
                    <a:pt x="0" y="230"/>
                  </a:lnTo>
                  <a:lnTo>
                    <a:pt x="0" y="241"/>
                  </a:lnTo>
                  <a:lnTo>
                    <a:pt x="2" y="250"/>
                  </a:lnTo>
                  <a:lnTo>
                    <a:pt x="6" y="258"/>
                  </a:lnTo>
                  <a:lnTo>
                    <a:pt x="6" y="258"/>
                  </a:lnTo>
                  <a:lnTo>
                    <a:pt x="15" y="264"/>
                  </a:lnTo>
                  <a:lnTo>
                    <a:pt x="25" y="267"/>
                  </a:lnTo>
                  <a:lnTo>
                    <a:pt x="36" y="264"/>
                  </a:lnTo>
                  <a:lnTo>
                    <a:pt x="46" y="262"/>
                  </a:lnTo>
                  <a:lnTo>
                    <a:pt x="55" y="256"/>
                  </a:lnTo>
                  <a:lnTo>
                    <a:pt x="133" y="151"/>
                  </a:lnTo>
                  <a:lnTo>
                    <a:pt x="133" y="1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 name="Freeform 1033"/>
            <p:cNvSpPr>
              <a:spLocks/>
            </p:cNvSpPr>
            <p:nvPr/>
          </p:nvSpPr>
          <p:spPr bwMode="auto">
            <a:xfrm>
              <a:off x="1540" y="1067"/>
              <a:ext cx="216" cy="268"/>
            </a:xfrm>
            <a:custGeom>
              <a:avLst/>
              <a:gdLst/>
              <a:ahLst/>
              <a:cxnLst>
                <a:cxn ang="0">
                  <a:pos x="132" y="151"/>
                </a:cxn>
                <a:cxn ang="0">
                  <a:pos x="210" y="48"/>
                </a:cxn>
                <a:cxn ang="0">
                  <a:pos x="210" y="48"/>
                </a:cxn>
                <a:cxn ang="0">
                  <a:pos x="215" y="40"/>
                </a:cxn>
                <a:cxn ang="0">
                  <a:pos x="215" y="27"/>
                </a:cxn>
                <a:cxn ang="0">
                  <a:pos x="215" y="19"/>
                </a:cxn>
                <a:cxn ang="0">
                  <a:pos x="208" y="10"/>
                </a:cxn>
                <a:cxn ang="0">
                  <a:pos x="201" y="2"/>
                </a:cxn>
                <a:cxn ang="0">
                  <a:pos x="201" y="2"/>
                </a:cxn>
                <a:cxn ang="0">
                  <a:pos x="191" y="0"/>
                </a:cxn>
                <a:cxn ang="0">
                  <a:pos x="180" y="0"/>
                </a:cxn>
                <a:cxn ang="0">
                  <a:pos x="172" y="2"/>
                </a:cxn>
                <a:cxn ang="0">
                  <a:pos x="164" y="8"/>
                </a:cxn>
                <a:cxn ang="0">
                  <a:pos x="157" y="19"/>
                </a:cxn>
                <a:cxn ang="0">
                  <a:pos x="82" y="116"/>
                </a:cxn>
                <a:cxn ang="0">
                  <a:pos x="8" y="213"/>
                </a:cxn>
                <a:cxn ang="0">
                  <a:pos x="8" y="213"/>
                </a:cxn>
                <a:cxn ang="0">
                  <a:pos x="2" y="220"/>
                </a:cxn>
                <a:cxn ang="0">
                  <a:pos x="0" y="231"/>
                </a:cxn>
                <a:cxn ang="0">
                  <a:pos x="0" y="242"/>
                </a:cxn>
                <a:cxn ang="0">
                  <a:pos x="2" y="250"/>
                </a:cxn>
                <a:cxn ang="0">
                  <a:pos x="6" y="259"/>
                </a:cxn>
                <a:cxn ang="0">
                  <a:pos x="6" y="259"/>
                </a:cxn>
                <a:cxn ang="0">
                  <a:pos x="15" y="265"/>
                </a:cxn>
                <a:cxn ang="0">
                  <a:pos x="25" y="267"/>
                </a:cxn>
                <a:cxn ang="0">
                  <a:pos x="36" y="267"/>
                </a:cxn>
                <a:cxn ang="0">
                  <a:pos x="46" y="263"/>
                </a:cxn>
                <a:cxn ang="0">
                  <a:pos x="54" y="257"/>
                </a:cxn>
                <a:cxn ang="0">
                  <a:pos x="132" y="151"/>
                </a:cxn>
                <a:cxn ang="0">
                  <a:pos x="132" y="151"/>
                </a:cxn>
              </a:cxnLst>
              <a:rect l="0" t="0" r="r" b="b"/>
              <a:pathLst>
                <a:path w="216" h="268">
                  <a:moveTo>
                    <a:pt x="132" y="151"/>
                  </a:moveTo>
                  <a:lnTo>
                    <a:pt x="210" y="48"/>
                  </a:lnTo>
                  <a:lnTo>
                    <a:pt x="210" y="48"/>
                  </a:lnTo>
                  <a:lnTo>
                    <a:pt x="215" y="40"/>
                  </a:lnTo>
                  <a:lnTo>
                    <a:pt x="215" y="27"/>
                  </a:lnTo>
                  <a:lnTo>
                    <a:pt x="215" y="19"/>
                  </a:lnTo>
                  <a:lnTo>
                    <a:pt x="208" y="10"/>
                  </a:lnTo>
                  <a:lnTo>
                    <a:pt x="201" y="2"/>
                  </a:lnTo>
                  <a:lnTo>
                    <a:pt x="201" y="2"/>
                  </a:lnTo>
                  <a:lnTo>
                    <a:pt x="191" y="0"/>
                  </a:lnTo>
                  <a:lnTo>
                    <a:pt x="180" y="0"/>
                  </a:lnTo>
                  <a:lnTo>
                    <a:pt x="172" y="2"/>
                  </a:lnTo>
                  <a:lnTo>
                    <a:pt x="164" y="8"/>
                  </a:lnTo>
                  <a:lnTo>
                    <a:pt x="157" y="19"/>
                  </a:lnTo>
                  <a:lnTo>
                    <a:pt x="82" y="116"/>
                  </a:lnTo>
                  <a:lnTo>
                    <a:pt x="8" y="213"/>
                  </a:lnTo>
                  <a:lnTo>
                    <a:pt x="8" y="213"/>
                  </a:lnTo>
                  <a:lnTo>
                    <a:pt x="2" y="220"/>
                  </a:lnTo>
                  <a:lnTo>
                    <a:pt x="0" y="231"/>
                  </a:lnTo>
                  <a:lnTo>
                    <a:pt x="0" y="242"/>
                  </a:lnTo>
                  <a:lnTo>
                    <a:pt x="2" y="250"/>
                  </a:lnTo>
                  <a:lnTo>
                    <a:pt x="6" y="259"/>
                  </a:lnTo>
                  <a:lnTo>
                    <a:pt x="6" y="259"/>
                  </a:lnTo>
                  <a:lnTo>
                    <a:pt x="15" y="265"/>
                  </a:lnTo>
                  <a:lnTo>
                    <a:pt x="25" y="267"/>
                  </a:lnTo>
                  <a:lnTo>
                    <a:pt x="36" y="267"/>
                  </a:lnTo>
                  <a:lnTo>
                    <a:pt x="46" y="263"/>
                  </a:lnTo>
                  <a:lnTo>
                    <a:pt x="54" y="257"/>
                  </a:lnTo>
                  <a:lnTo>
                    <a:pt x="132" y="151"/>
                  </a:lnTo>
                  <a:lnTo>
                    <a:pt x="132" y="151"/>
                  </a:lnTo>
                </a:path>
              </a:pathLst>
            </a:custGeom>
            <a:solidFill>
              <a:srgbClr val="FFD80F"/>
            </a:solidFill>
            <a:ln w="9525" cap="rnd">
              <a:noFill/>
              <a:round/>
              <a:headEnd/>
              <a:tailEnd/>
            </a:ln>
            <a:effectLst/>
          </p:spPr>
          <p:txBody>
            <a:bodyPr/>
            <a:lstStyle/>
            <a:p>
              <a:pPr>
                <a:defRPr/>
              </a:pPr>
              <a:endParaRPr lang="en-US"/>
            </a:p>
          </p:txBody>
        </p:sp>
        <p:sp>
          <p:nvSpPr>
            <p:cNvPr id="10" name="Freeform 1034"/>
            <p:cNvSpPr>
              <a:spLocks/>
            </p:cNvSpPr>
            <p:nvPr/>
          </p:nvSpPr>
          <p:spPr bwMode="auto">
            <a:xfrm>
              <a:off x="1540" y="1067"/>
              <a:ext cx="216" cy="268"/>
            </a:xfrm>
            <a:custGeom>
              <a:avLst/>
              <a:gdLst/>
              <a:ahLst/>
              <a:cxnLst>
                <a:cxn ang="0">
                  <a:pos x="132" y="151"/>
                </a:cxn>
                <a:cxn ang="0">
                  <a:pos x="210" y="48"/>
                </a:cxn>
                <a:cxn ang="0">
                  <a:pos x="210" y="48"/>
                </a:cxn>
                <a:cxn ang="0">
                  <a:pos x="215" y="40"/>
                </a:cxn>
                <a:cxn ang="0">
                  <a:pos x="215" y="27"/>
                </a:cxn>
                <a:cxn ang="0">
                  <a:pos x="215" y="19"/>
                </a:cxn>
                <a:cxn ang="0">
                  <a:pos x="208" y="10"/>
                </a:cxn>
                <a:cxn ang="0">
                  <a:pos x="201" y="2"/>
                </a:cxn>
                <a:cxn ang="0">
                  <a:pos x="201" y="2"/>
                </a:cxn>
                <a:cxn ang="0">
                  <a:pos x="191" y="0"/>
                </a:cxn>
                <a:cxn ang="0">
                  <a:pos x="180" y="0"/>
                </a:cxn>
                <a:cxn ang="0">
                  <a:pos x="172" y="2"/>
                </a:cxn>
                <a:cxn ang="0">
                  <a:pos x="164" y="8"/>
                </a:cxn>
                <a:cxn ang="0">
                  <a:pos x="157" y="19"/>
                </a:cxn>
                <a:cxn ang="0">
                  <a:pos x="82" y="116"/>
                </a:cxn>
                <a:cxn ang="0">
                  <a:pos x="8" y="213"/>
                </a:cxn>
                <a:cxn ang="0">
                  <a:pos x="8" y="213"/>
                </a:cxn>
                <a:cxn ang="0">
                  <a:pos x="2" y="220"/>
                </a:cxn>
                <a:cxn ang="0">
                  <a:pos x="0" y="231"/>
                </a:cxn>
                <a:cxn ang="0">
                  <a:pos x="0" y="242"/>
                </a:cxn>
                <a:cxn ang="0">
                  <a:pos x="2" y="250"/>
                </a:cxn>
                <a:cxn ang="0">
                  <a:pos x="6" y="259"/>
                </a:cxn>
                <a:cxn ang="0">
                  <a:pos x="6" y="259"/>
                </a:cxn>
                <a:cxn ang="0">
                  <a:pos x="15" y="265"/>
                </a:cxn>
                <a:cxn ang="0">
                  <a:pos x="25" y="267"/>
                </a:cxn>
                <a:cxn ang="0">
                  <a:pos x="36" y="267"/>
                </a:cxn>
                <a:cxn ang="0">
                  <a:pos x="46" y="263"/>
                </a:cxn>
                <a:cxn ang="0">
                  <a:pos x="54" y="257"/>
                </a:cxn>
                <a:cxn ang="0">
                  <a:pos x="132" y="151"/>
                </a:cxn>
                <a:cxn ang="0">
                  <a:pos x="132" y="151"/>
                </a:cxn>
              </a:cxnLst>
              <a:rect l="0" t="0" r="r" b="b"/>
              <a:pathLst>
                <a:path w="216" h="268">
                  <a:moveTo>
                    <a:pt x="132" y="151"/>
                  </a:moveTo>
                  <a:lnTo>
                    <a:pt x="210" y="48"/>
                  </a:lnTo>
                  <a:lnTo>
                    <a:pt x="210" y="48"/>
                  </a:lnTo>
                  <a:lnTo>
                    <a:pt x="215" y="40"/>
                  </a:lnTo>
                  <a:lnTo>
                    <a:pt x="215" y="27"/>
                  </a:lnTo>
                  <a:lnTo>
                    <a:pt x="215" y="19"/>
                  </a:lnTo>
                  <a:lnTo>
                    <a:pt x="208" y="10"/>
                  </a:lnTo>
                  <a:lnTo>
                    <a:pt x="201" y="2"/>
                  </a:lnTo>
                  <a:lnTo>
                    <a:pt x="201" y="2"/>
                  </a:lnTo>
                  <a:lnTo>
                    <a:pt x="191" y="0"/>
                  </a:lnTo>
                  <a:lnTo>
                    <a:pt x="180" y="0"/>
                  </a:lnTo>
                  <a:lnTo>
                    <a:pt x="172" y="2"/>
                  </a:lnTo>
                  <a:lnTo>
                    <a:pt x="164" y="8"/>
                  </a:lnTo>
                  <a:lnTo>
                    <a:pt x="157" y="19"/>
                  </a:lnTo>
                  <a:lnTo>
                    <a:pt x="82" y="116"/>
                  </a:lnTo>
                  <a:lnTo>
                    <a:pt x="8" y="213"/>
                  </a:lnTo>
                  <a:lnTo>
                    <a:pt x="8" y="213"/>
                  </a:lnTo>
                  <a:lnTo>
                    <a:pt x="2" y="220"/>
                  </a:lnTo>
                  <a:lnTo>
                    <a:pt x="0" y="231"/>
                  </a:lnTo>
                  <a:lnTo>
                    <a:pt x="0" y="242"/>
                  </a:lnTo>
                  <a:lnTo>
                    <a:pt x="2" y="250"/>
                  </a:lnTo>
                  <a:lnTo>
                    <a:pt x="6" y="259"/>
                  </a:lnTo>
                  <a:lnTo>
                    <a:pt x="6" y="259"/>
                  </a:lnTo>
                  <a:lnTo>
                    <a:pt x="15" y="265"/>
                  </a:lnTo>
                  <a:lnTo>
                    <a:pt x="25" y="267"/>
                  </a:lnTo>
                  <a:lnTo>
                    <a:pt x="36" y="267"/>
                  </a:lnTo>
                  <a:lnTo>
                    <a:pt x="46" y="263"/>
                  </a:lnTo>
                  <a:lnTo>
                    <a:pt x="54" y="257"/>
                  </a:lnTo>
                  <a:lnTo>
                    <a:pt x="132" y="151"/>
                  </a:lnTo>
                  <a:lnTo>
                    <a:pt x="132" y="1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 name="Freeform 1035"/>
            <p:cNvSpPr>
              <a:spLocks/>
            </p:cNvSpPr>
            <p:nvPr/>
          </p:nvSpPr>
          <p:spPr bwMode="auto">
            <a:xfrm>
              <a:off x="1555" y="1081"/>
              <a:ext cx="217" cy="271"/>
            </a:xfrm>
            <a:custGeom>
              <a:avLst/>
              <a:gdLst/>
              <a:ahLst/>
              <a:cxnLst>
                <a:cxn ang="0">
                  <a:pos x="133" y="153"/>
                </a:cxn>
                <a:cxn ang="0">
                  <a:pos x="213" y="50"/>
                </a:cxn>
                <a:cxn ang="0">
                  <a:pos x="213" y="50"/>
                </a:cxn>
                <a:cxn ang="0">
                  <a:pos x="218" y="39"/>
                </a:cxn>
                <a:cxn ang="0">
                  <a:pos x="218" y="29"/>
                </a:cxn>
                <a:cxn ang="0">
                  <a:pos x="215" y="18"/>
                </a:cxn>
                <a:cxn ang="0">
                  <a:pos x="211" y="10"/>
                </a:cxn>
                <a:cxn ang="0">
                  <a:pos x="202" y="4"/>
                </a:cxn>
                <a:cxn ang="0">
                  <a:pos x="202" y="4"/>
                </a:cxn>
                <a:cxn ang="0">
                  <a:pos x="194" y="0"/>
                </a:cxn>
                <a:cxn ang="0">
                  <a:pos x="183" y="0"/>
                </a:cxn>
                <a:cxn ang="0">
                  <a:pos x="175" y="4"/>
                </a:cxn>
                <a:cxn ang="0">
                  <a:pos x="167" y="10"/>
                </a:cxn>
                <a:cxn ang="0">
                  <a:pos x="160" y="18"/>
                </a:cxn>
                <a:cxn ang="0">
                  <a:pos x="84" y="115"/>
                </a:cxn>
                <a:cxn ang="0">
                  <a:pos x="11" y="214"/>
                </a:cxn>
                <a:cxn ang="0">
                  <a:pos x="11" y="214"/>
                </a:cxn>
                <a:cxn ang="0">
                  <a:pos x="4" y="223"/>
                </a:cxn>
                <a:cxn ang="0">
                  <a:pos x="0" y="232"/>
                </a:cxn>
                <a:cxn ang="0">
                  <a:pos x="0" y="241"/>
                </a:cxn>
                <a:cxn ang="0">
                  <a:pos x="4" y="252"/>
                </a:cxn>
                <a:cxn ang="0">
                  <a:pos x="8" y="260"/>
                </a:cxn>
                <a:cxn ang="0">
                  <a:pos x="8" y="260"/>
                </a:cxn>
                <a:cxn ang="0">
                  <a:pos x="17" y="267"/>
                </a:cxn>
                <a:cxn ang="0">
                  <a:pos x="27" y="267"/>
                </a:cxn>
                <a:cxn ang="0">
                  <a:pos x="38" y="267"/>
                </a:cxn>
                <a:cxn ang="0">
                  <a:pos x="46" y="262"/>
                </a:cxn>
                <a:cxn ang="0">
                  <a:pos x="57" y="256"/>
                </a:cxn>
                <a:cxn ang="0">
                  <a:pos x="133" y="153"/>
                </a:cxn>
                <a:cxn ang="0">
                  <a:pos x="133" y="153"/>
                </a:cxn>
              </a:cxnLst>
              <a:rect l="0" t="0" r="r" b="b"/>
              <a:pathLst>
                <a:path w="219" h="268">
                  <a:moveTo>
                    <a:pt x="133" y="153"/>
                  </a:moveTo>
                  <a:lnTo>
                    <a:pt x="213" y="50"/>
                  </a:lnTo>
                  <a:lnTo>
                    <a:pt x="213" y="50"/>
                  </a:lnTo>
                  <a:lnTo>
                    <a:pt x="218" y="39"/>
                  </a:lnTo>
                  <a:lnTo>
                    <a:pt x="218" y="29"/>
                  </a:lnTo>
                  <a:lnTo>
                    <a:pt x="215" y="18"/>
                  </a:lnTo>
                  <a:lnTo>
                    <a:pt x="211" y="10"/>
                  </a:lnTo>
                  <a:lnTo>
                    <a:pt x="202" y="4"/>
                  </a:lnTo>
                  <a:lnTo>
                    <a:pt x="202" y="4"/>
                  </a:lnTo>
                  <a:lnTo>
                    <a:pt x="194" y="0"/>
                  </a:lnTo>
                  <a:lnTo>
                    <a:pt x="183" y="0"/>
                  </a:lnTo>
                  <a:lnTo>
                    <a:pt x="175" y="4"/>
                  </a:lnTo>
                  <a:lnTo>
                    <a:pt x="167" y="10"/>
                  </a:lnTo>
                  <a:lnTo>
                    <a:pt x="160" y="18"/>
                  </a:lnTo>
                  <a:lnTo>
                    <a:pt x="84" y="115"/>
                  </a:lnTo>
                  <a:lnTo>
                    <a:pt x="11" y="214"/>
                  </a:lnTo>
                  <a:lnTo>
                    <a:pt x="11" y="214"/>
                  </a:lnTo>
                  <a:lnTo>
                    <a:pt x="4" y="223"/>
                  </a:lnTo>
                  <a:lnTo>
                    <a:pt x="0" y="232"/>
                  </a:lnTo>
                  <a:lnTo>
                    <a:pt x="0" y="241"/>
                  </a:lnTo>
                  <a:lnTo>
                    <a:pt x="4" y="252"/>
                  </a:lnTo>
                  <a:lnTo>
                    <a:pt x="8" y="260"/>
                  </a:lnTo>
                  <a:lnTo>
                    <a:pt x="8" y="260"/>
                  </a:lnTo>
                  <a:lnTo>
                    <a:pt x="17" y="267"/>
                  </a:lnTo>
                  <a:lnTo>
                    <a:pt x="27" y="267"/>
                  </a:lnTo>
                  <a:lnTo>
                    <a:pt x="38" y="267"/>
                  </a:lnTo>
                  <a:lnTo>
                    <a:pt x="46" y="262"/>
                  </a:lnTo>
                  <a:lnTo>
                    <a:pt x="57" y="256"/>
                  </a:lnTo>
                  <a:lnTo>
                    <a:pt x="133" y="153"/>
                  </a:lnTo>
                  <a:lnTo>
                    <a:pt x="133" y="153"/>
                  </a:lnTo>
                </a:path>
              </a:pathLst>
            </a:custGeom>
            <a:solidFill>
              <a:srgbClr val="FFD80F"/>
            </a:solidFill>
            <a:ln w="9525" cap="rnd">
              <a:noFill/>
              <a:round/>
              <a:headEnd/>
              <a:tailEnd/>
            </a:ln>
            <a:effectLst/>
          </p:spPr>
          <p:txBody>
            <a:bodyPr/>
            <a:lstStyle/>
            <a:p>
              <a:pPr>
                <a:defRPr/>
              </a:pPr>
              <a:endParaRPr lang="en-US"/>
            </a:p>
          </p:txBody>
        </p:sp>
        <p:sp>
          <p:nvSpPr>
            <p:cNvPr id="12" name="Freeform 1036"/>
            <p:cNvSpPr>
              <a:spLocks/>
            </p:cNvSpPr>
            <p:nvPr/>
          </p:nvSpPr>
          <p:spPr bwMode="auto">
            <a:xfrm>
              <a:off x="1555" y="1081"/>
              <a:ext cx="217" cy="271"/>
            </a:xfrm>
            <a:custGeom>
              <a:avLst/>
              <a:gdLst/>
              <a:ahLst/>
              <a:cxnLst>
                <a:cxn ang="0">
                  <a:pos x="133" y="153"/>
                </a:cxn>
                <a:cxn ang="0">
                  <a:pos x="213" y="50"/>
                </a:cxn>
                <a:cxn ang="0">
                  <a:pos x="213" y="50"/>
                </a:cxn>
                <a:cxn ang="0">
                  <a:pos x="218" y="39"/>
                </a:cxn>
                <a:cxn ang="0">
                  <a:pos x="218" y="29"/>
                </a:cxn>
                <a:cxn ang="0">
                  <a:pos x="215" y="18"/>
                </a:cxn>
                <a:cxn ang="0">
                  <a:pos x="211" y="10"/>
                </a:cxn>
                <a:cxn ang="0">
                  <a:pos x="202" y="4"/>
                </a:cxn>
                <a:cxn ang="0">
                  <a:pos x="202" y="4"/>
                </a:cxn>
                <a:cxn ang="0">
                  <a:pos x="194" y="0"/>
                </a:cxn>
                <a:cxn ang="0">
                  <a:pos x="183" y="0"/>
                </a:cxn>
                <a:cxn ang="0">
                  <a:pos x="175" y="4"/>
                </a:cxn>
                <a:cxn ang="0">
                  <a:pos x="167" y="10"/>
                </a:cxn>
                <a:cxn ang="0">
                  <a:pos x="160" y="18"/>
                </a:cxn>
                <a:cxn ang="0">
                  <a:pos x="84" y="115"/>
                </a:cxn>
                <a:cxn ang="0">
                  <a:pos x="11" y="214"/>
                </a:cxn>
                <a:cxn ang="0">
                  <a:pos x="11" y="214"/>
                </a:cxn>
                <a:cxn ang="0">
                  <a:pos x="4" y="223"/>
                </a:cxn>
                <a:cxn ang="0">
                  <a:pos x="0" y="232"/>
                </a:cxn>
                <a:cxn ang="0">
                  <a:pos x="0" y="241"/>
                </a:cxn>
                <a:cxn ang="0">
                  <a:pos x="4" y="252"/>
                </a:cxn>
                <a:cxn ang="0">
                  <a:pos x="8" y="260"/>
                </a:cxn>
                <a:cxn ang="0">
                  <a:pos x="8" y="260"/>
                </a:cxn>
                <a:cxn ang="0">
                  <a:pos x="17" y="267"/>
                </a:cxn>
                <a:cxn ang="0">
                  <a:pos x="27" y="267"/>
                </a:cxn>
                <a:cxn ang="0">
                  <a:pos x="38" y="267"/>
                </a:cxn>
                <a:cxn ang="0">
                  <a:pos x="46" y="262"/>
                </a:cxn>
                <a:cxn ang="0">
                  <a:pos x="57" y="256"/>
                </a:cxn>
                <a:cxn ang="0">
                  <a:pos x="133" y="153"/>
                </a:cxn>
                <a:cxn ang="0">
                  <a:pos x="133" y="153"/>
                </a:cxn>
              </a:cxnLst>
              <a:rect l="0" t="0" r="r" b="b"/>
              <a:pathLst>
                <a:path w="219" h="268">
                  <a:moveTo>
                    <a:pt x="133" y="153"/>
                  </a:moveTo>
                  <a:lnTo>
                    <a:pt x="213" y="50"/>
                  </a:lnTo>
                  <a:lnTo>
                    <a:pt x="213" y="50"/>
                  </a:lnTo>
                  <a:lnTo>
                    <a:pt x="218" y="39"/>
                  </a:lnTo>
                  <a:lnTo>
                    <a:pt x="218" y="29"/>
                  </a:lnTo>
                  <a:lnTo>
                    <a:pt x="215" y="18"/>
                  </a:lnTo>
                  <a:lnTo>
                    <a:pt x="211" y="10"/>
                  </a:lnTo>
                  <a:lnTo>
                    <a:pt x="202" y="4"/>
                  </a:lnTo>
                  <a:lnTo>
                    <a:pt x="202" y="4"/>
                  </a:lnTo>
                  <a:lnTo>
                    <a:pt x="194" y="0"/>
                  </a:lnTo>
                  <a:lnTo>
                    <a:pt x="183" y="0"/>
                  </a:lnTo>
                  <a:lnTo>
                    <a:pt x="175" y="4"/>
                  </a:lnTo>
                  <a:lnTo>
                    <a:pt x="167" y="10"/>
                  </a:lnTo>
                  <a:lnTo>
                    <a:pt x="160" y="18"/>
                  </a:lnTo>
                  <a:lnTo>
                    <a:pt x="84" y="115"/>
                  </a:lnTo>
                  <a:lnTo>
                    <a:pt x="11" y="214"/>
                  </a:lnTo>
                  <a:lnTo>
                    <a:pt x="11" y="214"/>
                  </a:lnTo>
                  <a:lnTo>
                    <a:pt x="4" y="223"/>
                  </a:lnTo>
                  <a:lnTo>
                    <a:pt x="0" y="232"/>
                  </a:lnTo>
                  <a:lnTo>
                    <a:pt x="0" y="241"/>
                  </a:lnTo>
                  <a:lnTo>
                    <a:pt x="4" y="252"/>
                  </a:lnTo>
                  <a:lnTo>
                    <a:pt x="8" y="260"/>
                  </a:lnTo>
                  <a:lnTo>
                    <a:pt x="8" y="260"/>
                  </a:lnTo>
                  <a:lnTo>
                    <a:pt x="17" y="267"/>
                  </a:lnTo>
                  <a:lnTo>
                    <a:pt x="27" y="267"/>
                  </a:lnTo>
                  <a:lnTo>
                    <a:pt x="38" y="267"/>
                  </a:lnTo>
                  <a:lnTo>
                    <a:pt x="46" y="262"/>
                  </a:lnTo>
                  <a:lnTo>
                    <a:pt x="57" y="256"/>
                  </a:lnTo>
                  <a:lnTo>
                    <a:pt x="133" y="153"/>
                  </a:lnTo>
                  <a:lnTo>
                    <a:pt x="133" y="15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 name="Freeform 1037"/>
            <p:cNvSpPr>
              <a:spLocks/>
            </p:cNvSpPr>
            <p:nvPr/>
          </p:nvSpPr>
          <p:spPr bwMode="auto">
            <a:xfrm>
              <a:off x="1635" y="1137"/>
              <a:ext cx="218" cy="271"/>
            </a:xfrm>
            <a:custGeom>
              <a:avLst/>
              <a:gdLst/>
              <a:ahLst/>
              <a:cxnLst>
                <a:cxn ang="0">
                  <a:pos x="133" y="152"/>
                </a:cxn>
                <a:cxn ang="0">
                  <a:pos x="213" y="48"/>
                </a:cxn>
                <a:cxn ang="0">
                  <a:pos x="213" y="48"/>
                </a:cxn>
                <a:cxn ang="0">
                  <a:pos x="218" y="38"/>
                </a:cxn>
                <a:cxn ang="0">
                  <a:pos x="218" y="27"/>
                </a:cxn>
                <a:cxn ang="0">
                  <a:pos x="215" y="17"/>
                </a:cxn>
                <a:cxn ang="0">
                  <a:pos x="211" y="8"/>
                </a:cxn>
                <a:cxn ang="0">
                  <a:pos x="202" y="2"/>
                </a:cxn>
                <a:cxn ang="0">
                  <a:pos x="202" y="2"/>
                </a:cxn>
                <a:cxn ang="0">
                  <a:pos x="194" y="0"/>
                </a:cxn>
                <a:cxn ang="0">
                  <a:pos x="183" y="0"/>
                </a:cxn>
                <a:cxn ang="0">
                  <a:pos x="175" y="2"/>
                </a:cxn>
                <a:cxn ang="0">
                  <a:pos x="167" y="8"/>
                </a:cxn>
                <a:cxn ang="0">
                  <a:pos x="158" y="17"/>
                </a:cxn>
                <a:cxn ang="0">
                  <a:pos x="84" y="114"/>
                </a:cxn>
                <a:cxn ang="0">
                  <a:pos x="11" y="213"/>
                </a:cxn>
                <a:cxn ang="0">
                  <a:pos x="11" y="213"/>
                </a:cxn>
                <a:cxn ang="0">
                  <a:pos x="4" y="221"/>
                </a:cxn>
                <a:cxn ang="0">
                  <a:pos x="0" y="232"/>
                </a:cxn>
                <a:cxn ang="0">
                  <a:pos x="0" y="243"/>
                </a:cxn>
                <a:cxn ang="0">
                  <a:pos x="2" y="251"/>
                </a:cxn>
                <a:cxn ang="0">
                  <a:pos x="8" y="260"/>
                </a:cxn>
                <a:cxn ang="0">
                  <a:pos x="8" y="260"/>
                </a:cxn>
                <a:cxn ang="0">
                  <a:pos x="17" y="266"/>
                </a:cxn>
                <a:cxn ang="0">
                  <a:pos x="25" y="268"/>
                </a:cxn>
                <a:cxn ang="0">
                  <a:pos x="36" y="266"/>
                </a:cxn>
                <a:cxn ang="0">
                  <a:pos x="47" y="264"/>
                </a:cxn>
                <a:cxn ang="0">
                  <a:pos x="55" y="255"/>
                </a:cxn>
                <a:cxn ang="0">
                  <a:pos x="133" y="152"/>
                </a:cxn>
                <a:cxn ang="0">
                  <a:pos x="133" y="152"/>
                </a:cxn>
              </a:cxnLst>
              <a:rect l="0" t="0" r="r" b="b"/>
              <a:pathLst>
                <a:path w="219" h="269">
                  <a:moveTo>
                    <a:pt x="133" y="152"/>
                  </a:moveTo>
                  <a:lnTo>
                    <a:pt x="213" y="48"/>
                  </a:lnTo>
                  <a:lnTo>
                    <a:pt x="213" y="48"/>
                  </a:lnTo>
                  <a:lnTo>
                    <a:pt x="218" y="38"/>
                  </a:lnTo>
                  <a:lnTo>
                    <a:pt x="218" y="27"/>
                  </a:lnTo>
                  <a:lnTo>
                    <a:pt x="215" y="17"/>
                  </a:lnTo>
                  <a:lnTo>
                    <a:pt x="211" y="8"/>
                  </a:lnTo>
                  <a:lnTo>
                    <a:pt x="202" y="2"/>
                  </a:lnTo>
                  <a:lnTo>
                    <a:pt x="202" y="2"/>
                  </a:lnTo>
                  <a:lnTo>
                    <a:pt x="194" y="0"/>
                  </a:lnTo>
                  <a:lnTo>
                    <a:pt x="183" y="0"/>
                  </a:lnTo>
                  <a:lnTo>
                    <a:pt x="175" y="2"/>
                  </a:lnTo>
                  <a:lnTo>
                    <a:pt x="167" y="8"/>
                  </a:lnTo>
                  <a:lnTo>
                    <a:pt x="158" y="17"/>
                  </a:lnTo>
                  <a:lnTo>
                    <a:pt x="84" y="114"/>
                  </a:lnTo>
                  <a:lnTo>
                    <a:pt x="11" y="213"/>
                  </a:lnTo>
                  <a:lnTo>
                    <a:pt x="11" y="213"/>
                  </a:lnTo>
                  <a:lnTo>
                    <a:pt x="4" y="221"/>
                  </a:lnTo>
                  <a:lnTo>
                    <a:pt x="0" y="232"/>
                  </a:lnTo>
                  <a:lnTo>
                    <a:pt x="0" y="243"/>
                  </a:lnTo>
                  <a:lnTo>
                    <a:pt x="2" y="251"/>
                  </a:lnTo>
                  <a:lnTo>
                    <a:pt x="8" y="260"/>
                  </a:lnTo>
                  <a:lnTo>
                    <a:pt x="8" y="260"/>
                  </a:lnTo>
                  <a:lnTo>
                    <a:pt x="17" y="266"/>
                  </a:lnTo>
                  <a:lnTo>
                    <a:pt x="25" y="268"/>
                  </a:lnTo>
                  <a:lnTo>
                    <a:pt x="36" y="266"/>
                  </a:lnTo>
                  <a:lnTo>
                    <a:pt x="47" y="264"/>
                  </a:lnTo>
                  <a:lnTo>
                    <a:pt x="55" y="255"/>
                  </a:lnTo>
                  <a:lnTo>
                    <a:pt x="133" y="152"/>
                  </a:lnTo>
                  <a:lnTo>
                    <a:pt x="133" y="152"/>
                  </a:lnTo>
                </a:path>
              </a:pathLst>
            </a:custGeom>
            <a:solidFill>
              <a:srgbClr val="FFD80F"/>
            </a:solidFill>
            <a:ln w="9525" cap="rnd">
              <a:noFill/>
              <a:round/>
              <a:headEnd/>
              <a:tailEnd/>
            </a:ln>
            <a:effectLst/>
          </p:spPr>
          <p:txBody>
            <a:bodyPr/>
            <a:lstStyle/>
            <a:p>
              <a:pPr>
                <a:defRPr/>
              </a:pPr>
              <a:endParaRPr lang="en-US"/>
            </a:p>
          </p:txBody>
        </p:sp>
        <p:sp>
          <p:nvSpPr>
            <p:cNvPr id="14" name="Freeform 1038"/>
            <p:cNvSpPr>
              <a:spLocks/>
            </p:cNvSpPr>
            <p:nvPr/>
          </p:nvSpPr>
          <p:spPr bwMode="auto">
            <a:xfrm>
              <a:off x="1635" y="1137"/>
              <a:ext cx="218" cy="271"/>
            </a:xfrm>
            <a:custGeom>
              <a:avLst/>
              <a:gdLst/>
              <a:ahLst/>
              <a:cxnLst>
                <a:cxn ang="0">
                  <a:pos x="133" y="152"/>
                </a:cxn>
                <a:cxn ang="0">
                  <a:pos x="213" y="48"/>
                </a:cxn>
                <a:cxn ang="0">
                  <a:pos x="213" y="48"/>
                </a:cxn>
                <a:cxn ang="0">
                  <a:pos x="218" y="38"/>
                </a:cxn>
                <a:cxn ang="0">
                  <a:pos x="218" y="27"/>
                </a:cxn>
                <a:cxn ang="0">
                  <a:pos x="215" y="17"/>
                </a:cxn>
                <a:cxn ang="0">
                  <a:pos x="211" y="8"/>
                </a:cxn>
                <a:cxn ang="0">
                  <a:pos x="202" y="2"/>
                </a:cxn>
                <a:cxn ang="0">
                  <a:pos x="202" y="2"/>
                </a:cxn>
                <a:cxn ang="0">
                  <a:pos x="194" y="0"/>
                </a:cxn>
                <a:cxn ang="0">
                  <a:pos x="183" y="0"/>
                </a:cxn>
                <a:cxn ang="0">
                  <a:pos x="175" y="2"/>
                </a:cxn>
                <a:cxn ang="0">
                  <a:pos x="167" y="8"/>
                </a:cxn>
                <a:cxn ang="0">
                  <a:pos x="158" y="17"/>
                </a:cxn>
                <a:cxn ang="0">
                  <a:pos x="84" y="114"/>
                </a:cxn>
                <a:cxn ang="0">
                  <a:pos x="11" y="213"/>
                </a:cxn>
                <a:cxn ang="0">
                  <a:pos x="11" y="213"/>
                </a:cxn>
                <a:cxn ang="0">
                  <a:pos x="4" y="221"/>
                </a:cxn>
                <a:cxn ang="0">
                  <a:pos x="0" y="232"/>
                </a:cxn>
                <a:cxn ang="0">
                  <a:pos x="0" y="243"/>
                </a:cxn>
                <a:cxn ang="0">
                  <a:pos x="2" y="251"/>
                </a:cxn>
                <a:cxn ang="0">
                  <a:pos x="8" y="260"/>
                </a:cxn>
                <a:cxn ang="0">
                  <a:pos x="8" y="260"/>
                </a:cxn>
                <a:cxn ang="0">
                  <a:pos x="17" y="266"/>
                </a:cxn>
                <a:cxn ang="0">
                  <a:pos x="25" y="268"/>
                </a:cxn>
                <a:cxn ang="0">
                  <a:pos x="36" y="266"/>
                </a:cxn>
                <a:cxn ang="0">
                  <a:pos x="47" y="264"/>
                </a:cxn>
                <a:cxn ang="0">
                  <a:pos x="55" y="255"/>
                </a:cxn>
                <a:cxn ang="0">
                  <a:pos x="133" y="152"/>
                </a:cxn>
                <a:cxn ang="0">
                  <a:pos x="133" y="152"/>
                </a:cxn>
              </a:cxnLst>
              <a:rect l="0" t="0" r="r" b="b"/>
              <a:pathLst>
                <a:path w="219" h="269">
                  <a:moveTo>
                    <a:pt x="133" y="152"/>
                  </a:moveTo>
                  <a:lnTo>
                    <a:pt x="213" y="48"/>
                  </a:lnTo>
                  <a:lnTo>
                    <a:pt x="213" y="48"/>
                  </a:lnTo>
                  <a:lnTo>
                    <a:pt x="218" y="38"/>
                  </a:lnTo>
                  <a:lnTo>
                    <a:pt x="218" y="27"/>
                  </a:lnTo>
                  <a:lnTo>
                    <a:pt x="215" y="17"/>
                  </a:lnTo>
                  <a:lnTo>
                    <a:pt x="211" y="8"/>
                  </a:lnTo>
                  <a:lnTo>
                    <a:pt x="202" y="2"/>
                  </a:lnTo>
                  <a:lnTo>
                    <a:pt x="202" y="2"/>
                  </a:lnTo>
                  <a:lnTo>
                    <a:pt x="194" y="0"/>
                  </a:lnTo>
                  <a:lnTo>
                    <a:pt x="183" y="0"/>
                  </a:lnTo>
                  <a:lnTo>
                    <a:pt x="175" y="2"/>
                  </a:lnTo>
                  <a:lnTo>
                    <a:pt x="167" y="8"/>
                  </a:lnTo>
                  <a:lnTo>
                    <a:pt x="158" y="17"/>
                  </a:lnTo>
                  <a:lnTo>
                    <a:pt x="84" y="114"/>
                  </a:lnTo>
                  <a:lnTo>
                    <a:pt x="11" y="213"/>
                  </a:lnTo>
                  <a:lnTo>
                    <a:pt x="11" y="213"/>
                  </a:lnTo>
                  <a:lnTo>
                    <a:pt x="4" y="221"/>
                  </a:lnTo>
                  <a:lnTo>
                    <a:pt x="0" y="232"/>
                  </a:lnTo>
                  <a:lnTo>
                    <a:pt x="0" y="243"/>
                  </a:lnTo>
                  <a:lnTo>
                    <a:pt x="2" y="251"/>
                  </a:lnTo>
                  <a:lnTo>
                    <a:pt x="8" y="260"/>
                  </a:lnTo>
                  <a:lnTo>
                    <a:pt x="8" y="260"/>
                  </a:lnTo>
                  <a:lnTo>
                    <a:pt x="17" y="266"/>
                  </a:lnTo>
                  <a:lnTo>
                    <a:pt x="25" y="268"/>
                  </a:lnTo>
                  <a:lnTo>
                    <a:pt x="36" y="266"/>
                  </a:lnTo>
                  <a:lnTo>
                    <a:pt x="47" y="264"/>
                  </a:lnTo>
                  <a:lnTo>
                    <a:pt x="55" y="255"/>
                  </a:lnTo>
                  <a:lnTo>
                    <a:pt x="133" y="152"/>
                  </a:lnTo>
                  <a:lnTo>
                    <a:pt x="133" y="15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 name="Freeform 1039"/>
            <p:cNvSpPr>
              <a:spLocks/>
            </p:cNvSpPr>
            <p:nvPr/>
          </p:nvSpPr>
          <p:spPr bwMode="auto">
            <a:xfrm>
              <a:off x="1684" y="1176"/>
              <a:ext cx="217" cy="269"/>
            </a:xfrm>
            <a:custGeom>
              <a:avLst/>
              <a:gdLst/>
              <a:ahLst/>
              <a:cxnLst>
                <a:cxn ang="0">
                  <a:pos x="133" y="151"/>
                </a:cxn>
                <a:cxn ang="0">
                  <a:pos x="213" y="48"/>
                </a:cxn>
                <a:cxn ang="0">
                  <a:pos x="213" y="48"/>
                </a:cxn>
                <a:cxn ang="0">
                  <a:pos x="218" y="37"/>
                </a:cxn>
                <a:cxn ang="0">
                  <a:pos x="218" y="27"/>
                </a:cxn>
                <a:cxn ang="0">
                  <a:pos x="215" y="16"/>
                </a:cxn>
                <a:cxn ang="0">
                  <a:pos x="211" y="8"/>
                </a:cxn>
                <a:cxn ang="0">
                  <a:pos x="202" y="2"/>
                </a:cxn>
                <a:cxn ang="0">
                  <a:pos x="202" y="2"/>
                </a:cxn>
                <a:cxn ang="0">
                  <a:pos x="194" y="0"/>
                </a:cxn>
                <a:cxn ang="0">
                  <a:pos x="183" y="0"/>
                </a:cxn>
                <a:cxn ang="0">
                  <a:pos x="173" y="2"/>
                </a:cxn>
                <a:cxn ang="0">
                  <a:pos x="165" y="8"/>
                </a:cxn>
                <a:cxn ang="0">
                  <a:pos x="158" y="16"/>
                </a:cxn>
                <a:cxn ang="0">
                  <a:pos x="84" y="115"/>
                </a:cxn>
                <a:cxn ang="0">
                  <a:pos x="11" y="212"/>
                </a:cxn>
                <a:cxn ang="0">
                  <a:pos x="11" y="212"/>
                </a:cxn>
                <a:cxn ang="0">
                  <a:pos x="4" y="220"/>
                </a:cxn>
                <a:cxn ang="0">
                  <a:pos x="0" y="230"/>
                </a:cxn>
                <a:cxn ang="0">
                  <a:pos x="0" y="241"/>
                </a:cxn>
                <a:cxn ang="0">
                  <a:pos x="2" y="250"/>
                </a:cxn>
                <a:cxn ang="0">
                  <a:pos x="8" y="258"/>
                </a:cxn>
                <a:cxn ang="0">
                  <a:pos x="8" y="258"/>
                </a:cxn>
                <a:cxn ang="0">
                  <a:pos x="17" y="264"/>
                </a:cxn>
                <a:cxn ang="0">
                  <a:pos x="25" y="267"/>
                </a:cxn>
                <a:cxn ang="0">
                  <a:pos x="36" y="267"/>
                </a:cxn>
                <a:cxn ang="0">
                  <a:pos x="47" y="262"/>
                </a:cxn>
                <a:cxn ang="0">
                  <a:pos x="55" y="256"/>
                </a:cxn>
                <a:cxn ang="0">
                  <a:pos x="133" y="151"/>
                </a:cxn>
                <a:cxn ang="0">
                  <a:pos x="133" y="151"/>
                </a:cxn>
              </a:cxnLst>
              <a:rect l="0" t="0" r="r" b="b"/>
              <a:pathLst>
                <a:path w="219" h="268">
                  <a:moveTo>
                    <a:pt x="133" y="151"/>
                  </a:moveTo>
                  <a:lnTo>
                    <a:pt x="213" y="48"/>
                  </a:lnTo>
                  <a:lnTo>
                    <a:pt x="213" y="48"/>
                  </a:lnTo>
                  <a:lnTo>
                    <a:pt x="218" y="37"/>
                  </a:lnTo>
                  <a:lnTo>
                    <a:pt x="218" y="27"/>
                  </a:lnTo>
                  <a:lnTo>
                    <a:pt x="215" y="16"/>
                  </a:lnTo>
                  <a:lnTo>
                    <a:pt x="211" y="8"/>
                  </a:lnTo>
                  <a:lnTo>
                    <a:pt x="202" y="2"/>
                  </a:lnTo>
                  <a:lnTo>
                    <a:pt x="202" y="2"/>
                  </a:lnTo>
                  <a:lnTo>
                    <a:pt x="194" y="0"/>
                  </a:lnTo>
                  <a:lnTo>
                    <a:pt x="183" y="0"/>
                  </a:lnTo>
                  <a:lnTo>
                    <a:pt x="173" y="2"/>
                  </a:lnTo>
                  <a:lnTo>
                    <a:pt x="165" y="8"/>
                  </a:lnTo>
                  <a:lnTo>
                    <a:pt x="158" y="16"/>
                  </a:lnTo>
                  <a:lnTo>
                    <a:pt x="84" y="115"/>
                  </a:lnTo>
                  <a:lnTo>
                    <a:pt x="11" y="212"/>
                  </a:lnTo>
                  <a:lnTo>
                    <a:pt x="11" y="212"/>
                  </a:lnTo>
                  <a:lnTo>
                    <a:pt x="4" y="220"/>
                  </a:lnTo>
                  <a:lnTo>
                    <a:pt x="0" y="230"/>
                  </a:lnTo>
                  <a:lnTo>
                    <a:pt x="0" y="241"/>
                  </a:lnTo>
                  <a:lnTo>
                    <a:pt x="2" y="250"/>
                  </a:lnTo>
                  <a:lnTo>
                    <a:pt x="8" y="258"/>
                  </a:lnTo>
                  <a:lnTo>
                    <a:pt x="8" y="258"/>
                  </a:lnTo>
                  <a:lnTo>
                    <a:pt x="17" y="264"/>
                  </a:lnTo>
                  <a:lnTo>
                    <a:pt x="25" y="267"/>
                  </a:lnTo>
                  <a:lnTo>
                    <a:pt x="36" y="267"/>
                  </a:lnTo>
                  <a:lnTo>
                    <a:pt x="47" y="262"/>
                  </a:lnTo>
                  <a:lnTo>
                    <a:pt x="55" y="256"/>
                  </a:lnTo>
                  <a:lnTo>
                    <a:pt x="133" y="151"/>
                  </a:lnTo>
                  <a:lnTo>
                    <a:pt x="133" y="151"/>
                  </a:lnTo>
                </a:path>
              </a:pathLst>
            </a:custGeom>
            <a:solidFill>
              <a:srgbClr val="FFD80F"/>
            </a:solidFill>
            <a:ln w="9525" cap="rnd">
              <a:noFill/>
              <a:round/>
              <a:headEnd/>
              <a:tailEnd/>
            </a:ln>
            <a:effectLst/>
          </p:spPr>
          <p:txBody>
            <a:bodyPr/>
            <a:lstStyle/>
            <a:p>
              <a:pPr>
                <a:defRPr/>
              </a:pPr>
              <a:endParaRPr lang="en-US"/>
            </a:p>
          </p:txBody>
        </p:sp>
        <p:sp>
          <p:nvSpPr>
            <p:cNvPr id="16" name="Freeform 1040"/>
            <p:cNvSpPr>
              <a:spLocks/>
            </p:cNvSpPr>
            <p:nvPr/>
          </p:nvSpPr>
          <p:spPr bwMode="auto">
            <a:xfrm>
              <a:off x="1684" y="1176"/>
              <a:ext cx="217" cy="269"/>
            </a:xfrm>
            <a:custGeom>
              <a:avLst/>
              <a:gdLst/>
              <a:ahLst/>
              <a:cxnLst>
                <a:cxn ang="0">
                  <a:pos x="133" y="151"/>
                </a:cxn>
                <a:cxn ang="0">
                  <a:pos x="213" y="48"/>
                </a:cxn>
                <a:cxn ang="0">
                  <a:pos x="213" y="48"/>
                </a:cxn>
                <a:cxn ang="0">
                  <a:pos x="218" y="37"/>
                </a:cxn>
                <a:cxn ang="0">
                  <a:pos x="218" y="27"/>
                </a:cxn>
                <a:cxn ang="0">
                  <a:pos x="215" y="16"/>
                </a:cxn>
                <a:cxn ang="0">
                  <a:pos x="211" y="8"/>
                </a:cxn>
                <a:cxn ang="0">
                  <a:pos x="202" y="2"/>
                </a:cxn>
                <a:cxn ang="0">
                  <a:pos x="202" y="2"/>
                </a:cxn>
                <a:cxn ang="0">
                  <a:pos x="194" y="0"/>
                </a:cxn>
                <a:cxn ang="0">
                  <a:pos x="183" y="0"/>
                </a:cxn>
                <a:cxn ang="0">
                  <a:pos x="173" y="2"/>
                </a:cxn>
                <a:cxn ang="0">
                  <a:pos x="165" y="8"/>
                </a:cxn>
                <a:cxn ang="0">
                  <a:pos x="158" y="16"/>
                </a:cxn>
                <a:cxn ang="0">
                  <a:pos x="84" y="115"/>
                </a:cxn>
                <a:cxn ang="0">
                  <a:pos x="11" y="212"/>
                </a:cxn>
                <a:cxn ang="0">
                  <a:pos x="11" y="212"/>
                </a:cxn>
                <a:cxn ang="0">
                  <a:pos x="4" y="220"/>
                </a:cxn>
                <a:cxn ang="0">
                  <a:pos x="0" y="230"/>
                </a:cxn>
                <a:cxn ang="0">
                  <a:pos x="0" y="241"/>
                </a:cxn>
                <a:cxn ang="0">
                  <a:pos x="2" y="250"/>
                </a:cxn>
                <a:cxn ang="0">
                  <a:pos x="8" y="258"/>
                </a:cxn>
                <a:cxn ang="0">
                  <a:pos x="8" y="258"/>
                </a:cxn>
                <a:cxn ang="0">
                  <a:pos x="17" y="264"/>
                </a:cxn>
                <a:cxn ang="0">
                  <a:pos x="25" y="267"/>
                </a:cxn>
                <a:cxn ang="0">
                  <a:pos x="36" y="267"/>
                </a:cxn>
                <a:cxn ang="0">
                  <a:pos x="47" y="262"/>
                </a:cxn>
                <a:cxn ang="0">
                  <a:pos x="55" y="256"/>
                </a:cxn>
                <a:cxn ang="0">
                  <a:pos x="133" y="151"/>
                </a:cxn>
                <a:cxn ang="0">
                  <a:pos x="133" y="151"/>
                </a:cxn>
              </a:cxnLst>
              <a:rect l="0" t="0" r="r" b="b"/>
              <a:pathLst>
                <a:path w="219" h="268">
                  <a:moveTo>
                    <a:pt x="133" y="151"/>
                  </a:moveTo>
                  <a:lnTo>
                    <a:pt x="213" y="48"/>
                  </a:lnTo>
                  <a:lnTo>
                    <a:pt x="213" y="48"/>
                  </a:lnTo>
                  <a:lnTo>
                    <a:pt x="218" y="37"/>
                  </a:lnTo>
                  <a:lnTo>
                    <a:pt x="218" y="27"/>
                  </a:lnTo>
                  <a:lnTo>
                    <a:pt x="215" y="16"/>
                  </a:lnTo>
                  <a:lnTo>
                    <a:pt x="211" y="8"/>
                  </a:lnTo>
                  <a:lnTo>
                    <a:pt x="202" y="2"/>
                  </a:lnTo>
                  <a:lnTo>
                    <a:pt x="202" y="2"/>
                  </a:lnTo>
                  <a:lnTo>
                    <a:pt x="194" y="0"/>
                  </a:lnTo>
                  <a:lnTo>
                    <a:pt x="183" y="0"/>
                  </a:lnTo>
                  <a:lnTo>
                    <a:pt x="173" y="2"/>
                  </a:lnTo>
                  <a:lnTo>
                    <a:pt x="165" y="8"/>
                  </a:lnTo>
                  <a:lnTo>
                    <a:pt x="158" y="16"/>
                  </a:lnTo>
                  <a:lnTo>
                    <a:pt x="84" y="115"/>
                  </a:lnTo>
                  <a:lnTo>
                    <a:pt x="11" y="212"/>
                  </a:lnTo>
                  <a:lnTo>
                    <a:pt x="11" y="212"/>
                  </a:lnTo>
                  <a:lnTo>
                    <a:pt x="4" y="220"/>
                  </a:lnTo>
                  <a:lnTo>
                    <a:pt x="0" y="230"/>
                  </a:lnTo>
                  <a:lnTo>
                    <a:pt x="0" y="241"/>
                  </a:lnTo>
                  <a:lnTo>
                    <a:pt x="2" y="250"/>
                  </a:lnTo>
                  <a:lnTo>
                    <a:pt x="8" y="258"/>
                  </a:lnTo>
                  <a:lnTo>
                    <a:pt x="8" y="258"/>
                  </a:lnTo>
                  <a:lnTo>
                    <a:pt x="17" y="264"/>
                  </a:lnTo>
                  <a:lnTo>
                    <a:pt x="25" y="267"/>
                  </a:lnTo>
                  <a:lnTo>
                    <a:pt x="36" y="267"/>
                  </a:lnTo>
                  <a:lnTo>
                    <a:pt x="47" y="262"/>
                  </a:lnTo>
                  <a:lnTo>
                    <a:pt x="55" y="256"/>
                  </a:lnTo>
                  <a:lnTo>
                    <a:pt x="133" y="151"/>
                  </a:lnTo>
                  <a:lnTo>
                    <a:pt x="133" y="1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 name="Freeform 1041"/>
            <p:cNvSpPr>
              <a:spLocks/>
            </p:cNvSpPr>
            <p:nvPr/>
          </p:nvSpPr>
          <p:spPr bwMode="auto">
            <a:xfrm>
              <a:off x="1765" y="1240"/>
              <a:ext cx="293" cy="315"/>
            </a:xfrm>
            <a:custGeom>
              <a:avLst/>
              <a:gdLst/>
              <a:ahLst/>
              <a:cxnLst>
                <a:cxn ang="0">
                  <a:pos x="160" y="4"/>
                </a:cxn>
                <a:cxn ang="0">
                  <a:pos x="167" y="0"/>
                </a:cxn>
                <a:cxn ang="0">
                  <a:pos x="170" y="0"/>
                </a:cxn>
                <a:cxn ang="0">
                  <a:pos x="179" y="0"/>
                </a:cxn>
                <a:cxn ang="0">
                  <a:pos x="186" y="0"/>
                </a:cxn>
                <a:cxn ang="0">
                  <a:pos x="192" y="4"/>
                </a:cxn>
                <a:cxn ang="0">
                  <a:pos x="200" y="8"/>
                </a:cxn>
                <a:cxn ang="0">
                  <a:pos x="209" y="13"/>
                </a:cxn>
                <a:cxn ang="0">
                  <a:pos x="218" y="20"/>
                </a:cxn>
                <a:cxn ang="0">
                  <a:pos x="228" y="27"/>
                </a:cxn>
                <a:cxn ang="0">
                  <a:pos x="239" y="34"/>
                </a:cxn>
                <a:cxn ang="0">
                  <a:pos x="239" y="34"/>
                </a:cxn>
                <a:cxn ang="0">
                  <a:pos x="249" y="42"/>
                </a:cxn>
                <a:cxn ang="0">
                  <a:pos x="257" y="50"/>
                </a:cxn>
                <a:cxn ang="0">
                  <a:pos x="266" y="57"/>
                </a:cxn>
                <a:cxn ang="0">
                  <a:pos x="274" y="63"/>
                </a:cxn>
                <a:cxn ang="0">
                  <a:pos x="280" y="69"/>
                </a:cxn>
                <a:cxn ang="0">
                  <a:pos x="287" y="75"/>
                </a:cxn>
                <a:cxn ang="0">
                  <a:pos x="289" y="82"/>
                </a:cxn>
                <a:cxn ang="0">
                  <a:pos x="292" y="88"/>
                </a:cxn>
                <a:cxn ang="0">
                  <a:pos x="292" y="94"/>
                </a:cxn>
                <a:cxn ang="0">
                  <a:pos x="292" y="103"/>
                </a:cxn>
                <a:cxn ang="0">
                  <a:pos x="133" y="309"/>
                </a:cxn>
                <a:cxn ang="0">
                  <a:pos x="133" y="309"/>
                </a:cxn>
                <a:cxn ang="0">
                  <a:pos x="126" y="313"/>
                </a:cxn>
                <a:cxn ang="0">
                  <a:pos x="120" y="313"/>
                </a:cxn>
                <a:cxn ang="0">
                  <a:pos x="114" y="313"/>
                </a:cxn>
                <a:cxn ang="0">
                  <a:pos x="107" y="311"/>
                </a:cxn>
                <a:cxn ang="0">
                  <a:pos x="99" y="309"/>
                </a:cxn>
                <a:cxn ang="0">
                  <a:pos x="91" y="305"/>
                </a:cxn>
                <a:cxn ang="0">
                  <a:pos x="82" y="298"/>
                </a:cxn>
                <a:cxn ang="0">
                  <a:pos x="73" y="292"/>
                </a:cxn>
                <a:cxn ang="0">
                  <a:pos x="63" y="286"/>
                </a:cxn>
                <a:cxn ang="0">
                  <a:pos x="55" y="277"/>
                </a:cxn>
                <a:cxn ang="0">
                  <a:pos x="55" y="277"/>
                </a:cxn>
                <a:cxn ang="0">
                  <a:pos x="45" y="269"/>
                </a:cxn>
                <a:cxn ang="0">
                  <a:pos x="34" y="263"/>
                </a:cxn>
                <a:cxn ang="0">
                  <a:pos x="25" y="256"/>
                </a:cxn>
                <a:cxn ang="0">
                  <a:pos x="19" y="248"/>
                </a:cxn>
                <a:cxn ang="0">
                  <a:pos x="13" y="241"/>
                </a:cxn>
                <a:cxn ang="0">
                  <a:pos x="6" y="236"/>
                </a:cxn>
                <a:cxn ang="0">
                  <a:pos x="4" y="231"/>
                </a:cxn>
                <a:cxn ang="0">
                  <a:pos x="2" y="222"/>
                </a:cxn>
                <a:cxn ang="0">
                  <a:pos x="0" y="218"/>
                </a:cxn>
                <a:cxn ang="0">
                  <a:pos x="2" y="210"/>
                </a:cxn>
                <a:cxn ang="0">
                  <a:pos x="160" y="4"/>
                </a:cxn>
                <a:cxn ang="0">
                  <a:pos x="160" y="4"/>
                </a:cxn>
              </a:cxnLst>
              <a:rect l="0" t="0" r="r" b="b"/>
              <a:pathLst>
                <a:path w="293" h="314">
                  <a:moveTo>
                    <a:pt x="160" y="4"/>
                  </a:moveTo>
                  <a:lnTo>
                    <a:pt x="167" y="0"/>
                  </a:lnTo>
                  <a:lnTo>
                    <a:pt x="170" y="0"/>
                  </a:lnTo>
                  <a:lnTo>
                    <a:pt x="179" y="0"/>
                  </a:lnTo>
                  <a:lnTo>
                    <a:pt x="186" y="0"/>
                  </a:lnTo>
                  <a:lnTo>
                    <a:pt x="192" y="4"/>
                  </a:lnTo>
                  <a:lnTo>
                    <a:pt x="200" y="8"/>
                  </a:lnTo>
                  <a:lnTo>
                    <a:pt x="209" y="13"/>
                  </a:lnTo>
                  <a:lnTo>
                    <a:pt x="218" y="20"/>
                  </a:lnTo>
                  <a:lnTo>
                    <a:pt x="228" y="27"/>
                  </a:lnTo>
                  <a:lnTo>
                    <a:pt x="239" y="34"/>
                  </a:lnTo>
                  <a:lnTo>
                    <a:pt x="239" y="34"/>
                  </a:lnTo>
                  <a:lnTo>
                    <a:pt x="249" y="42"/>
                  </a:lnTo>
                  <a:lnTo>
                    <a:pt x="257" y="50"/>
                  </a:lnTo>
                  <a:lnTo>
                    <a:pt x="266" y="57"/>
                  </a:lnTo>
                  <a:lnTo>
                    <a:pt x="274" y="63"/>
                  </a:lnTo>
                  <a:lnTo>
                    <a:pt x="280" y="69"/>
                  </a:lnTo>
                  <a:lnTo>
                    <a:pt x="287" y="75"/>
                  </a:lnTo>
                  <a:lnTo>
                    <a:pt x="289" y="82"/>
                  </a:lnTo>
                  <a:lnTo>
                    <a:pt x="292" y="88"/>
                  </a:lnTo>
                  <a:lnTo>
                    <a:pt x="292" y="94"/>
                  </a:lnTo>
                  <a:lnTo>
                    <a:pt x="292" y="103"/>
                  </a:lnTo>
                  <a:lnTo>
                    <a:pt x="133" y="309"/>
                  </a:lnTo>
                  <a:lnTo>
                    <a:pt x="133" y="309"/>
                  </a:lnTo>
                  <a:lnTo>
                    <a:pt x="126" y="313"/>
                  </a:lnTo>
                  <a:lnTo>
                    <a:pt x="120" y="313"/>
                  </a:lnTo>
                  <a:lnTo>
                    <a:pt x="114" y="313"/>
                  </a:lnTo>
                  <a:lnTo>
                    <a:pt x="107" y="311"/>
                  </a:lnTo>
                  <a:lnTo>
                    <a:pt x="99" y="309"/>
                  </a:lnTo>
                  <a:lnTo>
                    <a:pt x="91" y="305"/>
                  </a:lnTo>
                  <a:lnTo>
                    <a:pt x="82" y="298"/>
                  </a:lnTo>
                  <a:lnTo>
                    <a:pt x="73" y="292"/>
                  </a:lnTo>
                  <a:lnTo>
                    <a:pt x="63" y="286"/>
                  </a:lnTo>
                  <a:lnTo>
                    <a:pt x="55" y="277"/>
                  </a:lnTo>
                  <a:lnTo>
                    <a:pt x="55" y="277"/>
                  </a:lnTo>
                  <a:lnTo>
                    <a:pt x="45" y="269"/>
                  </a:lnTo>
                  <a:lnTo>
                    <a:pt x="34" y="263"/>
                  </a:lnTo>
                  <a:lnTo>
                    <a:pt x="25" y="256"/>
                  </a:lnTo>
                  <a:lnTo>
                    <a:pt x="19" y="248"/>
                  </a:lnTo>
                  <a:lnTo>
                    <a:pt x="13" y="241"/>
                  </a:lnTo>
                  <a:lnTo>
                    <a:pt x="6" y="236"/>
                  </a:lnTo>
                  <a:lnTo>
                    <a:pt x="4" y="231"/>
                  </a:lnTo>
                  <a:lnTo>
                    <a:pt x="2" y="222"/>
                  </a:lnTo>
                  <a:lnTo>
                    <a:pt x="0" y="218"/>
                  </a:lnTo>
                  <a:lnTo>
                    <a:pt x="2" y="210"/>
                  </a:lnTo>
                  <a:lnTo>
                    <a:pt x="160" y="4"/>
                  </a:lnTo>
                  <a:lnTo>
                    <a:pt x="160" y="4"/>
                  </a:lnTo>
                </a:path>
              </a:pathLst>
            </a:custGeom>
            <a:solidFill>
              <a:srgbClr val="FFD80F"/>
            </a:solidFill>
            <a:ln w="9525" cap="rnd">
              <a:noFill/>
              <a:round/>
              <a:headEnd/>
              <a:tailEnd/>
            </a:ln>
            <a:effectLst/>
          </p:spPr>
          <p:txBody>
            <a:bodyPr/>
            <a:lstStyle/>
            <a:p>
              <a:pPr>
                <a:defRPr/>
              </a:pPr>
              <a:endParaRPr lang="en-US"/>
            </a:p>
          </p:txBody>
        </p:sp>
        <p:sp>
          <p:nvSpPr>
            <p:cNvPr id="18" name="Freeform 1042"/>
            <p:cNvSpPr>
              <a:spLocks/>
            </p:cNvSpPr>
            <p:nvPr/>
          </p:nvSpPr>
          <p:spPr bwMode="auto">
            <a:xfrm>
              <a:off x="1765" y="1240"/>
              <a:ext cx="293" cy="315"/>
            </a:xfrm>
            <a:custGeom>
              <a:avLst/>
              <a:gdLst/>
              <a:ahLst/>
              <a:cxnLst>
                <a:cxn ang="0">
                  <a:pos x="160" y="4"/>
                </a:cxn>
                <a:cxn ang="0">
                  <a:pos x="167" y="0"/>
                </a:cxn>
                <a:cxn ang="0">
                  <a:pos x="170" y="0"/>
                </a:cxn>
                <a:cxn ang="0">
                  <a:pos x="179" y="0"/>
                </a:cxn>
                <a:cxn ang="0">
                  <a:pos x="186" y="0"/>
                </a:cxn>
                <a:cxn ang="0">
                  <a:pos x="192" y="4"/>
                </a:cxn>
                <a:cxn ang="0">
                  <a:pos x="200" y="8"/>
                </a:cxn>
                <a:cxn ang="0">
                  <a:pos x="209" y="13"/>
                </a:cxn>
                <a:cxn ang="0">
                  <a:pos x="218" y="20"/>
                </a:cxn>
                <a:cxn ang="0">
                  <a:pos x="228" y="27"/>
                </a:cxn>
                <a:cxn ang="0">
                  <a:pos x="239" y="34"/>
                </a:cxn>
                <a:cxn ang="0">
                  <a:pos x="239" y="34"/>
                </a:cxn>
                <a:cxn ang="0">
                  <a:pos x="249" y="42"/>
                </a:cxn>
                <a:cxn ang="0">
                  <a:pos x="257" y="50"/>
                </a:cxn>
                <a:cxn ang="0">
                  <a:pos x="266" y="57"/>
                </a:cxn>
                <a:cxn ang="0">
                  <a:pos x="274" y="63"/>
                </a:cxn>
                <a:cxn ang="0">
                  <a:pos x="280" y="69"/>
                </a:cxn>
                <a:cxn ang="0">
                  <a:pos x="287" y="75"/>
                </a:cxn>
                <a:cxn ang="0">
                  <a:pos x="289" y="82"/>
                </a:cxn>
                <a:cxn ang="0">
                  <a:pos x="292" y="88"/>
                </a:cxn>
                <a:cxn ang="0">
                  <a:pos x="292" y="94"/>
                </a:cxn>
                <a:cxn ang="0">
                  <a:pos x="292" y="103"/>
                </a:cxn>
                <a:cxn ang="0">
                  <a:pos x="133" y="309"/>
                </a:cxn>
                <a:cxn ang="0">
                  <a:pos x="133" y="309"/>
                </a:cxn>
                <a:cxn ang="0">
                  <a:pos x="126" y="313"/>
                </a:cxn>
                <a:cxn ang="0">
                  <a:pos x="120" y="313"/>
                </a:cxn>
                <a:cxn ang="0">
                  <a:pos x="114" y="313"/>
                </a:cxn>
                <a:cxn ang="0">
                  <a:pos x="107" y="311"/>
                </a:cxn>
                <a:cxn ang="0">
                  <a:pos x="99" y="309"/>
                </a:cxn>
                <a:cxn ang="0">
                  <a:pos x="91" y="305"/>
                </a:cxn>
                <a:cxn ang="0">
                  <a:pos x="82" y="298"/>
                </a:cxn>
                <a:cxn ang="0">
                  <a:pos x="73" y="292"/>
                </a:cxn>
                <a:cxn ang="0">
                  <a:pos x="63" y="286"/>
                </a:cxn>
                <a:cxn ang="0">
                  <a:pos x="55" y="277"/>
                </a:cxn>
                <a:cxn ang="0">
                  <a:pos x="55" y="277"/>
                </a:cxn>
                <a:cxn ang="0">
                  <a:pos x="45" y="269"/>
                </a:cxn>
                <a:cxn ang="0">
                  <a:pos x="34" y="263"/>
                </a:cxn>
                <a:cxn ang="0">
                  <a:pos x="25" y="256"/>
                </a:cxn>
                <a:cxn ang="0">
                  <a:pos x="19" y="248"/>
                </a:cxn>
                <a:cxn ang="0">
                  <a:pos x="13" y="241"/>
                </a:cxn>
                <a:cxn ang="0">
                  <a:pos x="6" y="236"/>
                </a:cxn>
                <a:cxn ang="0">
                  <a:pos x="4" y="231"/>
                </a:cxn>
                <a:cxn ang="0">
                  <a:pos x="2" y="222"/>
                </a:cxn>
                <a:cxn ang="0">
                  <a:pos x="0" y="218"/>
                </a:cxn>
                <a:cxn ang="0">
                  <a:pos x="2" y="210"/>
                </a:cxn>
                <a:cxn ang="0">
                  <a:pos x="160" y="4"/>
                </a:cxn>
                <a:cxn ang="0">
                  <a:pos x="160" y="4"/>
                </a:cxn>
              </a:cxnLst>
              <a:rect l="0" t="0" r="r" b="b"/>
              <a:pathLst>
                <a:path w="293" h="314">
                  <a:moveTo>
                    <a:pt x="160" y="4"/>
                  </a:moveTo>
                  <a:lnTo>
                    <a:pt x="167" y="0"/>
                  </a:lnTo>
                  <a:lnTo>
                    <a:pt x="170" y="0"/>
                  </a:lnTo>
                  <a:lnTo>
                    <a:pt x="179" y="0"/>
                  </a:lnTo>
                  <a:lnTo>
                    <a:pt x="186" y="0"/>
                  </a:lnTo>
                  <a:lnTo>
                    <a:pt x="192" y="4"/>
                  </a:lnTo>
                  <a:lnTo>
                    <a:pt x="200" y="8"/>
                  </a:lnTo>
                  <a:lnTo>
                    <a:pt x="209" y="13"/>
                  </a:lnTo>
                  <a:lnTo>
                    <a:pt x="218" y="20"/>
                  </a:lnTo>
                  <a:lnTo>
                    <a:pt x="228" y="27"/>
                  </a:lnTo>
                  <a:lnTo>
                    <a:pt x="239" y="34"/>
                  </a:lnTo>
                  <a:lnTo>
                    <a:pt x="239" y="34"/>
                  </a:lnTo>
                  <a:lnTo>
                    <a:pt x="249" y="42"/>
                  </a:lnTo>
                  <a:lnTo>
                    <a:pt x="257" y="50"/>
                  </a:lnTo>
                  <a:lnTo>
                    <a:pt x="266" y="57"/>
                  </a:lnTo>
                  <a:lnTo>
                    <a:pt x="274" y="63"/>
                  </a:lnTo>
                  <a:lnTo>
                    <a:pt x="280" y="69"/>
                  </a:lnTo>
                  <a:lnTo>
                    <a:pt x="287" y="75"/>
                  </a:lnTo>
                  <a:lnTo>
                    <a:pt x="289" y="82"/>
                  </a:lnTo>
                  <a:lnTo>
                    <a:pt x="292" y="88"/>
                  </a:lnTo>
                  <a:lnTo>
                    <a:pt x="292" y="94"/>
                  </a:lnTo>
                  <a:lnTo>
                    <a:pt x="292" y="103"/>
                  </a:lnTo>
                  <a:lnTo>
                    <a:pt x="133" y="309"/>
                  </a:lnTo>
                  <a:lnTo>
                    <a:pt x="133" y="309"/>
                  </a:lnTo>
                  <a:lnTo>
                    <a:pt x="126" y="313"/>
                  </a:lnTo>
                  <a:lnTo>
                    <a:pt x="120" y="313"/>
                  </a:lnTo>
                  <a:lnTo>
                    <a:pt x="114" y="313"/>
                  </a:lnTo>
                  <a:lnTo>
                    <a:pt x="107" y="311"/>
                  </a:lnTo>
                  <a:lnTo>
                    <a:pt x="99" y="309"/>
                  </a:lnTo>
                  <a:lnTo>
                    <a:pt x="91" y="305"/>
                  </a:lnTo>
                  <a:lnTo>
                    <a:pt x="82" y="298"/>
                  </a:lnTo>
                  <a:lnTo>
                    <a:pt x="73" y="292"/>
                  </a:lnTo>
                  <a:lnTo>
                    <a:pt x="63" y="286"/>
                  </a:lnTo>
                  <a:lnTo>
                    <a:pt x="55" y="277"/>
                  </a:lnTo>
                  <a:lnTo>
                    <a:pt x="55" y="277"/>
                  </a:lnTo>
                  <a:lnTo>
                    <a:pt x="45" y="269"/>
                  </a:lnTo>
                  <a:lnTo>
                    <a:pt x="34" y="263"/>
                  </a:lnTo>
                  <a:lnTo>
                    <a:pt x="25" y="256"/>
                  </a:lnTo>
                  <a:lnTo>
                    <a:pt x="19" y="248"/>
                  </a:lnTo>
                  <a:lnTo>
                    <a:pt x="13" y="241"/>
                  </a:lnTo>
                  <a:lnTo>
                    <a:pt x="6" y="236"/>
                  </a:lnTo>
                  <a:lnTo>
                    <a:pt x="4" y="231"/>
                  </a:lnTo>
                  <a:lnTo>
                    <a:pt x="2" y="222"/>
                  </a:lnTo>
                  <a:lnTo>
                    <a:pt x="0" y="218"/>
                  </a:lnTo>
                  <a:lnTo>
                    <a:pt x="2" y="210"/>
                  </a:lnTo>
                  <a:lnTo>
                    <a:pt x="160" y="4"/>
                  </a:lnTo>
                  <a:lnTo>
                    <a:pt x="160" y="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 name="Freeform 1043"/>
            <p:cNvSpPr>
              <a:spLocks/>
            </p:cNvSpPr>
            <p:nvPr/>
          </p:nvSpPr>
          <p:spPr bwMode="auto">
            <a:xfrm>
              <a:off x="1733" y="1208"/>
              <a:ext cx="216" cy="270"/>
            </a:xfrm>
            <a:custGeom>
              <a:avLst/>
              <a:gdLst/>
              <a:ahLst/>
              <a:cxnLst>
                <a:cxn ang="0">
                  <a:pos x="132" y="153"/>
                </a:cxn>
                <a:cxn ang="0">
                  <a:pos x="210" y="50"/>
                </a:cxn>
                <a:cxn ang="0">
                  <a:pos x="210" y="50"/>
                </a:cxn>
                <a:cxn ang="0">
                  <a:pos x="214" y="40"/>
                </a:cxn>
                <a:cxn ang="0">
                  <a:pos x="217" y="29"/>
                </a:cxn>
                <a:cxn ang="0">
                  <a:pos x="214" y="19"/>
                </a:cxn>
                <a:cxn ang="0">
                  <a:pos x="210" y="10"/>
                </a:cxn>
                <a:cxn ang="0">
                  <a:pos x="201" y="2"/>
                </a:cxn>
                <a:cxn ang="0">
                  <a:pos x="201" y="2"/>
                </a:cxn>
                <a:cxn ang="0">
                  <a:pos x="191" y="0"/>
                </a:cxn>
                <a:cxn ang="0">
                  <a:pos x="182" y="0"/>
                </a:cxn>
                <a:cxn ang="0">
                  <a:pos x="172" y="4"/>
                </a:cxn>
                <a:cxn ang="0">
                  <a:pos x="164" y="10"/>
                </a:cxn>
                <a:cxn ang="0">
                  <a:pos x="157" y="19"/>
                </a:cxn>
                <a:cxn ang="0">
                  <a:pos x="81" y="116"/>
                </a:cxn>
                <a:cxn ang="0">
                  <a:pos x="9" y="213"/>
                </a:cxn>
                <a:cxn ang="0">
                  <a:pos x="9" y="213"/>
                </a:cxn>
                <a:cxn ang="0">
                  <a:pos x="3" y="220"/>
                </a:cxn>
                <a:cxn ang="0">
                  <a:pos x="0" y="231"/>
                </a:cxn>
                <a:cxn ang="0">
                  <a:pos x="0" y="242"/>
                </a:cxn>
                <a:cxn ang="0">
                  <a:pos x="1" y="252"/>
                </a:cxn>
                <a:cxn ang="0">
                  <a:pos x="7" y="261"/>
                </a:cxn>
                <a:cxn ang="0">
                  <a:pos x="7" y="261"/>
                </a:cxn>
                <a:cxn ang="0">
                  <a:pos x="14" y="265"/>
                </a:cxn>
                <a:cxn ang="0">
                  <a:pos x="25" y="268"/>
                </a:cxn>
                <a:cxn ang="0">
                  <a:pos x="35" y="268"/>
                </a:cxn>
                <a:cxn ang="0">
                  <a:pos x="46" y="263"/>
                </a:cxn>
                <a:cxn ang="0">
                  <a:pos x="53" y="257"/>
                </a:cxn>
                <a:cxn ang="0">
                  <a:pos x="132" y="153"/>
                </a:cxn>
                <a:cxn ang="0">
                  <a:pos x="132" y="153"/>
                </a:cxn>
              </a:cxnLst>
              <a:rect l="0" t="0" r="r" b="b"/>
              <a:pathLst>
                <a:path w="218" h="269">
                  <a:moveTo>
                    <a:pt x="132" y="153"/>
                  </a:moveTo>
                  <a:lnTo>
                    <a:pt x="210" y="50"/>
                  </a:lnTo>
                  <a:lnTo>
                    <a:pt x="210" y="50"/>
                  </a:lnTo>
                  <a:lnTo>
                    <a:pt x="214" y="40"/>
                  </a:lnTo>
                  <a:lnTo>
                    <a:pt x="217" y="29"/>
                  </a:lnTo>
                  <a:lnTo>
                    <a:pt x="214" y="19"/>
                  </a:lnTo>
                  <a:lnTo>
                    <a:pt x="210" y="10"/>
                  </a:lnTo>
                  <a:lnTo>
                    <a:pt x="201" y="2"/>
                  </a:lnTo>
                  <a:lnTo>
                    <a:pt x="201" y="2"/>
                  </a:lnTo>
                  <a:lnTo>
                    <a:pt x="191" y="0"/>
                  </a:lnTo>
                  <a:lnTo>
                    <a:pt x="182" y="0"/>
                  </a:lnTo>
                  <a:lnTo>
                    <a:pt x="172" y="4"/>
                  </a:lnTo>
                  <a:lnTo>
                    <a:pt x="164" y="10"/>
                  </a:lnTo>
                  <a:lnTo>
                    <a:pt x="157" y="19"/>
                  </a:lnTo>
                  <a:lnTo>
                    <a:pt x="81" y="116"/>
                  </a:lnTo>
                  <a:lnTo>
                    <a:pt x="9" y="213"/>
                  </a:lnTo>
                  <a:lnTo>
                    <a:pt x="9" y="213"/>
                  </a:lnTo>
                  <a:lnTo>
                    <a:pt x="3" y="220"/>
                  </a:lnTo>
                  <a:lnTo>
                    <a:pt x="0" y="231"/>
                  </a:lnTo>
                  <a:lnTo>
                    <a:pt x="0" y="242"/>
                  </a:lnTo>
                  <a:lnTo>
                    <a:pt x="1" y="252"/>
                  </a:lnTo>
                  <a:lnTo>
                    <a:pt x="7" y="261"/>
                  </a:lnTo>
                  <a:lnTo>
                    <a:pt x="7" y="261"/>
                  </a:lnTo>
                  <a:lnTo>
                    <a:pt x="14" y="265"/>
                  </a:lnTo>
                  <a:lnTo>
                    <a:pt x="25" y="268"/>
                  </a:lnTo>
                  <a:lnTo>
                    <a:pt x="35" y="268"/>
                  </a:lnTo>
                  <a:lnTo>
                    <a:pt x="46" y="263"/>
                  </a:lnTo>
                  <a:lnTo>
                    <a:pt x="53" y="257"/>
                  </a:lnTo>
                  <a:lnTo>
                    <a:pt x="132" y="153"/>
                  </a:lnTo>
                  <a:lnTo>
                    <a:pt x="132" y="153"/>
                  </a:lnTo>
                </a:path>
              </a:pathLst>
            </a:custGeom>
            <a:solidFill>
              <a:srgbClr val="FFD80F"/>
            </a:solidFill>
            <a:ln w="9525" cap="rnd">
              <a:noFill/>
              <a:round/>
              <a:headEnd/>
              <a:tailEnd/>
            </a:ln>
            <a:effectLst/>
          </p:spPr>
          <p:txBody>
            <a:bodyPr/>
            <a:lstStyle/>
            <a:p>
              <a:pPr>
                <a:defRPr/>
              </a:pPr>
              <a:endParaRPr lang="en-US"/>
            </a:p>
          </p:txBody>
        </p:sp>
        <p:sp>
          <p:nvSpPr>
            <p:cNvPr id="20" name="Freeform 1044"/>
            <p:cNvSpPr>
              <a:spLocks/>
            </p:cNvSpPr>
            <p:nvPr/>
          </p:nvSpPr>
          <p:spPr bwMode="auto">
            <a:xfrm>
              <a:off x="1733" y="1208"/>
              <a:ext cx="216" cy="270"/>
            </a:xfrm>
            <a:custGeom>
              <a:avLst/>
              <a:gdLst/>
              <a:ahLst/>
              <a:cxnLst>
                <a:cxn ang="0">
                  <a:pos x="132" y="153"/>
                </a:cxn>
                <a:cxn ang="0">
                  <a:pos x="210" y="50"/>
                </a:cxn>
                <a:cxn ang="0">
                  <a:pos x="210" y="50"/>
                </a:cxn>
                <a:cxn ang="0">
                  <a:pos x="214" y="40"/>
                </a:cxn>
                <a:cxn ang="0">
                  <a:pos x="217" y="29"/>
                </a:cxn>
                <a:cxn ang="0">
                  <a:pos x="214" y="19"/>
                </a:cxn>
                <a:cxn ang="0">
                  <a:pos x="210" y="10"/>
                </a:cxn>
                <a:cxn ang="0">
                  <a:pos x="201" y="2"/>
                </a:cxn>
                <a:cxn ang="0">
                  <a:pos x="201" y="2"/>
                </a:cxn>
                <a:cxn ang="0">
                  <a:pos x="191" y="0"/>
                </a:cxn>
                <a:cxn ang="0">
                  <a:pos x="182" y="0"/>
                </a:cxn>
                <a:cxn ang="0">
                  <a:pos x="172" y="4"/>
                </a:cxn>
                <a:cxn ang="0">
                  <a:pos x="164" y="10"/>
                </a:cxn>
                <a:cxn ang="0">
                  <a:pos x="157" y="19"/>
                </a:cxn>
                <a:cxn ang="0">
                  <a:pos x="81" y="116"/>
                </a:cxn>
                <a:cxn ang="0">
                  <a:pos x="9" y="213"/>
                </a:cxn>
                <a:cxn ang="0">
                  <a:pos x="9" y="213"/>
                </a:cxn>
                <a:cxn ang="0">
                  <a:pos x="3" y="220"/>
                </a:cxn>
                <a:cxn ang="0">
                  <a:pos x="0" y="231"/>
                </a:cxn>
                <a:cxn ang="0">
                  <a:pos x="0" y="242"/>
                </a:cxn>
                <a:cxn ang="0">
                  <a:pos x="1" y="252"/>
                </a:cxn>
                <a:cxn ang="0">
                  <a:pos x="7" y="261"/>
                </a:cxn>
                <a:cxn ang="0">
                  <a:pos x="7" y="261"/>
                </a:cxn>
                <a:cxn ang="0">
                  <a:pos x="14" y="265"/>
                </a:cxn>
                <a:cxn ang="0">
                  <a:pos x="25" y="268"/>
                </a:cxn>
                <a:cxn ang="0">
                  <a:pos x="35" y="268"/>
                </a:cxn>
                <a:cxn ang="0">
                  <a:pos x="46" y="263"/>
                </a:cxn>
                <a:cxn ang="0">
                  <a:pos x="53" y="257"/>
                </a:cxn>
                <a:cxn ang="0">
                  <a:pos x="132" y="153"/>
                </a:cxn>
                <a:cxn ang="0">
                  <a:pos x="132" y="153"/>
                </a:cxn>
              </a:cxnLst>
              <a:rect l="0" t="0" r="r" b="b"/>
              <a:pathLst>
                <a:path w="218" h="269">
                  <a:moveTo>
                    <a:pt x="132" y="153"/>
                  </a:moveTo>
                  <a:lnTo>
                    <a:pt x="210" y="50"/>
                  </a:lnTo>
                  <a:lnTo>
                    <a:pt x="210" y="50"/>
                  </a:lnTo>
                  <a:lnTo>
                    <a:pt x="214" y="40"/>
                  </a:lnTo>
                  <a:lnTo>
                    <a:pt x="217" y="29"/>
                  </a:lnTo>
                  <a:lnTo>
                    <a:pt x="214" y="19"/>
                  </a:lnTo>
                  <a:lnTo>
                    <a:pt x="210" y="10"/>
                  </a:lnTo>
                  <a:lnTo>
                    <a:pt x="201" y="2"/>
                  </a:lnTo>
                  <a:lnTo>
                    <a:pt x="201" y="2"/>
                  </a:lnTo>
                  <a:lnTo>
                    <a:pt x="191" y="0"/>
                  </a:lnTo>
                  <a:lnTo>
                    <a:pt x="182" y="0"/>
                  </a:lnTo>
                  <a:lnTo>
                    <a:pt x="172" y="4"/>
                  </a:lnTo>
                  <a:lnTo>
                    <a:pt x="164" y="10"/>
                  </a:lnTo>
                  <a:lnTo>
                    <a:pt x="157" y="19"/>
                  </a:lnTo>
                  <a:lnTo>
                    <a:pt x="81" y="116"/>
                  </a:lnTo>
                  <a:lnTo>
                    <a:pt x="9" y="213"/>
                  </a:lnTo>
                  <a:lnTo>
                    <a:pt x="9" y="213"/>
                  </a:lnTo>
                  <a:lnTo>
                    <a:pt x="3" y="220"/>
                  </a:lnTo>
                  <a:lnTo>
                    <a:pt x="0" y="231"/>
                  </a:lnTo>
                  <a:lnTo>
                    <a:pt x="0" y="242"/>
                  </a:lnTo>
                  <a:lnTo>
                    <a:pt x="1" y="252"/>
                  </a:lnTo>
                  <a:lnTo>
                    <a:pt x="7" y="261"/>
                  </a:lnTo>
                  <a:lnTo>
                    <a:pt x="7" y="261"/>
                  </a:lnTo>
                  <a:lnTo>
                    <a:pt x="14" y="265"/>
                  </a:lnTo>
                  <a:lnTo>
                    <a:pt x="25" y="268"/>
                  </a:lnTo>
                  <a:lnTo>
                    <a:pt x="35" y="268"/>
                  </a:lnTo>
                  <a:lnTo>
                    <a:pt x="46" y="263"/>
                  </a:lnTo>
                  <a:lnTo>
                    <a:pt x="53" y="257"/>
                  </a:lnTo>
                  <a:lnTo>
                    <a:pt x="132" y="153"/>
                  </a:lnTo>
                  <a:lnTo>
                    <a:pt x="132" y="15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 name="Freeform 1045"/>
            <p:cNvSpPr>
              <a:spLocks/>
            </p:cNvSpPr>
            <p:nvPr/>
          </p:nvSpPr>
          <p:spPr bwMode="auto">
            <a:xfrm>
              <a:off x="1395" y="977"/>
              <a:ext cx="254" cy="270"/>
            </a:xfrm>
            <a:custGeom>
              <a:avLst/>
              <a:gdLst/>
              <a:ahLst/>
              <a:cxnLst>
                <a:cxn ang="0">
                  <a:pos x="253" y="46"/>
                </a:cxn>
                <a:cxn ang="0">
                  <a:pos x="242" y="46"/>
                </a:cxn>
                <a:cxn ang="0">
                  <a:pos x="232" y="48"/>
                </a:cxn>
                <a:cxn ang="0">
                  <a:pos x="218" y="50"/>
                </a:cxn>
                <a:cxn ang="0">
                  <a:pos x="209" y="52"/>
                </a:cxn>
                <a:cxn ang="0">
                  <a:pos x="195" y="57"/>
                </a:cxn>
                <a:cxn ang="0">
                  <a:pos x="195" y="57"/>
                </a:cxn>
                <a:cxn ang="0">
                  <a:pos x="172" y="66"/>
                </a:cxn>
                <a:cxn ang="0">
                  <a:pos x="151" y="82"/>
                </a:cxn>
                <a:cxn ang="0">
                  <a:pos x="133" y="98"/>
                </a:cxn>
                <a:cxn ang="0">
                  <a:pos x="115" y="119"/>
                </a:cxn>
                <a:cxn ang="0">
                  <a:pos x="101" y="142"/>
                </a:cxn>
                <a:cxn ang="0">
                  <a:pos x="90" y="165"/>
                </a:cxn>
                <a:cxn ang="0">
                  <a:pos x="82" y="190"/>
                </a:cxn>
                <a:cxn ang="0">
                  <a:pos x="78" y="218"/>
                </a:cxn>
                <a:cxn ang="0">
                  <a:pos x="78" y="243"/>
                </a:cxn>
                <a:cxn ang="0">
                  <a:pos x="80" y="268"/>
                </a:cxn>
                <a:cxn ang="0">
                  <a:pos x="80" y="268"/>
                </a:cxn>
                <a:cxn ang="0">
                  <a:pos x="82" y="271"/>
                </a:cxn>
                <a:cxn ang="0">
                  <a:pos x="80" y="271"/>
                </a:cxn>
                <a:cxn ang="0">
                  <a:pos x="80" y="268"/>
                </a:cxn>
                <a:cxn ang="0">
                  <a:pos x="80" y="266"/>
                </a:cxn>
                <a:cxn ang="0">
                  <a:pos x="80" y="268"/>
                </a:cxn>
                <a:cxn ang="0">
                  <a:pos x="80" y="268"/>
                </a:cxn>
                <a:cxn ang="0">
                  <a:pos x="67" y="260"/>
                </a:cxn>
                <a:cxn ang="0">
                  <a:pos x="55" y="252"/>
                </a:cxn>
                <a:cxn ang="0">
                  <a:pos x="41" y="241"/>
                </a:cxn>
                <a:cxn ang="0">
                  <a:pos x="31" y="231"/>
                </a:cxn>
                <a:cxn ang="0">
                  <a:pos x="23" y="218"/>
                </a:cxn>
                <a:cxn ang="0">
                  <a:pos x="14" y="206"/>
                </a:cxn>
                <a:cxn ang="0">
                  <a:pos x="8" y="190"/>
                </a:cxn>
                <a:cxn ang="0">
                  <a:pos x="4" y="176"/>
                </a:cxn>
                <a:cxn ang="0">
                  <a:pos x="2" y="162"/>
                </a:cxn>
                <a:cxn ang="0">
                  <a:pos x="0" y="142"/>
                </a:cxn>
                <a:cxn ang="0">
                  <a:pos x="0" y="142"/>
                </a:cxn>
                <a:cxn ang="0">
                  <a:pos x="2" y="121"/>
                </a:cxn>
                <a:cxn ang="0">
                  <a:pos x="8" y="98"/>
                </a:cxn>
                <a:cxn ang="0">
                  <a:pos x="16" y="77"/>
                </a:cxn>
                <a:cxn ang="0">
                  <a:pos x="29" y="59"/>
                </a:cxn>
                <a:cxn ang="0">
                  <a:pos x="41" y="41"/>
                </a:cxn>
                <a:cxn ang="0">
                  <a:pos x="61" y="27"/>
                </a:cxn>
                <a:cxn ang="0">
                  <a:pos x="78" y="15"/>
                </a:cxn>
                <a:cxn ang="0">
                  <a:pos x="99" y="6"/>
                </a:cxn>
                <a:cxn ang="0">
                  <a:pos x="122"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4" y="38"/>
                </a:cxn>
                <a:cxn ang="0">
                  <a:pos x="253" y="46"/>
                </a:cxn>
                <a:cxn ang="0">
                  <a:pos x="253" y="46"/>
                </a:cxn>
              </a:cxnLst>
              <a:rect l="0" t="0" r="r" b="b"/>
              <a:pathLst>
                <a:path w="254" h="272">
                  <a:moveTo>
                    <a:pt x="253" y="46"/>
                  </a:moveTo>
                  <a:lnTo>
                    <a:pt x="242" y="46"/>
                  </a:lnTo>
                  <a:lnTo>
                    <a:pt x="232" y="48"/>
                  </a:lnTo>
                  <a:lnTo>
                    <a:pt x="218" y="50"/>
                  </a:lnTo>
                  <a:lnTo>
                    <a:pt x="209" y="52"/>
                  </a:lnTo>
                  <a:lnTo>
                    <a:pt x="195" y="57"/>
                  </a:lnTo>
                  <a:lnTo>
                    <a:pt x="195" y="57"/>
                  </a:lnTo>
                  <a:lnTo>
                    <a:pt x="172" y="66"/>
                  </a:lnTo>
                  <a:lnTo>
                    <a:pt x="151" y="82"/>
                  </a:lnTo>
                  <a:lnTo>
                    <a:pt x="133" y="98"/>
                  </a:lnTo>
                  <a:lnTo>
                    <a:pt x="115" y="119"/>
                  </a:lnTo>
                  <a:lnTo>
                    <a:pt x="101" y="142"/>
                  </a:lnTo>
                  <a:lnTo>
                    <a:pt x="90" y="165"/>
                  </a:lnTo>
                  <a:lnTo>
                    <a:pt x="82" y="190"/>
                  </a:lnTo>
                  <a:lnTo>
                    <a:pt x="78" y="218"/>
                  </a:lnTo>
                  <a:lnTo>
                    <a:pt x="78" y="243"/>
                  </a:lnTo>
                  <a:lnTo>
                    <a:pt x="80" y="268"/>
                  </a:lnTo>
                  <a:lnTo>
                    <a:pt x="80" y="268"/>
                  </a:lnTo>
                  <a:lnTo>
                    <a:pt x="82" y="271"/>
                  </a:lnTo>
                  <a:lnTo>
                    <a:pt x="80" y="271"/>
                  </a:lnTo>
                  <a:lnTo>
                    <a:pt x="80" y="268"/>
                  </a:lnTo>
                  <a:lnTo>
                    <a:pt x="80" y="266"/>
                  </a:lnTo>
                  <a:lnTo>
                    <a:pt x="80" y="268"/>
                  </a:lnTo>
                  <a:lnTo>
                    <a:pt x="80" y="268"/>
                  </a:lnTo>
                  <a:lnTo>
                    <a:pt x="67" y="260"/>
                  </a:lnTo>
                  <a:lnTo>
                    <a:pt x="55" y="252"/>
                  </a:lnTo>
                  <a:lnTo>
                    <a:pt x="41" y="241"/>
                  </a:lnTo>
                  <a:lnTo>
                    <a:pt x="31" y="231"/>
                  </a:lnTo>
                  <a:lnTo>
                    <a:pt x="23" y="218"/>
                  </a:lnTo>
                  <a:lnTo>
                    <a:pt x="14" y="206"/>
                  </a:lnTo>
                  <a:lnTo>
                    <a:pt x="8" y="190"/>
                  </a:lnTo>
                  <a:lnTo>
                    <a:pt x="4" y="176"/>
                  </a:lnTo>
                  <a:lnTo>
                    <a:pt x="2" y="162"/>
                  </a:lnTo>
                  <a:lnTo>
                    <a:pt x="0" y="142"/>
                  </a:lnTo>
                  <a:lnTo>
                    <a:pt x="0" y="142"/>
                  </a:lnTo>
                  <a:lnTo>
                    <a:pt x="2" y="121"/>
                  </a:lnTo>
                  <a:lnTo>
                    <a:pt x="8" y="98"/>
                  </a:lnTo>
                  <a:lnTo>
                    <a:pt x="16" y="77"/>
                  </a:lnTo>
                  <a:lnTo>
                    <a:pt x="29" y="59"/>
                  </a:lnTo>
                  <a:lnTo>
                    <a:pt x="41" y="41"/>
                  </a:lnTo>
                  <a:lnTo>
                    <a:pt x="61" y="27"/>
                  </a:lnTo>
                  <a:lnTo>
                    <a:pt x="78" y="15"/>
                  </a:lnTo>
                  <a:lnTo>
                    <a:pt x="99" y="6"/>
                  </a:lnTo>
                  <a:lnTo>
                    <a:pt x="122" y="2"/>
                  </a:lnTo>
                  <a:lnTo>
                    <a:pt x="145" y="0"/>
                  </a:lnTo>
                  <a:lnTo>
                    <a:pt x="145" y="0"/>
                  </a:lnTo>
                  <a:lnTo>
                    <a:pt x="158" y="0"/>
                  </a:lnTo>
                  <a:lnTo>
                    <a:pt x="170" y="2"/>
                  </a:lnTo>
                  <a:lnTo>
                    <a:pt x="183" y="4"/>
                  </a:lnTo>
                  <a:lnTo>
                    <a:pt x="193" y="6"/>
                  </a:lnTo>
                  <a:lnTo>
                    <a:pt x="206" y="13"/>
                  </a:lnTo>
                  <a:lnTo>
                    <a:pt x="214" y="16"/>
                  </a:lnTo>
                  <a:lnTo>
                    <a:pt x="225" y="23"/>
                  </a:lnTo>
                  <a:lnTo>
                    <a:pt x="236" y="31"/>
                  </a:lnTo>
                  <a:lnTo>
                    <a:pt x="244" y="38"/>
                  </a:lnTo>
                  <a:lnTo>
                    <a:pt x="253" y="46"/>
                  </a:lnTo>
                  <a:lnTo>
                    <a:pt x="253" y="46"/>
                  </a:lnTo>
                </a:path>
              </a:pathLst>
            </a:custGeom>
            <a:solidFill>
              <a:srgbClr val="FFD80F"/>
            </a:solidFill>
            <a:ln w="9525" cap="rnd">
              <a:noFill/>
              <a:round/>
              <a:headEnd/>
              <a:tailEnd/>
            </a:ln>
            <a:effectLst/>
          </p:spPr>
          <p:txBody>
            <a:bodyPr/>
            <a:lstStyle/>
            <a:p>
              <a:pPr>
                <a:defRPr/>
              </a:pPr>
              <a:endParaRPr lang="en-US"/>
            </a:p>
          </p:txBody>
        </p:sp>
        <p:sp>
          <p:nvSpPr>
            <p:cNvPr id="22" name="Freeform 1046"/>
            <p:cNvSpPr>
              <a:spLocks/>
            </p:cNvSpPr>
            <p:nvPr/>
          </p:nvSpPr>
          <p:spPr bwMode="auto">
            <a:xfrm>
              <a:off x="1395" y="977"/>
              <a:ext cx="254" cy="270"/>
            </a:xfrm>
            <a:custGeom>
              <a:avLst/>
              <a:gdLst/>
              <a:ahLst/>
              <a:cxnLst>
                <a:cxn ang="0">
                  <a:pos x="253" y="46"/>
                </a:cxn>
                <a:cxn ang="0">
                  <a:pos x="242" y="46"/>
                </a:cxn>
                <a:cxn ang="0">
                  <a:pos x="232" y="48"/>
                </a:cxn>
                <a:cxn ang="0">
                  <a:pos x="218" y="50"/>
                </a:cxn>
                <a:cxn ang="0">
                  <a:pos x="209" y="52"/>
                </a:cxn>
                <a:cxn ang="0">
                  <a:pos x="195" y="57"/>
                </a:cxn>
                <a:cxn ang="0">
                  <a:pos x="195" y="57"/>
                </a:cxn>
                <a:cxn ang="0">
                  <a:pos x="172" y="66"/>
                </a:cxn>
                <a:cxn ang="0">
                  <a:pos x="151" y="82"/>
                </a:cxn>
                <a:cxn ang="0">
                  <a:pos x="133" y="98"/>
                </a:cxn>
                <a:cxn ang="0">
                  <a:pos x="115" y="119"/>
                </a:cxn>
                <a:cxn ang="0">
                  <a:pos x="101" y="142"/>
                </a:cxn>
                <a:cxn ang="0">
                  <a:pos x="90" y="165"/>
                </a:cxn>
                <a:cxn ang="0">
                  <a:pos x="82" y="190"/>
                </a:cxn>
                <a:cxn ang="0">
                  <a:pos x="78" y="218"/>
                </a:cxn>
                <a:cxn ang="0">
                  <a:pos x="78" y="243"/>
                </a:cxn>
                <a:cxn ang="0">
                  <a:pos x="80" y="268"/>
                </a:cxn>
                <a:cxn ang="0">
                  <a:pos x="80" y="268"/>
                </a:cxn>
                <a:cxn ang="0">
                  <a:pos x="82" y="271"/>
                </a:cxn>
                <a:cxn ang="0">
                  <a:pos x="80" y="271"/>
                </a:cxn>
                <a:cxn ang="0">
                  <a:pos x="80" y="268"/>
                </a:cxn>
                <a:cxn ang="0">
                  <a:pos x="80" y="266"/>
                </a:cxn>
                <a:cxn ang="0">
                  <a:pos x="80" y="268"/>
                </a:cxn>
                <a:cxn ang="0">
                  <a:pos x="80" y="268"/>
                </a:cxn>
                <a:cxn ang="0">
                  <a:pos x="67" y="260"/>
                </a:cxn>
                <a:cxn ang="0">
                  <a:pos x="55" y="252"/>
                </a:cxn>
                <a:cxn ang="0">
                  <a:pos x="41" y="241"/>
                </a:cxn>
                <a:cxn ang="0">
                  <a:pos x="31" y="231"/>
                </a:cxn>
                <a:cxn ang="0">
                  <a:pos x="23" y="218"/>
                </a:cxn>
                <a:cxn ang="0">
                  <a:pos x="14" y="206"/>
                </a:cxn>
                <a:cxn ang="0">
                  <a:pos x="8" y="190"/>
                </a:cxn>
                <a:cxn ang="0">
                  <a:pos x="4" y="176"/>
                </a:cxn>
                <a:cxn ang="0">
                  <a:pos x="2" y="162"/>
                </a:cxn>
                <a:cxn ang="0">
                  <a:pos x="0" y="142"/>
                </a:cxn>
                <a:cxn ang="0">
                  <a:pos x="0" y="142"/>
                </a:cxn>
                <a:cxn ang="0">
                  <a:pos x="2" y="121"/>
                </a:cxn>
                <a:cxn ang="0">
                  <a:pos x="8" y="98"/>
                </a:cxn>
                <a:cxn ang="0">
                  <a:pos x="16" y="77"/>
                </a:cxn>
                <a:cxn ang="0">
                  <a:pos x="29" y="59"/>
                </a:cxn>
                <a:cxn ang="0">
                  <a:pos x="41" y="41"/>
                </a:cxn>
                <a:cxn ang="0">
                  <a:pos x="61" y="27"/>
                </a:cxn>
                <a:cxn ang="0">
                  <a:pos x="78" y="15"/>
                </a:cxn>
                <a:cxn ang="0">
                  <a:pos x="99" y="6"/>
                </a:cxn>
                <a:cxn ang="0">
                  <a:pos x="122"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4" y="38"/>
                </a:cxn>
                <a:cxn ang="0">
                  <a:pos x="253" y="46"/>
                </a:cxn>
                <a:cxn ang="0">
                  <a:pos x="253" y="46"/>
                </a:cxn>
              </a:cxnLst>
              <a:rect l="0" t="0" r="r" b="b"/>
              <a:pathLst>
                <a:path w="254" h="272">
                  <a:moveTo>
                    <a:pt x="253" y="46"/>
                  </a:moveTo>
                  <a:lnTo>
                    <a:pt x="242" y="46"/>
                  </a:lnTo>
                  <a:lnTo>
                    <a:pt x="232" y="48"/>
                  </a:lnTo>
                  <a:lnTo>
                    <a:pt x="218" y="50"/>
                  </a:lnTo>
                  <a:lnTo>
                    <a:pt x="209" y="52"/>
                  </a:lnTo>
                  <a:lnTo>
                    <a:pt x="195" y="57"/>
                  </a:lnTo>
                  <a:lnTo>
                    <a:pt x="195" y="57"/>
                  </a:lnTo>
                  <a:lnTo>
                    <a:pt x="172" y="66"/>
                  </a:lnTo>
                  <a:lnTo>
                    <a:pt x="151" y="82"/>
                  </a:lnTo>
                  <a:lnTo>
                    <a:pt x="133" y="98"/>
                  </a:lnTo>
                  <a:lnTo>
                    <a:pt x="115" y="119"/>
                  </a:lnTo>
                  <a:lnTo>
                    <a:pt x="101" y="142"/>
                  </a:lnTo>
                  <a:lnTo>
                    <a:pt x="90" y="165"/>
                  </a:lnTo>
                  <a:lnTo>
                    <a:pt x="82" y="190"/>
                  </a:lnTo>
                  <a:lnTo>
                    <a:pt x="78" y="218"/>
                  </a:lnTo>
                  <a:lnTo>
                    <a:pt x="78" y="243"/>
                  </a:lnTo>
                  <a:lnTo>
                    <a:pt x="80" y="268"/>
                  </a:lnTo>
                  <a:lnTo>
                    <a:pt x="80" y="268"/>
                  </a:lnTo>
                  <a:lnTo>
                    <a:pt x="82" y="271"/>
                  </a:lnTo>
                  <a:lnTo>
                    <a:pt x="80" y="271"/>
                  </a:lnTo>
                  <a:lnTo>
                    <a:pt x="80" y="268"/>
                  </a:lnTo>
                  <a:lnTo>
                    <a:pt x="80" y="266"/>
                  </a:lnTo>
                  <a:lnTo>
                    <a:pt x="80" y="268"/>
                  </a:lnTo>
                  <a:lnTo>
                    <a:pt x="80" y="268"/>
                  </a:lnTo>
                  <a:lnTo>
                    <a:pt x="67" y="260"/>
                  </a:lnTo>
                  <a:lnTo>
                    <a:pt x="55" y="252"/>
                  </a:lnTo>
                  <a:lnTo>
                    <a:pt x="41" y="241"/>
                  </a:lnTo>
                  <a:lnTo>
                    <a:pt x="31" y="231"/>
                  </a:lnTo>
                  <a:lnTo>
                    <a:pt x="23" y="218"/>
                  </a:lnTo>
                  <a:lnTo>
                    <a:pt x="14" y="206"/>
                  </a:lnTo>
                  <a:lnTo>
                    <a:pt x="8" y="190"/>
                  </a:lnTo>
                  <a:lnTo>
                    <a:pt x="4" y="176"/>
                  </a:lnTo>
                  <a:lnTo>
                    <a:pt x="2" y="162"/>
                  </a:lnTo>
                  <a:lnTo>
                    <a:pt x="0" y="142"/>
                  </a:lnTo>
                  <a:lnTo>
                    <a:pt x="0" y="142"/>
                  </a:lnTo>
                  <a:lnTo>
                    <a:pt x="2" y="121"/>
                  </a:lnTo>
                  <a:lnTo>
                    <a:pt x="8" y="98"/>
                  </a:lnTo>
                  <a:lnTo>
                    <a:pt x="16" y="77"/>
                  </a:lnTo>
                  <a:lnTo>
                    <a:pt x="29" y="59"/>
                  </a:lnTo>
                  <a:lnTo>
                    <a:pt x="41" y="41"/>
                  </a:lnTo>
                  <a:lnTo>
                    <a:pt x="61" y="27"/>
                  </a:lnTo>
                  <a:lnTo>
                    <a:pt x="78" y="15"/>
                  </a:lnTo>
                  <a:lnTo>
                    <a:pt x="99" y="6"/>
                  </a:lnTo>
                  <a:lnTo>
                    <a:pt x="122" y="2"/>
                  </a:lnTo>
                  <a:lnTo>
                    <a:pt x="145" y="0"/>
                  </a:lnTo>
                  <a:lnTo>
                    <a:pt x="145" y="0"/>
                  </a:lnTo>
                  <a:lnTo>
                    <a:pt x="158" y="0"/>
                  </a:lnTo>
                  <a:lnTo>
                    <a:pt x="170" y="2"/>
                  </a:lnTo>
                  <a:lnTo>
                    <a:pt x="183" y="4"/>
                  </a:lnTo>
                  <a:lnTo>
                    <a:pt x="193" y="6"/>
                  </a:lnTo>
                  <a:lnTo>
                    <a:pt x="206" y="13"/>
                  </a:lnTo>
                  <a:lnTo>
                    <a:pt x="214" y="16"/>
                  </a:lnTo>
                  <a:lnTo>
                    <a:pt x="225" y="23"/>
                  </a:lnTo>
                  <a:lnTo>
                    <a:pt x="236" y="31"/>
                  </a:lnTo>
                  <a:lnTo>
                    <a:pt x="244" y="38"/>
                  </a:lnTo>
                  <a:lnTo>
                    <a:pt x="253" y="46"/>
                  </a:lnTo>
                  <a:lnTo>
                    <a:pt x="253" y="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 name="Freeform 1047"/>
            <p:cNvSpPr>
              <a:spLocks/>
            </p:cNvSpPr>
            <p:nvPr/>
          </p:nvSpPr>
          <p:spPr bwMode="auto">
            <a:xfrm>
              <a:off x="1253" y="880"/>
              <a:ext cx="245" cy="245"/>
            </a:xfrm>
            <a:custGeom>
              <a:avLst/>
              <a:gdLst/>
              <a:ahLst/>
              <a:cxnLst>
                <a:cxn ang="0">
                  <a:pos x="8" y="82"/>
                </a:cxn>
                <a:cxn ang="0">
                  <a:pos x="4" y="101"/>
                </a:cxn>
                <a:cxn ang="0">
                  <a:pos x="2" y="122"/>
                </a:cxn>
                <a:cxn ang="0">
                  <a:pos x="4" y="140"/>
                </a:cxn>
                <a:cxn ang="0">
                  <a:pos x="15" y="177"/>
                </a:cxn>
                <a:cxn ang="0">
                  <a:pos x="38" y="205"/>
                </a:cxn>
                <a:cxn ang="0">
                  <a:pos x="67" y="229"/>
                </a:cxn>
                <a:cxn ang="0">
                  <a:pos x="103" y="239"/>
                </a:cxn>
                <a:cxn ang="0">
                  <a:pos x="124" y="242"/>
                </a:cxn>
                <a:cxn ang="0">
                  <a:pos x="162" y="235"/>
                </a:cxn>
                <a:cxn ang="0">
                  <a:pos x="193" y="218"/>
                </a:cxn>
                <a:cxn ang="0">
                  <a:pos x="220" y="191"/>
                </a:cxn>
                <a:cxn ang="0">
                  <a:pos x="238" y="159"/>
                </a:cxn>
                <a:cxn ang="0">
                  <a:pos x="244" y="119"/>
                </a:cxn>
                <a:cxn ang="0">
                  <a:pos x="241" y="101"/>
                </a:cxn>
                <a:cxn ang="0">
                  <a:pos x="229" y="64"/>
                </a:cxn>
                <a:cxn ang="0">
                  <a:pos x="208" y="34"/>
                </a:cxn>
                <a:cxn ang="0">
                  <a:pos x="179" y="12"/>
                </a:cxn>
                <a:cxn ang="0">
                  <a:pos x="140" y="2"/>
                </a:cxn>
                <a:cxn ang="0">
                  <a:pos x="122" y="0"/>
                </a:cxn>
                <a:cxn ang="0">
                  <a:pos x="107" y="0"/>
                </a:cxn>
                <a:cxn ang="0">
                  <a:pos x="92" y="4"/>
                </a:cxn>
                <a:cxn ang="0">
                  <a:pos x="78" y="8"/>
                </a:cxn>
                <a:cxn ang="0">
                  <a:pos x="65" y="14"/>
                </a:cxn>
                <a:cxn ang="0">
                  <a:pos x="52" y="23"/>
                </a:cxn>
                <a:cxn ang="0">
                  <a:pos x="48" y="20"/>
                </a:cxn>
                <a:cxn ang="0">
                  <a:pos x="40" y="16"/>
                </a:cxn>
                <a:cxn ang="0">
                  <a:pos x="31" y="14"/>
                </a:cxn>
                <a:cxn ang="0">
                  <a:pos x="20" y="16"/>
                </a:cxn>
                <a:cxn ang="0">
                  <a:pos x="6" y="27"/>
                </a:cxn>
                <a:cxn ang="0">
                  <a:pos x="0" y="48"/>
                </a:cxn>
                <a:cxn ang="0">
                  <a:pos x="0" y="52"/>
                </a:cxn>
                <a:cxn ang="0">
                  <a:pos x="4" y="62"/>
                </a:cxn>
                <a:cxn ang="0">
                  <a:pos x="13" y="71"/>
                </a:cxn>
              </a:cxnLst>
              <a:rect l="0" t="0" r="r" b="b"/>
              <a:pathLst>
                <a:path w="245" h="243">
                  <a:moveTo>
                    <a:pt x="13" y="71"/>
                  </a:moveTo>
                  <a:lnTo>
                    <a:pt x="8" y="82"/>
                  </a:lnTo>
                  <a:lnTo>
                    <a:pt x="6" y="90"/>
                  </a:lnTo>
                  <a:lnTo>
                    <a:pt x="4" y="101"/>
                  </a:lnTo>
                  <a:lnTo>
                    <a:pt x="2" y="111"/>
                  </a:lnTo>
                  <a:lnTo>
                    <a:pt x="2" y="122"/>
                  </a:lnTo>
                  <a:lnTo>
                    <a:pt x="2" y="122"/>
                  </a:lnTo>
                  <a:lnTo>
                    <a:pt x="4" y="140"/>
                  </a:lnTo>
                  <a:lnTo>
                    <a:pt x="8" y="159"/>
                  </a:lnTo>
                  <a:lnTo>
                    <a:pt x="15" y="177"/>
                  </a:lnTo>
                  <a:lnTo>
                    <a:pt x="25" y="193"/>
                  </a:lnTo>
                  <a:lnTo>
                    <a:pt x="38" y="205"/>
                  </a:lnTo>
                  <a:lnTo>
                    <a:pt x="52" y="218"/>
                  </a:lnTo>
                  <a:lnTo>
                    <a:pt x="67" y="229"/>
                  </a:lnTo>
                  <a:lnTo>
                    <a:pt x="84" y="235"/>
                  </a:lnTo>
                  <a:lnTo>
                    <a:pt x="103" y="239"/>
                  </a:lnTo>
                  <a:lnTo>
                    <a:pt x="124" y="242"/>
                  </a:lnTo>
                  <a:lnTo>
                    <a:pt x="124" y="242"/>
                  </a:lnTo>
                  <a:lnTo>
                    <a:pt x="142" y="239"/>
                  </a:lnTo>
                  <a:lnTo>
                    <a:pt x="162" y="235"/>
                  </a:lnTo>
                  <a:lnTo>
                    <a:pt x="179" y="227"/>
                  </a:lnTo>
                  <a:lnTo>
                    <a:pt x="193" y="218"/>
                  </a:lnTo>
                  <a:lnTo>
                    <a:pt x="208" y="205"/>
                  </a:lnTo>
                  <a:lnTo>
                    <a:pt x="220" y="191"/>
                  </a:lnTo>
                  <a:lnTo>
                    <a:pt x="231" y="177"/>
                  </a:lnTo>
                  <a:lnTo>
                    <a:pt x="238" y="159"/>
                  </a:lnTo>
                  <a:lnTo>
                    <a:pt x="241" y="140"/>
                  </a:lnTo>
                  <a:lnTo>
                    <a:pt x="244" y="119"/>
                  </a:lnTo>
                  <a:lnTo>
                    <a:pt x="244" y="119"/>
                  </a:lnTo>
                  <a:lnTo>
                    <a:pt x="241" y="101"/>
                  </a:lnTo>
                  <a:lnTo>
                    <a:pt x="238" y="82"/>
                  </a:lnTo>
                  <a:lnTo>
                    <a:pt x="229" y="64"/>
                  </a:lnTo>
                  <a:lnTo>
                    <a:pt x="218" y="48"/>
                  </a:lnTo>
                  <a:lnTo>
                    <a:pt x="208" y="34"/>
                  </a:lnTo>
                  <a:lnTo>
                    <a:pt x="193" y="23"/>
                  </a:lnTo>
                  <a:lnTo>
                    <a:pt x="179" y="12"/>
                  </a:lnTo>
                  <a:lnTo>
                    <a:pt x="160" y="6"/>
                  </a:lnTo>
                  <a:lnTo>
                    <a:pt x="140" y="2"/>
                  </a:lnTo>
                  <a:lnTo>
                    <a:pt x="122" y="0"/>
                  </a:lnTo>
                  <a:lnTo>
                    <a:pt x="122" y="0"/>
                  </a:lnTo>
                  <a:lnTo>
                    <a:pt x="114" y="0"/>
                  </a:lnTo>
                  <a:lnTo>
                    <a:pt x="107" y="0"/>
                  </a:lnTo>
                  <a:lnTo>
                    <a:pt x="98" y="2"/>
                  </a:lnTo>
                  <a:lnTo>
                    <a:pt x="92" y="4"/>
                  </a:lnTo>
                  <a:lnTo>
                    <a:pt x="84" y="6"/>
                  </a:lnTo>
                  <a:lnTo>
                    <a:pt x="78" y="8"/>
                  </a:lnTo>
                  <a:lnTo>
                    <a:pt x="71" y="12"/>
                  </a:lnTo>
                  <a:lnTo>
                    <a:pt x="65" y="14"/>
                  </a:lnTo>
                  <a:lnTo>
                    <a:pt x="57" y="18"/>
                  </a:lnTo>
                  <a:lnTo>
                    <a:pt x="52" y="23"/>
                  </a:lnTo>
                  <a:lnTo>
                    <a:pt x="52" y="23"/>
                  </a:lnTo>
                  <a:lnTo>
                    <a:pt x="48" y="20"/>
                  </a:lnTo>
                  <a:lnTo>
                    <a:pt x="43" y="18"/>
                  </a:lnTo>
                  <a:lnTo>
                    <a:pt x="40" y="16"/>
                  </a:lnTo>
                  <a:lnTo>
                    <a:pt x="36" y="14"/>
                  </a:lnTo>
                  <a:lnTo>
                    <a:pt x="31" y="14"/>
                  </a:lnTo>
                  <a:lnTo>
                    <a:pt x="31" y="14"/>
                  </a:lnTo>
                  <a:lnTo>
                    <a:pt x="20" y="16"/>
                  </a:lnTo>
                  <a:lnTo>
                    <a:pt x="13" y="20"/>
                  </a:lnTo>
                  <a:lnTo>
                    <a:pt x="6" y="27"/>
                  </a:lnTo>
                  <a:lnTo>
                    <a:pt x="2" y="37"/>
                  </a:lnTo>
                  <a:lnTo>
                    <a:pt x="0" y="48"/>
                  </a:lnTo>
                  <a:lnTo>
                    <a:pt x="0" y="48"/>
                  </a:lnTo>
                  <a:lnTo>
                    <a:pt x="0" y="52"/>
                  </a:lnTo>
                  <a:lnTo>
                    <a:pt x="2" y="59"/>
                  </a:lnTo>
                  <a:lnTo>
                    <a:pt x="4" y="62"/>
                  </a:lnTo>
                  <a:lnTo>
                    <a:pt x="8" y="67"/>
                  </a:lnTo>
                  <a:lnTo>
                    <a:pt x="13" y="71"/>
                  </a:lnTo>
                  <a:lnTo>
                    <a:pt x="13" y="71"/>
                  </a:lnTo>
                </a:path>
              </a:pathLst>
            </a:custGeom>
            <a:solidFill>
              <a:srgbClr val="FFD80F"/>
            </a:solidFill>
            <a:ln w="9525" cap="rnd">
              <a:noFill/>
              <a:round/>
              <a:headEnd/>
              <a:tailEnd/>
            </a:ln>
            <a:effectLst/>
          </p:spPr>
          <p:txBody>
            <a:bodyPr/>
            <a:lstStyle/>
            <a:p>
              <a:pPr>
                <a:defRPr/>
              </a:pPr>
              <a:endParaRPr lang="en-US"/>
            </a:p>
          </p:txBody>
        </p:sp>
        <p:sp>
          <p:nvSpPr>
            <p:cNvPr id="24" name="Freeform 1048"/>
            <p:cNvSpPr>
              <a:spLocks/>
            </p:cNvSpPr>
            <p:nvPr/>
          </p:nvSpPr>
          <p:spPr bwMode="auto">
            <a:xfrm>
              <a:off x="1253" y="880"/>
              <a:ext cx="245" cy="245"/>
            </a:xfrm>
            <a:custGeom>
              <a:avLst/>
              <a:gdLst/>
              <a:ahLst/>
              <a:cxnLst>
                <a:cxn ang="0">
                  <a:pos x="8" y="82"/>
                </a:cxn>
                <a:cxn ang="0">
                  <a:pos x="4" y="101"/>
                </a:cxn>
                <a:cxn ang="0">
                  <a:pos x="2" y="122"/>
                </a:cxn>
                <a:cxn ang="0">
                  <a:pos x="4" y="140"/>
                </a:cxn>
                <a:cxn ang="0">
                  <a:pos x="15" y="177"/>
                </a:cxn>
                <a:cxn ang="0">
                  <a:pos x="38" y="205"/>
                </a:cxn>
                <a:cxn ang="0">
                  <a:pos x="67" y="229"/>
                </a:cxn>
                <a:cxn ang="0">
                  <a:pos x="103" y="239"/>
                </a:cxn>
                <a:cxn ang="0">
                  <a:pos x="124" y="242"/>
                </a:cxn>
                <a:cxn ang="0">
                  <a:pos x="162" y="235"/>
                </a:cxn>
                <a:cxn ang="0">
                  <a:pos x="193" y="218"/>
                </a:cxn>
                <a:cxn ang="0">
                  <a:pos x="220" y="191"/>
                </a:cxn>
                <a:cxn ang="0">
                  <a:pos x="238" y="159"/>
                </a:cxn>
                <a:cxn ang="0">
                  <a:pos x="244" y="119"/>
                </a:cxn>
                <a:cxn ang="0">
                  <a:pos x="241" y="101"/>
                </a:cxn>
                <a:cxn ang="0">
                  <a:pos x="229" y="64"/>
                </a:cxn>
                <a:cxn ang="0">
                  <a:pos x="208" y="34"/>
                </a:cxn>
                <a:cxn ang="0">
                  <a:pos x="179" y="12"/>
                </a:cxn>
                <a:cxn ang="0">
                  <a:pos x="140" y="2"/>
                </a:cxn>
                <a:cxn ang="0">
                  <a:pos x="122" y="0"/>
                </a:cxn>
                <a:cxn ang="0">
                  <a:pos x="107" y="0"/>
                </a:cxn>
                <a:cxn ang="0">
                  <a:pos x="92" y="4"/>
                </a:cxn>
                <a:cxn ang="0">
                  <a:pos x="78" y="8"/>
                </a:cxn>
                <a:cxn ang="0">
                  <a:pos x="65" y="14"/>
                </a:cxn>
                <a:cxn ang="0">
                  <a:pos x="52" y="23"/>
                </a:cxn>
                <a:cxn ang="0">
                  <a:pos x="48" y="20"/>
                </a:cxn>
                <a:cxn ang="0">
                  <a:pos x="40" y="16"/>
                </a:cxn>
                <a:cxn ang="0">
                  <a:pos x="31" y="14"/>
                </a:cxn>
                <a:cxn ang="0">
                  <a:pos x="20" y="16"/>
                </a:cxn>
                <a:cxn ang="0">
                  <a:pos x="6" y="27"/>
                </a:cxn>
                <a:cxn ang="0">
                  <a:pos x="0" y="48"/>
                </a:cxn>
                <a:cxn ang="0">
                  <a:pos x="0" y="52"/>
                </a:cxn>
                <a:cxn ang="0">
                  <a:pos x="4" y="62"/>
                </a:cxn>
                <a:cxn ang="0">
                  <a:pos x="13" y="71"/>
                </a:cxn>
              </a:cxnLst>
              <a:rect l="0" t="0" r="r" b="b"/>
              <a:pathLst>
                <a:path w="245" h="243">
                  <a:moveTo>
                    <a:pt x="13" y="71"/>
                  </a:moveTo>
                  <a:lnTo>
                    <a:pt x="8" y="82"/>
                  </a:lnTo>
                  <a:lnTo>
                    <a:pt x="6" y="90"/>
                  </a:lnTo>
                  <a:lnTo>
                    <a:pt x="4" y="101"/>
                  </a:lnTo>
                  <a:lnTo>
                    <a:pt x="2" y="111"/>
                  </a:lnTo>
                  <a:lnTo>
                    <a:pt x="2" y="122"/>
                  </a:lnTo>
                  <a:lnTo>
                    <a:pt x="2" y="122"/>
                  </a:lnTo>
                  <a:lnTo>
                    <a:pt x="4" y="140"/>
                  </a:lnTo>
                  <a:lnTo>
                    <a:pt x="8" y="159"/>
                  </a:lnTo>
                  <a:lnTo>
                    <a:pt x="15" y="177"/>
                  </a:lnTo>
                  <a:lnTo>
                    <a:pt x="25" y="193"/>
                  </a:lnTo>
                  <a:lnTo>
                    <a:pt x="38" y="205"/>
                  </a:lnTo>
                  <a:lnTo>
                    <a:pt x="52" y="218"/>
                  </a:lnTo>
                  <a:lnTo>
                    <a:pt x="67" y="229"/>
                  </a:lnTo>
                  <a:lnTo>
                    <a:pt x="84" y="235"/>
                  </a:lnTo>
                  <a:lnTo>
                    <a:pt x="103" y="239"/>
                  </a:lnTo>
                  <a:lnTo>
                    <a:pt x="124" y="242"/>
                  </a:lnTo>
                  <a:lnTo>
                    <a:pt x="124" y="242"/>
                  </a:lnTo>
                  <a:lnTo>
                    <a:pt x="142" y="239"/>
                  </a:lnTo>
                  <a:lnTo>
                    <a:pt x="162" y="235"/>
                  </a:lnTo>
                  <a:lnTo>
                    <a:pt x="179" y="227"/>
                  </a:lnTo>
                  <a:lnTo>
                    <a:pt x="193" y="218"/>
                  </a:lnTo>
                  <a:lnTo>
                    <a:pt x="208" y="205"/>
                  </a:lnTo>
                  <a:lnTo>
                    <a:pt x="220" y="191"/>
                  </a:lnTo>
                  <a:lnTo>
                    <a:pt x="231" y="177"/>
                  </a:lnTo>
                  <a:lnTo>
                    <a:pt x="238" y="159"/>
                  </a:lnTo>
                  <a:lnTo>
                    <a:pt x="241" y="140"/>
                  </a:lnTo>
                  <a:lnTo>
                    <a:pt x="244" y="119"/>
                  </a:lnTo>
                  <a:lnTo>
                    <a:pt x="244" y="119"/>
                  </a:lnTo>
                  <a:lnTo>
                    <a:pt x="241" y="101"/>
                  </a:lnTo>
                  <a:lnTo>
                    <a:pt x="238" y="82"/>
                  </a:lnTo>
                  <a:lnTo>
                    <a:pt x="229" y="64"/>
                  </a:lnTo>
                  <a:lnTo>
                    <a:pt x="218" y="48"/>
                  </a:lnTo>
                  <a:lnTo>
                    <a:pt x="208" y="34"/>
                  </a:lnTo>
                  <a:lnTo>
                    <a:pt x="193" y="23"/>
                  </a:lnTo>
                  <a:lnTo>
                    <a:pt x="179" y="12"/>
                  </a:lnTo>
                  <a:lnTo>
                    <a:pt x="160" y="6"/>
                  </a:lnTo>
                  <a:lnTo>
                    <a:pt x="140" y="2"/>
                  </a:lnTo>
                  <a:lnTo>
                    <a:pt x="122" y="0"/>
                  </a:lnTo>
                  <a:lnTo>
                    <a:pt x="122" y="0"/>
                  </a:lnTo>
                  <a:lnTo>
                    <a:pt x="114" y="0"/>
                  </a:lnTo>
                  <a:lnTo>
                    <a:pt x="107" y="0"/>
                  </a:lnTo>
                  <a:lnTo>
                    <a:pt x="98" y="2"/>
                  </a:lnTo>
                  <a:lnTo>
                    <a:pt x="92" y="4"/>
                  </a:lnTo>
                  <a:lnTo>
                    <a:pt x="84" y="6"/>
                  </a:lnTo>
                  <a:lnTo>
                    <a:pt x="78" y="8"/>
                  </a:lnTo>
                  <a:lnTo>
                    <a:pt x="71" y="12"/>
                  </a:lnTo>
                  <a:lnTo>
                    <a:pt x="65" y="14"/>
                  </a:lnTo>
                  <a:lnTo>
                    <a:pt x="57" y="18"/>
                  </a:lnTo>
                  <a:lnTo>
                    <a:pt x="52" y="23"/>
                  </a:lnTo>
                  <a:lnTo>
                    <a:pt x="52" y="23"/>
                  </a:lnTo>
                  <a:lnTo>
                    <a:pt x="48" y="20"/>
                  </a:lnTo>
                  <a:lnTo>
                    <a:pt x="43" y="18"/>
                  </a:lnTo>
                  <a:lnTo>
                    <a:pt x="40" y="16"/>
                  </a:lnTo>
                  <a:lnTo>
                    <a:pt x="36" y="14"/>
                  </a:lnTo>
                  <a:lnTo>
                    <a:pt x="31" y="14"/>
                  </a:lnTo>
                  <a:lnTo>
                    <a:pt x="31" y="14"/>
                  </a:lnTo>
                  <a:lnTo>
                    <a:pt x="20" y="16"/>
                  </a:lnTo>
                  <a:lnTo>
                    <a:pt x="13" y="20"/>
                  </a:lnTo>
                  <a:lnTo>
                    <a:pt x="6" y="27"/>
                  </a:lnTo>
                  <a:lnTo>
                    <a:pt x="2" y="37"/>
                  </a:lnTo>
                  <a:lnTo>
                    <a:pt x="0" y="48"/>
                  </a:lnTo>
                  <a:lnTo>
                    <a:pt x="0" y="48"/>
                  </a:lnTo>
                  <a:lnTo>
                    <a:pt x="0" y="52"/>
                  </a:lnTo>
                  <a:lnTo>
                    <a:pt x="2" y="59"/>
                  </a:lnTo>
                  <a:lnTo>
                    <a:pt x="4" y="62"/>
                  </a:lnTo>
                  <a:lnTo>
                    <a:pt x="8" y="67"/>
                  </a:lnTo>
                  <a:lnTo>
                    <a:pt x="13" y="71"/>
                  </a:lnTo>
                  <a:lnTo>
                    <a:pt x="13" y="7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 name="Freeform 1049"/>
            <p:cNvSpPr>
              <a:spLocks/>
            </p:cNvSpPr>
            <p:nvPr/>
          </p:nvSpPr>
          <p:spPr bwMode="auto">
            <a:xfrm>
              <a:off x="2065" y="1002"/>
              <a:ext cx="149" cy="245"/>
            </a:xfrm>
            <a:custGeom>
              <a:avLst/>
              <a:gdLst/>
              <a:ahLst/>
              <a:cxnLst>
                <a:cxn ang="0">
                  <a:pos x="134" y="80"/>
                </a:cxn>
                <a:cxn ang="0">
                  <a:pos x="141" y="75"/>
                </a:cxn>
                <a:cxn ang="0">
                  <a:pos x="144" y="69"/>
                </a:cxn>
                <a:cxn ang="0">
                  <a:pos x="146" y="60"/>
                </a:cxn>
                <a:cxn ang="0">
                  <a:pos x="149" y="55"/>
                </a:cxn>
                <a:cxn ang="0">
                  <a:pos x="149" y="46"/>
                </a:cxn>
                <a:cxn ang="0">
                  <a:pos x="149" y="39"/>
                </a:cxn>
                <a:cxn ang="0">
                  <a:pos x="146" y="34"/>
                </a:cxn>
                <a:cxn ang="0">
                  <a:pos x="142" y="25"/>
                </a:cxn>
                <a:cxn ang="0">
                  <a:pos x="141" y="20"/>
                </a:cxn>
                <a:cxn ang="0">
                  <a:pos x="134" y="14"/>
                </a:cxn>
                <a:cxn ang="0">
                  <a:pos x="134" y="14"/>
                </a:cxn>
                <a:cxn ang="0">
                  <a:pos x="128" y="8"/>
                </a:cxn>
                <a:cxn ang="0">
                  <a:pos x="121" y="4"/>
                </a:cxn>
                <a:cxn ang="0">
                  <a:pos x="116" y="2"/>
                </a:cxn>
                <a:cxn ang="0">
                  <a:pos x="109" y="0"/>
                </a:cxn>
                <a:cxn ang="0">
                  <a:pos x="100" y="0"/>
                </a:cxn>
                <a:cxn ang="0">
                  <a:pos x="94" y="0"/>
                </a:cxn>
                <a:cxn ang="0">
                  <a:pos x="86" y="2"/>
                </a:cxn>
                <a:cxn ang="0">
                  <a:pos x="79" y="6"/>
                </a:cxn>
                <a:cxn ang="0">
                  <a:pos x="73" y="8"/>
                </a:cxn>
                <a:cxn ang="0">
                  <a:pos x="66" y="14"/>
                </a:cxn>
                <a:cxn ang="0">
                  <a:pos x="66" y="14"/>
                </a:cxn>
                <a:cxn ang="0">
                  <a:pos x="66" y="14"/>
                </a:cxn>
                <a:cxn ang="0">
                  <a:pos x="63" y="18"/>
                </a:cxn>
                <a:cxn ang="0">
                  <a:pos x="59" y="25"/>
                </a:cxn>
                <a:cxn ang="0">
                  <a:pos x="52" y="31"/>
                </a:cxn>
                <a:cxn ang="0">
                  <a:pos x="46" y="39"/>
                </a:cxn>
                <a:cxn ang="0">
                  <a:pos x="38" y="50"/>
                </a:cxn>
                <a:cxn ang="0">
                  <a:pos x="31" y="60"/>
                </a:cxn>
                <a:cxn ang="0">
                  <a:pos x="23" y="73"/>
                </a:cxn>
                <a:cxn ang="0">
                  <a:pos x="17" y="85"/>
                </a:cxn>
                <a:cxn ang="0">
                  <a:pos x="13" y="101"/>
                </a:cxn>
                <a:cxn ang="0">
                  <a:pos x="13" y="101"/>
                </a:cxn>
                <a:cxn ang="0">
                  <a:pos x="8" y="113"/>
                </a:cxn>
                <a:cxn ang="0">
                  <a:pos x="4" y="126"/>
                </a:cxn>
                <a:cxn ang="0">
                  <a:pos x="4" y="138"/>
                </a:cxn>
                <a:cxn ang="0">
                  <a:pos x="2" y="154"/>
                </a:cxn>
                <a:cxn ang="0">
                  <a:pos x="0" y="166"/>
                </a:cxn>
                <a:cxn ang="0">
                  <a:pos x="0" y="179"/>
                </a:cxn>
                <a:cxn ang="0">
                  <a:pos x="0" y="191"/>
                </a:cxn>
                <a:cxn ang="0">
                  <a:pos x="2" y="205"/>
                </a:cxn>
                <a:cxn ang="0">
                  <a:pos x="4" y="218"/>
                </a:cxn>
                <a:cxn ang="0">
                  <a:pos x="6" y="233"/>
                </a:cxn>
                <a:cxn ang="0">
                  <a:pos x="54" y="242"/>
                </a:cxn>
                <a:cxn ang="0">
                  <a:pos x="54" y="242"/>
                </a:cxn>
                <a:cxn ang="0">
                  <a:pos x="52" y="227"/>
                </a:cxn>
                <a:cxn ang="0">
                  <a:pos x="54" y="212"/>
                </a:cxn>
                <a:cxn ang="0">
                  <a:pos x="54" y="200"/>
                </a:cxn>
                <a:cxn ang="0">
                  <a:pos x="56" y="187"/>
                </a:cxn>
                <a:cxn ang="0">
                  <a:pos x="61" y="174"/>
                </a:cxn>
                <a:cxn ang="0">
                  <a:pos x="65" y="161"/>
                </a:cxn>
                <a:cxn ang="0">
                  <a:pos x="69" y="149"/>
                </a:cxn>
                <a:cxn ang="0">
                  <a:pos x="73" y="140"/>
                </a:cxn>
                <a:cxn ang="0">
                  <a:pos x="79" y="133"/>
                </a:cxn>
                <a:cxn ang="0">
                  <a:pos x="86" y="126"/>
                </a:cxn>
                <a:cxn ang="0">
                  <a:pos x="86" y="126"/>
                </a:cxn>
                <a:cxn ang="0">
                  <a:pos x="100" y="113"/>
                </a:cxn>
                <a:cxn ang="0">
                  <a:pos x="113" y="101"/>
                </a:cxn>
                <a:cxn ang="0">
                  <a:pos x="123" y="90"/>
                </a:cxn>
                <a:cxn ang="0">
                  <a:pos x="132" y="83"/>
                </a:cxn>
                <a:cxn ang="0">
                  <a:pos x="134" y="80"/>
                </a:cxn>
                <a:cxn ang="0">
                  <a:pos x="134" y="80"/>
                </a:cxn>
              </a:cxnLst>
              <a:rect l="0" t="0" r="r" b="b"/>
              <a:pathLst>
                <a:path w="150" h="243">
                  <a:moveTo>
                    <a:pt x="134" y="80"/>
                  </a:moveTo>
                  <a:lnTo>
                    <a:pt x="141" y="75"/>
                  </a:lnTo>
                  <a:lnTo>
                    <a:pt x="144" y="69"/>
                  </a:lnTo>
                  <a:lnTo>
                    <a:pt x="146" y="60"/>
                  </a:lnTo>
                  <a:lnTo>
                    <a:pt x="149" y="55"/>
                  </a:lnTo>
                  <a:lnTo>
                    <a:pt x="149" y="46"/>
                  </a:lnTo>
                  <a:lnTo>
                    <a:pt x="149" y="39"/>
                  </a:lnTo>
                  <a:lnTo>
                    <a:pt x="146" y="34"/>
                  </a:lnTo>
                  <a:lnTo>
                    <a:pt x="142" y="25"/>
                  </a:lnTo>
                  <a:lnTo>
                    <a:pt x="141" y="20"/>
                  </a:lnTo>
                  <a:lnTo>
                    <a:pt x="134" y="14"/>
                  </a:lnTo>
                  <a:lnTo>
                    <a:pt x="134" y="14"/>
                  </a:lnTo>
                  <a:lnTo>
                    <a:pt x="128" y="8"/>
                  </a:lnTo>
                  <a:lnTo>
                    <a:pt x="121" y="4"/>
                  </a:lnTo>
                  <a:lnTo>
                    <a:pt x="116" y="2"/>
                  </a:lnTo>
                  <a:lnTo>
                    <a:pt x="109" y="0"/>
                  </a:lnTo>
                  <a:lnTo>
                    <a:pt x="100" y="0"/>
                  </a:lnTo>
                  <a:lnTo>
                    <a:pt x="94" y="0"/>
                  </a:lnTo>
                  <a:lnTo>
                    <a:pt x="86" y="2"/>
                  </a:lnTo>
                  <a:lnTo>
                    <a:pt x="79" y="6"/>
                  </a:lnTo>
                  <a:lnTo>
                    <a:pt x="73" y="8"/>
                  </a:lnTo>
                  <a:lnTo>
                    <a:pt x="66" y="14"/>
                  </a:lnTo>
                  <a:lnTo>
                    <a:pt x="66" y="14"/>
                  </a:lnTo>
                  <a:lnTo>
                    <a:pt x="66" y="14"/>
                  </a:lnTo>
                  <a:lnTo>
                    <a:pt x="63" y="18"/>
                  </a:lnTo>
                  <a:lnTo>
                    <a:pt x="59" y="25"/>
                  </a:lnTo>
                  <a:lnTo>
                    <a:pt x="52" y="31"/>
                  </a:lnTo>
                  <a:lnTo>
                    <a:pt x="46" y="39"/>
                  </a:lnTo>
                  <a:lnTo>
                    <a:pt x="38" y="50"/>
                  </a:lnTo>
                  <a:lnTo>
                    <a:pt x="31" y="60"/>
                  </a:lnTo>
                  <a:lnTo>
                    <a:pt x="23" y="73"/>
                  </a:lnTo>
                  <a:lnTo>
                    <a:pt x="17" y="85"/>
                  </a:lnTo>
                  <a:lnTo>
                    <a:pt x="13" y="101"/>
                  </a:lnTo>
                  <a:lnTo>
                    <a:pt x="13" y="101"/>
                  </a:lnTo>
                  <a:lnTo>
                    <a:pt x="8" y="113"/>
                  </a:lnTo>
                  <a:lnTo>
                    <a:pt x="4" y="126"/>
                  </a:lnTo>
                  <a:lnTo>
                    <a:pt x="4" y="138"/>
                  </a:lnTo>
                  <a:lnTo>
                    <a:pt x="2" y="154"/>
                  </a:lnTo>
                  <a:lnTo>
                    <a:pt x="0" y="166"/>
                  </a:lnTo>
                  <a:lnTo>
                    <a:pt x="0" y="179"/>
                  </a:lnTo>
                  <a:lnTo>
                    <a:pt x="0" y="191"/>
                  </a:lnTo>
                  <a:lnTo>
                    <a:pt x="2" y="205"/>
                  </a:lnTo>
                  <a:lnTo>
                    <a:pt x="4" y="218"/>
                  </a:lnTo>
                  <a:lnTo>
                    <a:pt x="6" y="233"/>
                  </a:lnTo>
                  <a:lnTo>
                    <a:pt x="54" y="242"/>
                  </a:lnTo>
                  <a:lnTo>
                    <a:pt x="54" y="242"/>
                  </a:lnTo>
                  <a:lnTo>
                    <a:pt x="52" y="227"/>
                  </a:lnTo>
                  <a:lnTo>
                    <a:pt x="54" y="212"/>
                  </a:lnTo>
                  <a:lnTo>
                    <a:pt x="54" y="200"/>
                  </a:lnTo>
                  <a:lnTo>
                    <a:pt x="56" y="187"/>
                  </a:lnTo>
                  <a:lnTo>
                    <a:pt x="61" y="174"/>
                  </a:lnTo>
                  <a:lnTo>
                    <a:pt x="65" y="161"/>
                  </a:lnTo>
                  <a:lnTo>
                    <a:pt x="69" y="149"/>
                  </a:lnTo>
                  <a:lnTo>
                    <a:pt x="73" y="140"/>
                  </a:lnTo>
                  <a:lnTo>
                    <a:pt x="79" y="133"/>
                  </a:lnTo>
                  <a:lnTo>
                    <a:pt x="86" y="126"/>
                  </a:lnTo>
                  <a:lnTo>
                    <a:pt x="86" y="126"/>
                  </a:lnTo>
                  <a:lnTo>
                    <a:pt x="100" y="113"/>
                  </a:lnTo>
                  <a:lnTo>
                    <a:pt x="113" y="101"/>
                  </a:lnTo>
                  <a:lnTo>
                    <a:pt x="123" y="90"/>
                  </a:lnTo>
                  <a:lnTo>
                    <a:pt x="132" y="83"/>
                  </a:lnTo>
                  <a:lnTo>
                    <a:pt x="134" y="80"/>
                  </a:lnTo>
                  <a:lnTo>
                    <a:pt x="134" y="80"/>
                  </a:lnTo>
                </a:path>
              </a:pathLst>
            </a:custGeom>
            <a:solidFill>
              <a:srgbClr val="FFD80F"/>
            </a:solidFill>
            <a:ln w="9525" cap="rnd">
              <a:noFill/>
              <a:round/>
              <a:headEnd/>
              <a:tailEnd/>
            </a:ln>
            <a:effectLst/>
          </p:spPr>
          <p:txBody>
            <a:bodyPr/>
            <a:lstStyle/>
            <a:p>
              <a:pPr>
                <a:defRPr/>
              </a:pPr>
              <a:endParaRPr lang="en-US"/>
            </a:p>
          </p:txBody>
        </p:sp>
        <p:sp>
          <p:nvSpPr>
            <p:cNvPr id="26" name="Freeform 1050"/>
            <p:cNvSpPr>
              <a:spLocks/>
            </p:cNvSpPr>
            <p:nvPr/>
          </p:nvSpPr>
          <p:spPr bwMode="auto">
            <a:xfrm>
              <a:off x="2065" y="1002"/>
              <a:ext cx="149" cy="245"/>
            </a:xfrm>
            <a:custGeom>
              <a:avLst/>
              <a:gdLst/>
              <a:ahLst/>
              <a:cxnLst>
                <a:cxn ang="0">
                  <a:pos x="134" y="80"/>
                </a:cxn>
                <a:cxn ang="0">
                  <a:pos x="141" y="75"/>
                </a:cxn>
                <a:cxn ang="0">
                  <a:pos x="144" y="69"/>
                </a:cxn>
                <a:cxn ang="0">
                  <a:pos x="146" y="60"/>
                </a:cxn>
                <a:cxn ang="0">
                  <a:pos x="149" y="55"/>
                </a:cxn>
                <a:cxn ang="0">
                  <a:pos x="149" y="46"/>
                </a:cxn>
                <a:cxn ang="0">
                  <a:pos x="149" y="39"/>
                </a:cxn>
                <a:cxn ang="0">
                  <a:pos x="146" y="34"/>
                </a:cxn>
                <a:cxn ang="0">
                  <a:pos x="142" y="25"/>
                </a:cxn>
                <a:cxn ang="0">
                  <a:pos x="141" y="20"/>
                </a:cxn>
                <a:cxn ang="0">
                  <a:pos x="134" y="14"/>
                </a:cxn>
                <a:cxn ang="0">
                  <a:pos x="134" y="14"/>
                </a:cxn>
                <a:cxn ang="0">
                  <a:pos x="128" y="8"/>
                </a:cxn>
                <a:cxn ang="0">
                  <a:pos x="121" y="4"/>
                </a:cxn>
                <a:cxn ang="0">
                  <a:pos x="116" y="2"/>
                </a:cxn>
                <a:cxn ang="0">
                  <a:pos x="109" y="0"/>
                </a:cxn>
                <a:cxn ang="0">
                  <a:pos x="100" y="0"/>
                </a:cxn>
                <a:cxn ang="0">
                  <a:pos x="94" y="0"/>
                </a:cxn>
                <a:cxn ang="0">
                  <a:pos x="86" y="2"/>
                </a:cxn>
                <a:cxn ang="0">
                  <a:pos x="79" y="6"/>
                </a:cxn>
                <a:cxn ang="0">
                  <a:pos x="73" y="8"/>
                </a:cxn>
                <a:cxn ang="0">
                  <a:pos x="66" y="14"/>
                </a:cxn>
                <a:cxn ang="0">
                  <a:pos x="66" y="14"/>
                </a:cxn>
                <a:cxn ang="0">
                  <a:pos x="66" y="14"/>
                </a:cxn>
                <a:cxn ang="0">
                  <a:pos x="63" y="18"/>
                </a:cxn>
                <a:cxn ang="0">
                  <a:pos x="59" y="25"/>
                </a:cxn>
                <a:cxn ang="0">
                  <a:pos x="52" y="31"/>
                </a:cxn>
                <a:cxn ang="0">
                  <a:pos x="46" y="39"/>
                </a:cxn>
                <a:cxn ang="0">
                  <a:pos x="38" y="50"/>
                </a:cxn>
                <a:cxn ang="0">
                  <a:pos x="31" y="60"/>
                </a:cxn>
                <a:cxn ang="0">
                  <a:pos x="23" y="73"/>
                </a:cxn>
                <a:cxn ang="0">
                  <a:pos x="17" y="85"/>
                </a:cxn>
                <a:cxn ang="0">
                  <a:pos x="13" y="101"/>
                </a:cxn>
                <a:cxn ang="0">
                  <a:pos x="13" y="101"/>
                </a:cxn>
                <a:cxn ang="0">
                  <a:pos x="8" y="113"/>
                </a:cxn>
                <a:cxn ang="0">
                  <a:pos x="4" y="126"/>
                </a:cxn>
                <a:cxn ang="0">
                  <a:pos x="4" y="138"/>
                </a:cxn>
                <a:cxn ang="0">
                  <a:pos x="2" y="154"/>
                </a:cxn>
                <a:cxn ang="0">
                  <a:pos x="0" y="166"/>
                </a:cxn>
                <a:cxn ang="0">
                  <a:pos x="0" y="179"/>
                </a:cxn>
                <a:cxn ang="0">
                  <a:pos x="0" y="191"/>
                </a:cxn>
                <a:cxn ang="0">
                  <a:pos x="2" y="205"/>
                </a:cxn>
                <a:cxn ang="0">
                  <a:pos x="4" y="218"/>
                </a:cxn>
                <a:cxn ang="0">
                  <a:pos x="6" y="233"/>
                </a:cxn>
                <a:cxn ang="0">
                  <a:pos x="54" y="242"/>
                </a:cxn>
                <a:cxn ang="0">
                  <a:pos x="54" y="242"/>
                </a:cxn>
                <a:cxn ang="0">
                  <a:pos x="52" y="227"/>
                </a:cxn>
                <a:cxn ang="0">
                  <a:pos x="54" y="212"/>
                </a:cxn>
                <a:cxn ang="0">
                  <a:pos x="54" y="200"/>
                </a:cxn>
                <a:cxn ang="0">
                  <a:pos x="56" y="187"/>
                </a:cxn>
                <a:cxn ang="0">
                  <a:pos x="61" y="174"/>
                </a:cxn>
                <a:cxn ang="0">
                  <a:pos x="65" y="161"/>
                </a:cxn>
                <a:cxn ang="0">
                  <a:pos x="69" y="149"/>
                </a:cxn>
                <a:cxn ang="0">
                  <a:pos x="73" y="140"/>
                </a:cxn>
                <a:cxn ang="0">
                  <a:pos x="79" y="133"/>
                </a:cxn>
                <a:cxn ang="0">
                  <a:pos x="86" y="126"/>
                </a:cxn>
                <a:cxn ang="0">
                  <a:pos x="86" y="126"/>
                </a:cxn>
                <a:cxn ang="0">
                  <a:pos x="100" y="113"/>
                </a:cxn>
                <a:cxn ang="0">
                  <a:pos x="113" y="101"/>
                </a:cxn>
                <a:cxn ang="0">
                  <a:pos x="123" y="90"/>
                </a:cxn>
                <a:cxn ang="0">
                  <a:pos x="132" y="83"/>
                </a:cxn>
                <a:cxn ang="0">
                  <a:pos x="134" y="80"/>
                </a:cxn>
                <a:cxn ang="0">
                  <a:pos x="134" y="80"/>
                </a:cxn>
              </a:cxnLst>
              <a:rect l="0" t="0" r="r" b="b"/>
              <a:pathLst>
                <a:path w="150" h="243">
                  <a:moveTo>
                    <a:pt x="134" y="80"/>
                  </a:moveTo>
                  <a:lnTo>
                    <a:pt x="141" y="75"/>
                  </a:lnTo>
                  <a:lnTo>
                    <a:pt x="144" y="69"/>
                  </a:lnTo>
                  <a:lnTo>
                    <a:pt x="146" y="60"/>
                  </a:lnTo>
                  <a:lnTo>
                    <a:pt x="149" y="55"/>
                  </a:lnTo>
                  <a:lnTo>
                    <a:pt x="149" y="46"/>
                  </a:lnTo>
                  <a:lnTo>
                    <a:pt x="149" y="39"/>
                  </a:lnTo>
                  <a:lnTo>
                    <a:pt x="146" y="34"/>
                  </a:lnTo>
                  <a:lnTo>
                    <a:pt x="142" y="25"/>
                  </a:lnTo>
                  <a:lnTo>
                    <a:pt x="141" y="20"/>
                  </a:lnTo>
                  <a:lnTo>
                    <a:pt x="134" y="14"/>
                  </a:lnTo>
                  <a:lnTo>
                    <a:pt x="134" y="14"/>
                  </a:lnTo>
                  <a:lnTo>
                    <a:pt x="128" y="8"/>
                  </a:lnTo>
                  <a:lnTo>
                    <a:pt x="121" y="4"/>
                  </a:lnTo>
                  <a:lnTo>
                    <a:pt x="116" y="2"/>
                  </a:lnTo>
                  <a:lnTo>
                    <a:pt x="109" y="0"/>
                  </a:lnTo>
                  <a:lnTo>
                    <a:pt x="100" y="0"/>
                  </a:lnTo>
                  <a:lnTo>
                    <a:pt x="94" y="0"/>
                  </a:lnTo>
                  <a:lnTo>
                    <a:pt x="86" y="2"/>
                  </a:lnTo>
                  <a:lnTo>
                    <a:pt x="79" y="6"/>
                  </a:lnTo>
                  <a:lnTo>
                    <a:pt x="73" y="8"/>
                  </a:lnTo>
                  <a:lnTo>
                    <a:pt x="66" y="14"/>
                  </a:lnTo>
                  <a:lnTo>
                    <a:pt x="66" y="14"/>
                  </a:lnTo>
                  <a:lnTo>
                    <a:pt x="66" y="14"/>
                  </a:lnTo>
                  <a:lnTo>
                    <a:pt x="63" y="18"/>
                  </a:lnTo>
                  <a:lnTo>
                    <a:pt x="59" y="25"/>
                  </a:lnTo>
                  <a:lnTo>
                    <a:pt x="52" y="31"/>
                  </a:lnTo>
                  <a:lnTo>
                    <a:pt x="46" y="39"/>
                  </a:lnTo>
                  <a:lnTo>
                    <a:pt x="38" y="50"/>
                  </a:lnTo>
                  <a:lnTo>
                    <a:pt x="31" y="60"/>
                  </a:lnTo>
                  <a:lnTo>
                    <a:pt x="23" y="73"/>
                  </a:lnTo>
                  <a:lnTo>
                    <a:pt x="17" y="85"/>
                  </a:lnTo>
                  <a:lnTo>
                    <a:pt x="13" y="101"/>
                  </a:lnTo>
                  <a:lnTo>
                    <a:pt x="13" y="101"/>
                  </a:lnTo>
                  <a:lnTo>
                    <a:pt x="8" y="113"/>
                  </a:lnTo>
                  <a:lnTo>
                    <a:pt x="4" y="126"/>
                  </a:lnTo>
                  <a:lnTo>
                    <a:pt x="4" y="138"/>
                  </a:lnTo>
                  <a:lnTo>
                    <a:pt x="2" y="154"/>
                  </a:lnTo>
                  <a:lnTo>
                    <a:pt x="0" y="166"/>
                  </a:lnTo>
                  <a:lnTo>
                    <a:pt x="0" y="179"/>
                  </a:lnTo>
                  <a:lnTo>
                    <a:pt x="0" y="191"/>
                  </a:lnTo>
                  <a:lnTo>
                    <a:pt x="2" y="205"/>
                  </a:lnTo>
                  <a:lnTo>
                    <a:pt x="4" y="218"/>
                  </a:lnTo>
                  <a:lnTo>
                    <a:pt x="6" y="233"/>
                  </a:lnTo>
                  <a:lnTo>
                    <a:pt x="54" y="242"/>
                  </a:lnTo>
                  <a:lnTo>
                    <a:pt x="54" y="242"/>
                  </a:lnTo>
                  <a:lnTo>
                    <a:pt x="52" y="227"/>
                  </a:lnTo>
                  <a:lnTo>
                    <a:pt x="54" y="212"/>
                  </a:lnTo>
                  <a:lnTo>
                    <a:pt x="54" y="200"/>
                  </a:lnTo>
                  <a:lnTo>
                    <a:pt x="56" y="187"/>
                  </a:lnTo>
                  <a:lnTo>
                    <a:pt x="61" y="174"/>
                  </a:lnTo>
                  <a:lnTo>
                    <a:pt x="65" y="161"/>
                  </a:lnTo>
                  <a:lnTo>
                    <a:pt x="69" y="149"/>
                  </a:lnTo>
                  <a:lnTo>
                    <a:pt x="73" y="140"/>
                  </a:lnTo>
                  <a:lnTo>
                    <a:pt x="79" y="133"/>
                  </a:lnTo>
                  <a:lnTo>
                    <a:pt x="86" y="126"/>
                  </a:lnTo>
                  <a:lnTo>
                    <a:pt x="86" y="126"/>
                  </a:lnTo>
                  <a:lnTo>
                    <a:pt x="100" y="113"/>
                  </a:lnTo>
                  <a:lnTo>
                    <a:pt x="113" y="101"/>
                  </a:lnTo>
                  <a:lnTo>
                    <a:pt x="123" y="90"/>
                  </a:lnTo>
                  <a:lnTo>
                    <a:pt x="132" y="83"/>
                  </a:lnTo>
                  <a:lnTo>
                    <a:pt x="134" y="80"/>
                  </a:lnTo>
                  <a:lnTo>
                    <a:pt x="134" y="8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 name="Freeform 1051"/>
            <p:cNvSpPr>
              <a:spLocks/>
            </p:cNvSpPr>
            <p:nvPr/>
          </p:nvSpPr>
          <p:spPr bwMode="auto">
            <a:xfrm>
              <a:off x="1656" y="1761"/>
              <a:ext cx="96" cy="97"/>
            </a:xfrm>
            <a:custGeom>
              <a:avLst/>
              <a:gdLst/>
              <a:ahLst/>
              <a:cxnLst>
                <a:cxn ang="0">
                  <a:pos x="46" y="95"/>
                </a:cxn>
                <a:cxn ang="0">
                  <a:pos x="60" y="92"/>
                </a:cxn>
                <a:cxn ang="0">
                  <a:pos x="74" y="83"/>
                </a:cxn>
                <a:cxn ang="0">
                  <a:pos x="83" y="74"/>
                </a:cxn>
                <a:cxn ang="0">
                  <a:pos x="90" y="60"/>
                </a:cxn>
                <a:cxn ang="0">
                  <a:pos x="95" y="46"/>
                </a:cxn>
                <a:cxn ang="0">
                  <a:pos x="95" y="46"/>
                </a:cxn>
                <a:cxn ang="0">
                  <a:pos x="90" y="32"/>
                </a:cxn>
                <a:cxn ang="0">
                  <a:pos x="83" y="18"/>
                </a:cxn>
                <a:cxn ang="0">
                  <a:pos x="74" y="8"/>
                </a:cxn>
                <a:cxn ang="0">
                  <a:pos x="60" y="2"/>
                </a:cxn>
                <a:cxn ang="0">
                  <a:pos x="46" y="0"/>
                </a:cxn>
                <a:cxn ang="0">
                  <a:pos x="46" y="0"/>
                </a:cxn>
                <a:cxn ang="0">
                  <a:pos x="30" y="2"/>
                </a:cxn>
                <a:cxn ang="0">
                  <a:pos x="16" y="8"/>
                </a:cxn>
                <a:cxn ang="0">
                  <a:pos x="7" y="18"/>
                </a:cxn>
                <a:cxn ang="0">
                  <a:pos x="0" y="32"/>
                </a:cxn>
                <a:cxn ang="0">
                  <a:pos x="0" y="46"/>
                </a:cxn>
                <a:cxn ang="0">
                  <a:pos x="0" y="46"/>
                </a:cxn>
                <a:cxn ang="0">
                  <a:pos x="1" y="60"/>
                </a:cxn>
                <a:cxn ang="0">
                  <a:pos x="7" y="76"/>
                </a:cxn>
                <a:cxn ang="0">
                  <a:pos x="18" y="86"/>
                </a:cxn>
                <a:cxn ang="0">
                  <a:pos x="30" y="92"/>
                </a:cxn>
                <a:cxn ang="0">
                  <a:pos x="46" y="95"/>
                </a:cxn>
                <a:cxn ang="0">
                  <a:pos x="46" y="95"/>
                </a:cxn>
              </a:cxnLst>
              <a:rect l="0" t="0" r="r" b="b"/>
              <a:pathLst>
                <a:path w="96" h="96">
                  <a:moveTo>
                    <a:pt x="46" y="95"/>
                  </a:moveTo>
                  <a:lnTo>
                    <a:pt x="60" y="92"/>
                  </a:lnTo>
                  <a:lnTo>
                    <a:pt x="74" y="83"/>
                  </a:lnTo>
                  <a:lnTo>
                    <a:pt x="83" y="74"/>
                  </a:lnTo>
                  <a:lnTo>
                    <a:pt x="90" y="60"/>
                  </a:lnTo>
                  <a:lnTo>
                    <a:pt x="95" y="46"/>
                  </a:lnTo>
                  <a:lnTo>
                    <a:pt x="95" y="46"/>
                  </a:lnTo>
                  <a:lnTo>
                    <a:pt x="90" y="32"/>
                  </a:lnTo>
                  <a:lnTo>
                    <a:pt x="83" y="18"/>
                  </a:lnTo>
                  <a:lnTo>
                    <a:pt x="74" y="8"/>
                  </a:lnTo>
                  <a:lnTo>
                    <a:pt x="60" y="2"/>
                  </a:lnTo>
                  <a:lnTo>
                    <a:pt x="46" y="0"/>
                  </a:lnTo>
                  <a:lnTo>
                    <a:pt x="46" y="0"/>
                  </a:lnTo>
                  <a:lnTo>
                    <a:pt x="30" y="2"/>
                  </a:lnTo>
                  <a:lnTo>
                    <a:pt x="16" y="8"/>
                  </a:lnTo>
                  <a:lnTo>
                    <a:pt x="7" y="18"/>
                  </a:lnTo>
                  <a:lnTo>
                    <a:pt x="0" y="32"/>
                  </a:lnTo>
                  <a:lnTo>
                    <a:pt x="0" y="46"/>
                  </a:lnTo>
                  <a:lnTo>
                    <a:pt x="0" y="46"/>
                  </a:lnTo>
                  <a:lnTo>
                    <a:pt x="1" y="60"/>
                  </a:lnTo>
                  <a:lnTo>
                    <a:pt x="7" y="76"/>
                  </a:lnTo>
                  <a:lnTo>
                    <a:pt x="18" y="86"/>
                  </a:lnTo>
                  <a:lnTo>
                    <a:pt x="30" y="92"/>
                  </a:lnTo>
                  <a:lnTo>
                    <a:pt x="46" y="95"/>
                  </a:lnTo>
                  <a:lnTo>
                    <a:pt x="46" y="95"/>
                  </a:lnTo>
                </a:path>
              </a:pathLst>
            </a:custGeom>
            <a:solidFill>
              <a:srgbClr val="FFD80F"/>
            </a:solidFill>
            <a:ln w="9525" cap="rnd">
              <a:noFill/>
              <a:round/>
              <a:headEnd/>
              <a:tailEnd/>
            </a:ln>
            <a:effectLst/>
          </p:spPr>
          <p:txBody>
            <a:bodyPr/>
            <a:lstStyle/>
            <a:p>
              <a:pPr>
                <a:defRPr/>
              </a:pPr>
              <a:endParaRPr lang="en-US"/>
            </a:p>
          </p:txBody>
        </p:sp>
        <p:sp>
          <p:nvSpPr>
            <p:cNvPr id="28" name="Freeform 1052"/>
            <p:cNvSpPr>
              <a:spLocks/>
            </p:cNvSpPr>
            <p:nvPr/>
          </p:nvSpPr>
          <p:spPr bwMode="auto">
            <a:xfrm>
              <a:off x="1656" y="1761"/>
              <a:ext cx="96" cy="97"/>
            </a:xfrm>
            <a:custGeom>
              <a:avLst/>
              <a:gdLst/>
              <a:ahLst/>
              <a:cxnLst>
                <a:cxn ang="0">
                  <a:pos x="46" y="95"/>
                </a:cxn>
                <a:cxn ang="0">
                  <a:pos x="60" y="92"/>
                </a:cxn>
                <a:cxn ang="0">
                  <a:pos x="74" y="83"/>
                </a:cxn>
                <a:cxn ang="0">
                  <a:pos x="83" y="74"/>
                </a:cxn>
                <a:cxn ang="0">
                  <a:pos x="90" y="60"/>
                </a:cxn>
                <a:cxn ang="0">
                  <a:pos x="95" y="46"/>
                </a:cxn>
                <a:cxn ang="0">
                  <a:pos x="95" y="46"/>
                </a:cxn>
                <a:cxn ang="0">
                  <a:pos x="90" y="32"/>
                </a:cxn>
                <a:cxn ang="0">
                  <a:pos x="83" y="18"/>
                </a:cxn>
                <a:cxn ang="0">
                  <a:pos x="74" y="8"/>
                </a:cxn>
                <a:cxn ang="0">
                  <a:pos x="60" y="2"/>
                </a:cxn>
                <a:cxn ang="0">
                  <a:pos x="46" y="0"/>
                </a:cxn>
                <a:cxn ang="0">
                  <a:pos x="46" y="0"/>
                </a:cxn>
                <a:cxn ang="0">
                  <a:pos x="30" y="2"/>
                </a:cxn>
                <a:cxn ang="0">
                  <a:pos x="16" y="8"/>
                </a:cxn>
                <a:cxn ang="0">
                  <a:pos x="7" y="18"/>
                </a:cxn>
                <a:cxn ang="0">
                  <a:pos x="0" y="32"/>
                </a:cxn>
                <a:cxn ang="0">
                  <a:pos x="0" y="46"/>
                </a:cxn>
                <a:cxn ang="0">
                  <a:pos x="0" y="46"/>
                </a:cxn>
                <a:cxn ang="0">
                  <a:pos x="1" y="60"/>
                </a:cxn>
                <a:cxn ang="0">
                  <a:pos x="7" y="76"/>
                </a:cxn>
                <a:cxn ang="0">
                  <a:pos x="18" y="86"/>
                </a:cxn>
                <a:cxn ang="0">
                  <a:pos x="30" y="92"/>
                </a:cxn>
                <a:cxn ang="0">
                  <a:pos x="46" y="95"/>
                </a:cxn>
                <a:cxn ang="0">
                  <a:pos x="46" y="95"/>
                </a:cxn>
              </a:cxnLst>
              <a:rect l="0" t="0" r="r" b="b"/>
              <a:pathLst>
                <a:path w="96" h="96">
                  <a:moveTo>
                    <a:pt x="46" y="95"/>
                  </a:moveTo>
                  <a:lnTo>
                    <a:pt x="60" y="92"/>
                  </a:lnTo>
                  <a:lnTo>
                    <a:pt x="74" y="83"/>
                  </a:lnTo>
                  <a:lnTo>
                    <a:pt x="83" y="74"/>
                  </a:lnTo>
                  <a:lnTo>
                    <a:pt x="90" y="60"/>
                  </a:lnTo>
                  <a:lnTo>
                    <a:pt x="95" y="46"/>
                  </a:lnTo>
                  <a:lnTo>
                    <a:pt x="95" y="46"/>
                  </a:lnTo>
                  <a:lnTo>
                    <a:pt x="90" y="32"/>
                  </a:lnTo>
                  <a:lnTo>
                    <a:pt x="83" y="18"/>
                  </a:lnTo>
                  <a:lnTo>
                    <a:pt x="74" y="8"/>
                  </a:lnTo>
                  <a:lnTo>
                    <a:pt x="60" y="2"/>
                  </a:lnTo>
                  <a:lnTo>
                    <a:pt x="46" y="0"/>
                  </a:lnTo>
                  <a:lnTo>
                    <a:pt x="46" y="0"/>
                  </a:lnTo>
                  <a:lnTo>
                    <a:pt x="30" y="2"/>
                  </a:lnTo>
                  <a:lnTo>
                    <a:pt x="16" y="8"/>
                  </a:lnTo>
                  <a:lnTo>
                    <a:pt x="7" y="18"/>
                  </a:lnTo>
                  <a:lnTo>
                    <a:pt x="0" y="32"/>
                  </a:lnTo>
                  <a:lnTo>
                    <a:pt x="0" y="46"/>
                  </a:lnTo>
                  <a:lnTo>
                    <a:pt x="0" y="46"/>
                  </a:lnTo>
                  <a:lnTo>
                    <a:pt x="1" y="60"/>
                  </a:lnTo>
                  <a:lnTo>
                    <a:pt x="7" y="76"/>
                  </a:lnTo>
                  <a:lnTo>
                    <a:pt x="18" y="86"/>
                  </a:lnTo>
                  <a:lnTo>
                    <a:pt x="30" y="92"/>
                  </a:lnTo>
                  <a:lnTo>
                    <a:pt x="46" y="95"/>
                  </a:lnTo>
                  <a:lnTo>
                    <a:pt x="46" y="9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 name="Freeform 1053"/>
            <p:cNvSpPr>
              <a:spLocks/>
            </p:cNvSpPr>
            <p:nvPr/>
          </p:nvSpPr>
          <p:spPr bwMode="auto">
            <a:xfrm>
              <a:off x="1204" y="917"/>
              <a:ext cx="630" cy="823"/>
            </a:xfrm>
            <a:custGeom>
              <a:avLst/>
              <a:gdLst/>
              <a:ahLst/>
              <a:cxnLst>
                <a:cxn ang="0">
                  <a:pos x="283" y="37"/>
                </a:cxn>
                <a:cxn ang="0">
                  <a:pos x="285" y="20"/>
                </a:cxn>
                <a:cxn ang="0">
                  <a:pos x="279" y="5"/>
                </a:cxn>
                <a:cxn ang="0">
                  <a:pos x="273" y="1"/>
                </a:cxn>
                <a:cxn ang="0">
                  <a:pos x="256" y="0"/>
                </a:cxn>
                <a:cxn ang="0">
                  <a:pos x="241" y="5"/>
                </a:cxn>
                <a:cxn ang="0">
                  <a:pos x="237" y="9"/>
                </a:cxn>
                <a:cxn ang="0">
                  <a:pos x="218" y="33"/>
                </a:cxn>
                <a:cxn ang="0">
                  <a:pos x="186" y="71"/>
                </a:cxn>
                <a:cxn ang="0">
                  <a:pos x="149" y="115"/>
                </a:cxn>
                <a:cxn ang="0">
                  <a:pos x="115" y="155"/>
                </a:cxn>
                <a:cxn ang="0">
                  <a:pos x="101" y="170"/>
                </a:cxn>
                <a:cxn ang="0">
                  <a:pos x="75" y="206"/>
                </a:cxn>
                <a:cxn ang="0">
                  <a:pos x="48" y="258"/>
                </a:cxn>
                <a:cxn ang="0">
                  <a:pos x="23" y="319"/>
                </a:cxn>
                <a:cxn ang="0">
                  <a:pos x="3" y="385"/>
                </a:cxn>
                <a:cxn ang="0">
                  <a:pos x="0" y="446"/>
                </a:cxn>
                <a:cxn ang="0">
                  <a:pos x="2" y="476"/>
                </a:cxn>
                <a:cxn ang="0">
                  <a:pos x="9" y="535"/>
                </a:cxn>
                <a:cxn ang="0">
                  <a:pos x="25" y="591"/>
                </a:cxn>
                <a:cxn ang="0">
                  <a:pos x="46" y="642"/>
                </a:cxn>
                <a:cxn ang="0">
                  <a:pos x="75" y="685"/>
                </a:cxn>
                <a:cxn ang="0">
                  <a:pos x="92" y="704"/>
                </a:cxn>
                <a:cxn ang="0">
                  <a:pos x="131" y="734"/>
                </a:cxn>
                <a:cxn ang="0">
                  <a:pos x="178" y="766"/>
                </a:cxn>
                <a:cxn ang="0">
                  <a:pos x="230" y="794"/>
                </a:cxn>
                <a:cxn ang="0">
                  <a:pos x="290" y="813"/>
                </a:cxn>
                <a:cxn ang="0">
                  <a:pos x="357" y="822"/>
                </a:cxn>
                <a:cxn ang="0">
                  <a:pos x="391" y="822"/>
                </a:cxn>
                <a:cxn ang="0">
                  <a:pos x="444" y="822"/>
                </a:cxn>
                <a:cxn ang="0">
                  <a:pos x="483" y="817"/>
                </a:cxn>
                <a:cxn ang="0">
                  <a:pos x="518" y="810"/>
                </a:cxn>
                <a:cxn ang="0">
                  <a:pos x="547" y="803"/>
                </a:cxn>
                <a:cxn ang="0">
                  <a:pos x="628" y="697"/>
                </a:cxn>
                <a:cxn ang="0">
                  <a:pos x="610" y="704"/>
                </a:cxn>
                <a:cxn ang="0">
                  <a:pos x="573" y="714"/>
                </a:cxn>
                <a:cxn ang="0">
                  <a:pos x="529" y="725"/>
                </a:cxn>
                <a:cxn ang="0">
                  <a:pos x="486" y="733"/>
                </a:cxn>
                <a:cxn ang="0">
                  <a:pos x="444" y="737"/>
                </a:cxn>
                <a:cxn ang="0">
                  <a:pos x="423" y="734"/>
                </a:cxn>
                <a:cxn ang="0">
                  <a:pos x="380" y="729"/>
                </a:cxn>
                <a:cxn ang="0">
                  <a:pos x="329" y="711"/>
                </a:cxn>
                <a:cxn ang="0">
                  <a:pos x="279" y="688"/>
                </a:cxn>
                <a:cxn ang="0">
                  <a:pos x="230" y="660"/>
                </a:cxn>
                <a:cxn ang="0">
                  <a:pos x="193" y="628"/>
                </a:cxn>
                <a:cxn ang="0">
                  <a:pos x="177" y="611"/>
                </a:cxn>
                <a:cxn ang="0">
                  <a:pos x="147" y="575"/>
                </a:cxn>
                <a:cxn ang="0">
                  <a:pos x="119" y="533"/>
                </a:cxn>
                <a:cxn ang="0">
                  <a:pos x="98" y="489"/>
                </a:cxn>
                <a:cxn ang="0">
                  <a:pos x="87" y="440"/>
                </a:cxn>
                <a:cxn ang="0">
                  <a:pos x="87" y="416"/>
                </a:cxn>
                <a:cxn ang="0">
                  <a:pos x="92" y="364"/>
                </a:cxn>
                <a:cxn ang="0">
                  <a:pos x="101" y="316"/>
                </a:cxn>
                <a:cxn ang="0">
                  <a:pos x="111" y="271"/>
                </a:cxn>
                <a:cxn ang="0">
                  <a:pos x="126" y="235"/>
                </a:cxn>
                <a:cxn ang="0">
                  <a:pos x="142" y="206"/>
                </a:cxn>
                <a:cxn ang="0">
                  <a:pos x="153" y="193"/>
                </a:cxn>
                <a:cxn ang="0">
                  <a:pos x="184" y="155"/>
                </a:cxn>
                <a:cxn ang="0">
                  <a:pos x="223" y="111"/>
                </a:cxn>
                <a:cxn ang="0">
                  <a:pos x="256" y="73"/>
                </a:cxn>
                <a:cxn ang="0">
                  <a:pos x="276" y="48"/>
                </a:cxn>
                <a:cxn ang="0">
                  <a:pos x="279" y="44"/>
                </a:cxn>
              </a:cxnLst>
              <a:rect l="0" t="0" r="r" b="b"/>
              <a:pathLst>
                <a:path w="629" h="823">
                  <a:moveTo>
                    <a:pt x="279" y="44"/>
                  </a:moveTo>
                  <a:lnTo>
                    <a:pt x="283" y="37"/>
                  </a:lnTo>
                  <a:lnTo>
                    <a:pt x="285" y="28"/>
                  </a:lnTo>
                  <a:lnTo>
                    <a:pt x="285" y="20"/>
                  </a:lnTo>
                  <a:lnTo>
                    <a:pt x="283" y="14"/>
                  </a:lnTo>
                  <a:lnTo>
                    <a:pt x="279" y="5"/>
                  </a:lnTo>
                  <a:lnTo>
                    <a:pt x="279" y="5"/>
                  </a:lnTo>
                  <a:lnTo>
                    <a:pt x="273" y="1"/>
                  </a:lnTo>
                  <a:lnTo>
                    <a:pt x="265" y="0"/>
                  </a:lnTo>
                  <a:lnTo>
                    <a:pt x="256" y="0"/>
                  </a:lnTo>
                  <a:lnTo>
                    <a:pt x="248" y="1"/>
                  </a:lnTo>
                  <a:lnTo>
                    <a:pt x="241" y="5"/>
                  </a:lnTo>
                  <a:lnTo>
                    <a:pt x="241" y="5"/>
                  </a:lnTo>
                  <a:lnTo>
                    <a:pt x="237" y="9"/>
                  </a:lnTo>
                  <a:lnTo>
                    <a:pt x="230" y="18"/>
                  </a:lnTo>
                  <a:lnTo>
                    <a:pt x="218" y="33"/>
                  </a:lnTo>
                  <a:lnTo>
                    <a:pt x="203" y="51"/>
                  </a:lnTo>
                  <a:lnTo>
                    <a:pt x="186" y="71"/>
                  </a:lnTo>
                  <a:lnTo>
                    <a:pt x="168" y="92"/>
                  </a:lnTo>
                  <a:lnTo>
                    <a:pt x="149" y="115"/>
                  </a:lnTo>
                  <a:lnTo>
                    <a:pt x="129" y="136"/>
                  </a:lnTo>
                  <a:lnTo>
                    <a:pt x="115" y="155"/>
                  </a:lnTo>
                  <a:lnTo>
                    <a:pt x="101" y="170"/>
                  </a:lnTo>
                  <a:lnTo>
                    <a:pt x="101" y="170"/>
                  </a:lnTo>
                  <a:lnTo>
                    <a:pt x="90" y="185"/>
                  </a:lnTo>
                  <a:lnTo>
                    <a:pt x="75" y="206"/>
                  </a:lnTo>
                  <a:lnTo>
                    <a:pt x="62" y="231"/>
                  </a:lnTo>
                  <a:lnTo>
                    <a:pt x="48" y="258"/>
                  </a:lnTo>
                  <a:lnTo>
                    <a:pt x="35" y="288"/>
                  </a:lnTo>
                  <a:lnTo>
                    <a:pt x="23" y="319"/>
                  </a:lnTo>
                  <a:lnTo>
                    <a:pt x="12" y="353"/>
                  </a:lnTo>
                  <a:lnTo>
                    <a:pt x="3" y="385"/>
                  </a:lnTo>
                  <a:lnTo>
                    <a:pt x="0" y="416"/>
                  </a:lnTo>
                  <a:lnTo>
                    <a:pt x="0" y="446"/>
                  </a:lnTo>
                  <a:lnTo>
                    <a:pt x="0" y="446"/>
                  </a:lnTo>
                  <a:lnTo>
                    <a:pt x="2" y="476"/>
                  </a:lnTo>
                  <a:lnTo>
                    <a:pt x="3" y="505"/>
                  </a:lnTo>
                  <a:lnTo>
                    <a:pt x="9" y="535"/>
                  </a:lnTo>
                  <a:lnTo>
                    <a:pt x="16" y="564"/>
                  </a:lnTo>
                  <a:lnTo>
                    <a:pt x="25" y="591"/>
                  </a:lnTo>
                  <a:lnTo>
                    <a:pt x="32" y="617"/>
                  </a:lnTo>
                  <a:lnTo>
                    <a:pt x="46" y="642"/>
                  </a:lnTo>
                  <a:lnTo>
                    <a:pt x="58" y="665"/>
                  </a:lnTo>
                  <a:lnTo>
                    <a:pt x="75" y="685"/>
                  </a:lnTo>
                  <a:lnTo>
                    <a:pt x="92" y="704"/>
                  </a:lnTo>
                  <a:lnTo>
                    <a:pt x="92" y="704"/>
                  </a:lnTo>
                  <a:lnTo>
                    <a:pt x="111" y="718"/>
                  </a:lnTo>
                  <a:lnTo>
                    <a:pt x="131" y="734"/>
                  </a:lnTo>
                  <a:lnTo>
                    <a:pt x="155" y="752"/>
                  </a:lnTo>
                  <a:lnTo>
                    <a:pt x="178" y="766"/>
                  </a:lnTo>
                  <a:lnTo>
                    <a:pt x="203" y="782"/>
                  </a:lnTo>
                  <a:lnTo>
                    <a:pt x="230" y="794"/>
                  </a:lnTo>
                  <a:lnTo>
                    <a:pt x="260" y="805"/>
                  </a:lnTo>
                  <a:lnTo>
                    <a:pt x="290" y="813"/>
                  </a:lnTo>
                  <a:lnTo>
                    <a:pt x="322" y="819"/>
                  </a:lnTo>
                  <a:lnTo>
                    <a:pt x="357" y="822"/>
                  </a:lnTo>
                  <a:lnTo>
                    <a:pt x="357" y="822"/>
                  </a:lnTo>
                  <a:lnTo>
                    <a:pt x="391" y="822"/>
                  </a:lnTo>
                  <a:lnTo>
                    <a:pt x="419" y="822"/>
                  </a:lnTo>
                  <a:lnTo>
                    <a:pt x="444" y="822"/>
                  </a:lnTo>
                  <a:lnTo>
                    <a:pt x="465" y="819"/>
                  </a:lnTo>
                  <a:lnTo>
                    <a:pt x="483" y="817"/>
                  </a:lnTo>
                  <a:lnTo>
                    <a:pt x="501" y="813"/>
                  </a:lnTo>
                  <a:lnTo>
                    <a:pt x="518" y="810"/>
                  </a:lnTo>
                  <a:lnTo>
                    <a:pt x="532" y="807"/>
                  </a:lnTo>
                  <a:lnTo>
                    <a:pt x="547" y="803"/>
                  </a:lnTo>
                  <a:lnTo>
                    <a:pt x="562" y="798"/>
                  </a:lnTo>
                  <a:lnTo>
                    <a:pt x="628" y="697"/>
                  </a:lnTo>
                  <a:lnTo>
                    <a:pt x="628" y="697"/>
                  </a:lnTo>
                  <a:lnTo>
                    <a:pt x="610" y="704"/>
                  </a:lnTo>
                  <a:lnTo>
                    <a:pt x="591" y="710"/>
                  </a:lnTo>
                  <a:lnTo>
                    <a:pt x="573" y="714"/>
                  </a:lnTo>
                  <a:lnTo>
                    <a:pt x="552" y="720"/>
                  </a:lnTo>
                  <a:lnTo>
                    <a:pt x="529" y="725"/>
                  </a:lnTo>
                  <a:lnTo>
                    <a:pt x="507" y="729"/>
                  </a:lnTo>
                  <a:lnTo>
                    <a:pt x="486" y="733"/>
                  </a:lnTo>
                  <a:lnTo>
                    <a:pt x="465" y="734"/>
                  </a:lnTo>
                  <a:lnTo>
                    <a:pt x="444" y="737"/>
                  </a:lnTo>
                  <a:lnTo>
                    <a:pt x="423" y="734"/>
                  </a:lnTo>
                  <a:lnTo>
                    <a:pt x="423" y="734"/>
                  </a:lnTo>
                  <a:lnTo>
                    <a:pt x="404" y="733"/>
                  </a:lnTo>
                  <a:lnTo>
                    <a:pt x="380" y="729"/>
                  </a:lnTo>
                  <a:lnTo>
                    <a:pt x="355" y="720"/>
                  </a:lnTo>
                  <a:lnTo>
                    <a:pt x="329" y="711"/>
                  </a:lnTo>
                  <a:lnTo>
                    <a:pt x="304" y="701"/>
                  </a:lnTo>
                  <a:lnTo>
                    <a:pt x="279" y="688"/>
                  </a:lnTo>
                  <a:lnTo>
                    <a:pt x="254" y="674"/>
                  </a:lnTo>
                  <a:lnTo>
                    <a:pt x="230" y="660"/>
                  </a:lnTo>
                  <a:lnTo>
                    <a:pt x="210" y="644"/>
                  </a:lnTo>
                  <a:lnTo>
                    <a:pt x="193" y="628"/>
                  </a:lnTo>
                  <a:lnTo>
                    <a:pt x="193" y="628"/>
                  </a:lnTo>
                  <a:lnTo>
                    <a:pt x="177" y="611"/>
                  </a:lnTo>
                  <a:lnTo>
                    <a:pt x="161" y="593"/>
                  </a:lnTo>
                  <a:lnTo>
                    <a:pt x="147" y="575"/>
                  </a:lnTo>
                  <a:lnTo>
                    <a:pt x="131" y="554"/>
                  </a:lnTo>
                  <a:lnTo>
                    <a:pt x="119" y="533"/>
                  </a:lnTo>
                  <a:lnTo>
                    <a:pt x="108" y="512"/>
                  </a:lnTo>
                  <a:lnTo>
                    <a:pt x="98" y="489"/>
                  </a:lnTo>
                  <a:lnTo>
                    <a:pt x="92" y="466"/>
                  </a:lnTo>
                  <a:lnTo>
                    <a:pt x="87" y="440"/>
                  </a:lnTo>
                  <a:lnTo>
                    <a:pt x="87" y="416"/>
                  </a:lnTo>
                  <a:lnTo>
                    <a:pt x="87" y="416"/>
                  </a:lnTo>
                  <a:lnTo>
                    <a:pt x="90" y="390"/>
                  </a:lnTo>
                  <a:lnTo>
                    <a:pt x="92" y="364"/>
                  </a:lnTo>
                  <a:lnTo>
                    <a:pt x="96" y="339"/>
                  </a:lnTo>
                  <a:lnTo>
                    <a:pt x="101" y="316"/>
                  </a:lnTo>
                  <a:lnTo>
                    <a:pt x="106" y="293"/>
                  </a:lnTo>
                  <a:lnTo>
                    <a:pt x="111" y="271"/>
                  </a:lnTo>
                  <a:lnTo>
                    <a:pt x="119" y="252"/>
                  </a:lnTo>
                  <a:lnTo>
                    <a:pt x="126" y="235"/>
                  </a:lnTo>
                  <a:lnTo>
                    <a:pt x="134" y="221"/>
                  </a:lnTo>
                  <a:lnTo>
                    <a:pt x="142" y="206"/>
                  </a:lnTo>
                  <a:lnTo>
                    <a:pt x="142" y="206"/>
                  </a:lnTo>
                  <a:lnTo>
                    <a:pt x="153" y="193"/>
                  </a:lnTo>
                  <a:lnTo>
                    <a:pt x="168" y="176"/>
                  </a:lnTo>
                  <a:lnTo>
                    <a:pt x="184" y="155"/>
                  </a:lnTo>
                  <a:lnTo>
                    <a:pt x="203" y="134"/>
                  </a:lnTo>
                  <a:lnTo>
                    <a:pt x="223" y="111"/>
                  </a:lnTo>
                  <a:lnTo>
                    <a:pt x="239" y="90"/>
                  </a:lnTo>
                  <a:lnTo>
                    <a:pt x="256" y="73"/>
                  </a:lnTo>
                  <a:lnTo>
                    <a:pt x="269" y="56"/>
                  </a:lnTo>
                  <a:lnTo>
                    <a:pt x="276" y="48"/>
                  </a:lnTo>
                  <a:lnTo>
                    <a:pt x="279" y="44"/>
                  </a:lnTo>
                  <a:lnTo>
                    <a:pt x="279" y="44"/>
                  </a:lnTo>
                </a:path>
              </a:pathLst>
            </a:custGeom>
            <a:solidFill>
              <a:srgbClr val="FFD80F"/>
            </a:solidFill>
            <a:ln w="9525" cap="rnd">
              <a:noFill/>
              <a:round/>
              <a:headEnd/>
              <a:tailEnd/>
            </a:ln>
            <a:effectLst/>
          </p:spPr>
          <p:txBody>
            <a:bodyPr/>
            <a:lstStyle/>
            <a:p>
              <a:pPr>
                <a:defRPr/>
              </a:pPr>
              <a:endParaRPr lang="en-US"/>
            </a:p>
          </p:txBody>
        </p:sp>
        <p:sp>
          <p:nvSpPr>
            <p:cNvPr id="30" name="Freeform 1054"/>
            <p:cNvSpPr>
              <a:spLocks/>
            </p:cNvSpPr>
            <p:nvPr/>
          </p:nvSpPr>
          <p:spPr bwMode="auto">
            <a:xfrm>
              <a:off x="1204" y="917"/>
              <a:ext cx="630" cy="823"/>
            </a:xfrm>
            <a:custGeom>
              <a:avLst/>
              <a:gdLst/>
              <a:ahLst/>
              <a:cxnLst>
                <a:cxn ang="0">
                  <a:pos x="283" y="37"/>
                </a:cxn>
                <a:cxn ang="0">
                  <a:pos x="285" y="20"/>
                </a:cxn>
                <a:cxn ang="0">
                  <a:pos x="279" y="5"/>
                </a:cxn>
                <a:cxn ang="0">
                  <a:pos x="273" y="1"/>
                </a:cxn>
                <a:cxn ang="0">
                  <a:pos x="256" y="0"/>
                </a:cxn>
                <a:cxn ang="0">
                  <a:pos x="241" y="5"/>
                </a:cxn>
                <a:cxn ang="0">
                  <a:pos x="237" y="9"/>
                </a:cxn>
                <a:cxn ang="0">
                  <a:pos x="218" y="33"/>
                </a:cxn>
                <a:cxn ang="0">
                  <a:pos x="186" y="71"/>
                </a:cxn>
                <a:cxn ang="0">
                  <a:pos x="149" y="115"/>
                </a:cxn>
                <a:cxn ang="0">
                  <a:pos x="115" y="155"/>
                </a:cxn>
                <a:cxn ang="0">
                  <a:pos x="101" y="170"/>
                </a:cxn>
                <a:cxn ang="0">
                  <a:pos x="75" y="206"/>
                </a:cxn>
                <a:cxn ang="0">
                  <a:pos x="48" y="258"/>
                </a:cxn>
                <a:cxn ang="0">
                  <a:pos x="23" y="319"/>
                </a:cxn>
                <a:cxn ang="0">
                  <a:pos x="3" y="385"/>
                </a:cxn>
                <a:cxn ang="0">
                  <a:pos x="0" y="446"/>
                </a:cxn>
                <a:cxn ang="0">
                  <a:pos x="2" y="476"/>
                </a:cxn>
                <a:cxn ang="0">
                  <a:pos x="9" y="535"/>
                </a:cxn>
                <a:cxn ang="0">
                  <a:pos x="25" y="591"/>
                </a:cxn>
                <a:cxn ang="0">
                  <a:pos x="46" y="642"/>
                </a:cxn>
                <a:cxn ang="0">
                  <a:pos x="75" y="685"/>
                </a:cxn>
                <a:cxn ang="0">
                  <a:pos x="92" y="704"/>
                </a:cxn>
                <a:cxn ang="0">
                  <a:pos x="131" y="734"/>
                </a:cxn>
                <a:cxn ang="0">
                  <a:pos x="178" y="766"/>
                </a:cxn>
                <a:cxn ang="0">
                  <a:pos x="230" y="794"/>
                </a:cxn>
                <a:cxn ang="0">
                  <a:pos x="290" y="813"/>
                </a:cxn>
                <a:cxn ang="0">
                  <a:pos x="357" y="822"/>
                </a:cxn>
                <a:cxn ang="0">
                  <a:pos x="391" y="822"/>
                </a:cxn>
                <a:cxn ang="0">
                  <a:pos x="444" y="822"/>
                </a:cxn>
                <a:cxn ang="0">
                  <a:pos x="483" y="817"/>
                </a:cxn>
                <a:cxn ang="0">
                  <a:pos x="518" y="810"/>
                </a:cxn>
                <a:cxn ang="0">
                  <a:pos x="547" y="803"/>
                </a:cxn>
                <a:cxn ang="0">
                  <a:pos x="628" y="697"/>
                </a:cxn>
                <a:cxn ang="0">
                  <a:pos x="610" y="704"/>
                </a:cxn>
                <a:cxn ang="0">
                  <a:pos x="573" y="714"/>
                </a:cxn>
                <a:cxn ang="0">
                  <a:pos x="529" y="725"/>
                </a:cxn>
                <a:cxn ang="0">
                  <a:pos x="486" y="733"/>
                </a:cxn>
                <a:cxn ang="0">
                  <a:pos x="444" y="737"/>
                </a:cxn>
                <a:cxn ang="0">
                  <a:pos x="423" y="734"/>
                </a:cxn>
                <a:cxn ang="0">
                  <a:pos x="380" y="729"/>
                </a:cxn>
                <a:cxn ang="0">
                  <a:pos x="329" y="711"/>
                </a:cxn>
                <a:cxn ang="0">
                  <a:pos x="279" y="688"/>
                </a:cxn>
                <a:cxn ang="0">
                  <a:pos x="230" y="660"/>
                </a:cxn>
                <a:cxn ang="0">
                  <a:pos x="193" y="628"/>
                </a:cxn>
                <a:cxn ang="0">
                  <a:pos x="177" y="611"/>
                </a:cxn>
                <a:cxn ang="0">
                  <a:pos x="147" y="575"/>
                </a:cxn>
                <a:cxn ang="0">
                  <a:pos x="119" y="533"/>
                </a:cxn>
                <a:cxn ang="0">
                  <a:pos x="98" y="489"/>
                </a:cxn>
                <a:cxn ang="0">
                  <a:pos x="87" y="440"/>
                </a:cxn>
                <a:cxn ang="0">
                  <a:pos x="87" y="416"/>
                </a:cxn>
                <a:cxn ang="0">
                  <a:pos x="92" y="364"/>
                </a:cxn>
                <a:cxn ang="0">
                  <a:pos x="101" y="316"/>
                </a:cxn>
                <a:cxn ang="0">
                  <a:pos x="111" y="271"/>
                </a:cxn>
                <a:cxn ang="0">
                  <a:pos x="126" y="235"/>
                </a:cxn>
                <a:cxn ang="0">
                  <a:pos x="142" y="206"/>
                </a:cxn>
                <a:cxn ang="0">
                  <a:pos x="153" y="193"/>
                </a:cxn>
                <a:cxn ang="0">
                  <a:pos x="184" y="155"/>
                </a:cxn>
                <a:cxn ang="0">
                  <a:pos x="223" y="111"/>
                </a:cxn>
                <a:cxn ang="0">
                  <a:pos x="256" y="73"/>
                </a:cxn>
                <a:cxn ang="0">
                  <a:pos x="276" y="48"/>
                </a:cxn>
                <a:cxn ang="0">
                  <a:pos x="279" y="44"/>
                </a:cxn>
              </a:cxnLst>
              <a:rect l="0" t="0" r="r" b="b"/>
              <a:pathLst>
                <a:path w="629" h="823">
                  <a:moveTo>
                    <a:pt x="279" y="44"/>
                  </a:moveTo>
                  <a:lnTo>
                    <a:pt x="283" y="37"/>
                  </a:lnTo>
                  <a:lnTo>
                    <a:pt x="285" y="28"/>
                  </a:lnTo>
                  <a:lnTo>
                    <a:pt x="285" y="20"/>
                  </a:lnTo>
                  <a:lnTo>
                    <a:pt x="283" y="14"/>
                  </a:lnTo>
                  <a:lnTo>
                    <a:pt x="279" y="5"/>
                  </a:lnTo>
                  <a:lnTo>
                    <a:pt x="279" y="5"/>
                  </a:lnTo>
                  <a:lnTo>
                    <a:pt x="273" y="1"/>
                  </a:lnTo>
                  <a:lnTo>
                    <a:pt x="265" y="0"/>
                  </a:lnTo>
                  <a:lnTo>
                    <a:pt x="256" y="0"/>
                  </a:lnTo>
                  <a:lnTo>
                    <a:pt x="248" y="1"/>
                  </a:lnTo>
                  <a:lnTo>
                    <a:pt x="241" y="5"/>
                  </a:lnTo>
                  <a:lnTo>
                    <a:pt x="241" y="5"/>
                  </a:lnTo>
                  <a:lnTo>
                    <a:pt x="237" y="9"/>
                  </a:lnTo>
                  <a:lnTo>
                    <a:pt x="230" y="18"/>
                  </a:lnTo>
                  <a:lnTo>
                    <a:pt x="218" y="33"/>
                  </a:lnTo>
                  <a:lnTo>
                    <a:pt x="203" y="51"/>
                  </a:lnTo>
                  <a:lnTo>
                    <a:pt x="186" y="71"/>
                  </a:lnTo>
                  <a:lnTo>
                    <a:pt x="168" y="92"/>
                  </a:lnTo>
                  <a:lnTo>
                    <a:pt x="149" y="115"/>
                  </a:lnTo>
                  <a:lnTo>
                    <a:pt x="129" y="136"/>
                  </a:lnTo>
                  <a:lnTo>
                    <a:pt x="115" y="155"/>
                  </a:lnTo>
                  <a:lnTo>
                    <a:pt x="101" y="170"/>
                  </a:lnTo>
                  <a:lnTo>
                    <a:pt x="101" y="170"/>
                  </a:lnTo>
                  <a:lnTo>
                    <a:pt x="90" y="185"/>
                  </a:lnTo>
                  <a:lnTo>
                    <a:pt x="75" y="206"/>
                  </a:lnTo>
                  <a:lnTo>
                    <a:pt x="62" y="231"/>
                  </a:lnTo>
                  <a:lnTo>
                    <a:pt x="48" y="258"/>
                  </a:lnTo>
                  <a:lnTo>
                    <a:pt x="35" y="288"/>
                  </a:lnTo>
                  <a:lnTo>
                    <a:pt x="23" y="319"/>
                  </a:lnTo>
                  <a:lnTo>
                    <a:pt x="12" y="353"/>
                  </a:lnTo>
                  <a:lnTo>
                    <a:pt x="3" y="385"/>
                  </a:lnTo>
                  <a:lnTo>
                    <a:pt x="0" y="416"/>
                  </a:lnTo>
                  <a:lnTo>
                    <a:pt x="0" y="446"/>
                  </a:lnTo>
                  <a:lnTo>
                    <a:pt x="0" y="446"/>
                  </a:lnTo>
                  <a:lnTo>
                    <a:pt x="2" y="476"/>
                  </a:lnTo>
                  <a:lnTo>
                    <a:pt x="3" y="505"/>
                  </a:lnTo>
                  <a:lnTo>
                    <a:pt x="9" y="535"/>
                  </a:lnTo>
                  <a:lnTo>
                    <a:pt x="16" y="564"/>
                  </a:lnTo>
                  <a:lnTo>
                    <a:pt x="25" y="591"/>
                  </a:lnTo>
                  <a:lnTo>
                    <a:pt x="32" y="617"/>
                  </a:lnTo>
                  <a:lnTo>
                    <a:pt x="46" y="642"/>
                  </a:lnTo>
                  <a:lnTo>
                    <a:pt x="58" y="665"/>
                  </a:lnTo>
                  <a:lnTo>
                    <a:pt x="75" y="685"/>
                  </a:lnTo>
                  <a:lnTo>
                    <a:pt x="92" y="704"/>
                  </a:lnTo>
                  <a:lnTo>
                    <a:pt x="92" y="704"/>
                  </a:lnTo>
                  <a:lnTo>
                    <a:pt x="111" y="718"/>
                  </a:lnTo>
                  <a:lnTo>
                    <a:pt x="131" y="734"/>
                  </a:lnTo>
                  <a:lnTo>
                    <a:pt x="155" y="752"/>
                  </a:lnTo>
                  <a:lnTo>
                    <a:pt x="178" y="766"/>
                  </a:lnTo>
                  <a:lnTo>
                    <a:pt x="203" y="782"/>
                  </a:lnTo>
                  <a:lnTo>
                    <a:pt x="230" y="794"/>
                  </a:lnTo>
                  <a:lnTo>
                    <a:pt x="260" y="805"/>
                  </a:lnTo>
                  <a:lnTo>
                    <a:pt x="290" y="813"/>
                  </a:lnTo>
                  <a:lnTo>
                    <a:pt x="322" y="819"/>
                  </a:lnTo>
                  <a:lnTo>
                    <a:pt x="357" y="822"/>
                  </a:lnTo>
                  <a:lnTo>
                    <a:pt x="357" y="822"/>
                  </a:lnTo>
                  <a:lnTo>
                    <a:pt x="391" y="822"/>
                  </a:lnTo>
                  <a:lnTo>
                    <a:pt x="419" y="822"/>
                  </a:lnTo>
                  <a:lnTo>
                    <a:pt x="444" y="822"/>
                  </a:lnTo>
                  <a:lnTo>
                    <a:pt x="465" y="819"/>
                  </a:lnTo>
                  <a:lnTo>
                    <a:pt x="483" y="817"/>
                  </a:lnTo>
                  <a:lnTo>
                    <a:pt x="501" y="813"/>
                  </a:lnTo>
                  <a:lnTo>
                    <a:pt x="518" y="810"/>
                  </a:lnTo>
                  <a:lnTo>
                    <a:pt x="532" y="807"/>
                  </a:lnTo>
                  <a:lnTo>
                    <a:pt x="547" y="803"/>
                  </a:lnTo>
                  <a:lnTo>
                    <a:pt x="562" y="798"/>
                  </a:lnTo>
                  <a:lnTo>
                    <a:pt x="628" y="697"/>
                  </a:lnTo>
                  <a:lnTo>
                    <a:pt x="628" y="697"/>
                  </a:lnTo>
                  <a:lnTo>
                    <a:pt x="610" y="704"/>
                  </a:lnTo>
                  <a:lnTo>
                    <a:pt x="591" y="710"/>
                  </a:lnTo>
                  <a:lnTo>
                    <a:pt x="573" y="714"/>
                  </a:lnTo>
                  <a:lnTo>
                    <a:pt x="552" y="720"/>
                  </a:lnTo>
                  <a:lnTo>
                    <a:pt x="529" y="725"/>
                  </a:lnTo>
                  <a:lnTo>
                    <a:pt x="507" y="729"/>
                  </a:lnTo>
                  <a:lnTo>
                    <a:pt x="486" y="733"/>
                  </a:lnTo>
                  <a:lnTo>
                    <a:pt x="465" y="734"/>
                  </a:lnTo>
                  <a:lnTo>
                    <a:pt x="444" y="737"/>
                  </a:lnTo>
                  <a:lnTo>
                    <a:pt x="423" y="734"/>
                  </a:lnTo>
                  <a:lnTo>
                    <a:pt x="423" y="734"/>
                  </a:lnTo>
                  <a:lnTo>
                    <a:pt x="404" y="733"/>
                  </a:lnTo>
                  <a:lnTo>
                    <a:pt x="380" y="729"/>
                  </a:lnTo>
                  <a:lnTo>
                    <a:pt x="355" y="720"/>
                  </a:lnTo>
                  <a:lnTo>
                    <a:pt x="329" y="711"/>
                  </a:lnTo>
                  <a:lnTo>
                    <a:pt x="304" y="701"/>
                  </a:lnTo>
                  <a:lnTo>
                    <a:pt x="279" y="688"/>
                  </a:lnTo>
                  <a:lnTo>
                    <a:pt x="254" y="674"/>
                  </a:lnTo>
                  <a:lnTo>
                    <a:pt x="230" y="660"/>
                  </a:lnTo>
                  <a:lnTo>
                    <a:pt x="210" y="644"/>
                  </a:lnTo>
                  <a:lnTo>
                    <a:pt x="193" y="628"/>
                  </a:lnTo>
                  <a:lnTo>
                    <a:pt x="193" y="628"/>
                  </a:lnTo>
                  <a:lnTo>
                    <a:pt x="177" y="611"/>
                  </a:lnTo>
                  <a:lnTo>
                    <a:pt x="161" y="593"/>
                  </a:lnTo>
                  <a:lnTo>
                    <a:pt x="147" y="575"/>
                  </a:lnTo>
                  <a:lnTo>
                    <a:pt x="131" y="554"/>
                  </a:lnTo>
                  <a:lnTo>
                    <a:pt x="119" y="533"/>
                  </a:lnTo>
                  <a:lnTo>
                    <a:pt x="108" y="512"/>
                  </a:lnTo>
                  <a:lnTo>
                    <a:pt x="98" y="489"/>
                  </a:lnTo>
                  <a:lnTo>
                    <a:pt x="92" y="466"/>
                  </a:lnTo>
                  <a:lnTo>
                    <a:pt x="87" y="440"/>
                  </a:lnTo>
                  <a:lnTo>
                    <a:pt x="87" y="416"/>
                  </a:lnTo>
                  <a:lnTo>
                    <a:pt x="87" y="416"/>
                  </a:lnTo>
                  <a:lnTo>
                    <a:pt x="90" y="390"/>
                  </a:lnTo>
                  <a:lnTo>
                    <a:pt x="92" y="364"/>
                  </a:lnTo>
                  <a:lnTo>
                    <a:pt x="96" y="339"/>
                  </a:lnTo>
                  <a:lnTo>
                    <a:pt x="101" y="316"/>
                  </a:lnTo>
                  <a:lnTo>
                    <a:pt x="106" y="293"/>
                  </a:lnTo>
                  <a:lnTo>
                    <a:pt x="111" y="271"/>
                  </a:lnTo>
                  <a:lnTo>
                    <a:pt x="119" y="252"/>
                  </a:lnTo>
                  <a:lnTo>
                    <a:pt x="126" y="235"/>
                  </a:lnTo>
                  <a:lnTo>
                    <a:pt x="134" y="221"/>
                  </a:lnTo>
                  <a:lnTo>
                    <a:pt x="142" y="206"/>
                  </a:lnTo>
                  <a:lnTo>
                    <a:pt x="142" y="206"/>
                  </a:lnTo>
                  <a:lnTo>
                    <a:pt x="153" y="193"/>
                  </a:lnTo>
                  <a:lnTo>
                    <a:pt x="168" y="176"/>
                  </a:lnTo>
                  <a:lnTo>
                    <a:pt x="184" y="155"/>
                  </a:lnTo>
                  <a:lnTo>
                    <a:pt x="203" y="134"/>
                  </a:lnTo>
                  <a:lnTo>
                    <a:pt x="223" y="111"/>
                  </a:lnTo>
                  <a:lnTo>
                    <a:pt x="239" y="90"/>
                  </a:lnTo>
                  <a:lnTo>
                    <a:pt x="256" y="73"/>
                  </a:lnTo>
                  <a:lnTo>
                    <a:pt x="269" y="56"/>
                  </a:lnTo>
                  <a:lnTo>
                    <a:pt x="276" y="48"/>
                  </a:lnTo>
                  <a:lnTo>
                    <a:pt x="279" y="44"/>
                  </a:lnTo>
                  <a:lnTo>
                    <a:pt x="279" y="4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31" name="Freeform 1055"/>
            <p:cNvSpPr>
              <a:spLocks/>
            </p:cNvSpPr>
            <p:nvPr/>
          </p:nvSpPr>
          <p:spPr bwMode="auto">
            <a:xfrm>
              <a:off x="1924" y="1356"/>
              <a:ext cx="2663" cy="2058"/>
            </a:xfrm>
            <a:custGeom>
              <a:avLst/>
              <a:gdLst/>
              <a:ahLst/>
              <a:cxnLst>
                <a:cxn ang="0">
                  <a:pos x="149" y="0"/>
                </a:cxn>
                <a:cxn ang="0">
                  <a:pos x="2579" y="1888"/>
                </a:cxn>
                <a:cxn ang="0">
                  <a:pos x="2579" y="1888"/>
                </a:cxn>
                <a:cxn ang="0">
                  <a:pos x="2590" y="1906"/>
                </a:cxn>
                <a:cxn ang="0">
                  <a:pos x="2598" y="1920"/>
                </a:cxn>
                <a:cxn ang="0">
                  <a:pos x="2609" y="1937"/>
                </a:cxn>
                <a:cxn ang="0">
                  <a:pos x="2618" y="1954"/>
                </a:cxn>
                <a:cxn ang="0">
                  <a:pos x="2625" y="1971"/>
                </a:cxn>
                <a:cxn ang="0">
                  <a:pos x="2634" y="1987"/>
                </a:cxn>
                <a:cxn ang="0">
                  <a:pos x="2643" y="2007"/>
                </a:cxn>
                <a:cxn ang="0">
                  <a:pos x="2648" y="2024"/>
                </a:cxn>
                <a:cxn ang="0">
                  <a:pos x="2653" y="2040"/>
                </a:cxn>
                <a:cxn ang="0">
                  <a:pos x="2660" y="2056"/>
                </a:cxn>
                <a:cxn ang="0">
                  <a:pos x="2660" y="2056"/>
                </a:cxn>
                <a:cxn ang="0">
                  <a:pos x="2643" y="2056"/>
                </a:cxn>
                <a:cxn ang="0">
                  <a:pos x="2625" y="2053"/>
                </a:cxn>
                <a:cxn ang="0">
                  <a:pos x="2607" y="2051"/>
                </a:cxn>
                <a:cxn ang="0">
                  <a:pos x="2588" y="2049"/>
                </a:cxn>
                <a:cxn ang="0">
                  <a:pos x="2570" y="2047"/>
                </a:cxn>
                <a:cxn ang="0">
                  <a:pos x="2552" y="2042"/>
                </a:cxn>
                <a:cxn ang="0">
                  <a:pos x="2533" y="2038"/>
                </a:cxn>
                <a:cxn ang="0">
                  <a:pos x="2514" y="2033"/>
                </a:cxn>
                <a:cxn ang="0">
                  <a:pos x="2494" y="2028"/>
                </a:cxn>
                <a:cxn ang="0">
                  <a:pos x="2478" y="2024"/>
                </a:cxn>
                <a:cxn ang="0">
                  <a:pos x="0" y="195"/>
                </a:cxn>
                <a:cxn ang="0">
                  <a:pos x="149" y="0"/>
                </a:cxn>
                <a:cxn ang="0">
                  <a:pos x="149" y="0"/>
                </a:cxn>
              </a:cxnLst>
              <a:rect l="0" t="0" r="r" b="b"/>
              <a:pathLst>
                <a:path w="2661" h="2057">
                  <a:moveTo>
                    <a:pt x="149" y="0"/>
                  </a:moveTo>
                  <a:lnTo>
                    <a:pt x="2579" y="1888"/>
                  </a:lnTo>
                  <a:lnTo>
                    <a:pt x="2579" y="1888"/>
                  </a:lnTo>
                  <a:lnTo>
                    <a:pt x="2590" y="1906"/>
                  </a:lnTo>
                  <a:lnTo>
                    <a:pt x="2598" y="1920"/>
                  </a:lnTo>
                  <a:lnTo>
                    <a:pt x="2609" y="1937"/>
                  </a:lnTo>
                  <a:lnTo>
                    <a:pt x="2618" y="1954"/>
                  </a:lnTo>
                  <a:lnTo>
                    <a:pt x="2625" y="1971"/>
                  </a:lnTo>
                  <a:lnTo>
                    <a:pt x="2634" y="1987"/>
                  </a:lnTo>
                  <a:lnTo>
                    <a:pt x="2643" y="2007"/>
                  </a:lnTo>
                  <a:lnTo>
                    <a:pt x="2648" y="2024"/>
                  </a:lnTo>
                  <a:lnTo>
                    <a:pt x="2653" y="2040"/>
                  </a:lnTo>
                  <a:lnTo>
                    <a:pt x="2660" y="2056"/>
                  </a:lnTo>
                  <a:lnTo>
                    <a:pt x="2660" y="2056"/>
                  </a:lnTo>
                  <a:lnTo>
                    <a:pt x="2643" y="2056"/>
                  </a:lnTo>
                  <a:lnTo>
                    <a:pt x="2625" y="2053"/>
                  </a:lnTo>
                  <a:lnTo>
                    <a:pt x="2607" y="2051"/>
                  </a:lnTo>
                  <a:lnTo>
                    <a:pt x="2588" y="2049"/>
                  </a:lnTo>
                  <a:lnTo>
                    <a:pt x="2570" y="2047"/>
                  </a:lnTo>
                  <a:lnTo>
                    <a:pt x="2552" y="2042"/>
                  </a:lnTo>
                  <a:lnTo>
                    <a:pt x="2533" y="2038"/>
                  </a:lnTo>
                  <a:lnTo>
                    <a:pt x="2514" y="2033"/>
                  </a:lnTo>
                  <a:lnTo>
                    <a:pt x="2494" y="2028"/>
                  </a:lnTo>
                  <a:lnTo>
                    <a:pt x="2478" y="2024"/>
                  </a:lnTo>
                  <a:lnTo>
                    <a:pt x="0" y="195"/>
                  </a:lnTo>
                  <a:lnTo>
                    <a:pt x="149" y="0"/>
                  </a:lnTo>
                  <a:lnTo>
                    <a:pt x="149" y="0"/>
                  </a:lnTo>
                </a:path>
              </a:pathLst>
            </a:custGeom>
            <a:solidFill>
              <a:srgbClr val="FFD80F"/>
            </a:solidFill>
            <a:ln w="9525" cap="rnd">
              <a:noFill/>
              <a:round/>
              <a:headEnd/>
              <a:tailEnd/>
            </a:ln>
            <a:effectLst/>
          </p:spPr>
          <p:txBody>
            <a:bodyPr/>
            <a:lstStyle/>
            <a:p>
              <a:pPr>
                <a:defRPr/>
              </a:pPr>
              <a:endParaRPr lang="en-US"/>
            </a:p>
          </p:txBody>
        </p:sp>
        <p:sp>
          <p:nvSpPr>
            <p:cNvPr id="32" name="Freeform 1056"/>
            <p:cNvSpPr>
              <a:spLocks/>
            </p:cNvSpPr>
            <p:nvPr/>
          </p:nvSpPr>
          <p:spPr bwMode="auto">
            <a:xfrm>
              <a:off x="1924" y="1356"/>
              <a:ext cx="2663" cy="2058"/>
            </a:xfrm>
            <a:custGeom>
              <a:avLst/>
              <a:gdLst/>
              <a:ahLst/>
              <a:cxnLst>
                <a:cxn ang="0">
                  <a:pos x="149" y="0"/>
                </a:cxn>
                <a:cxn ang="0">
                  <a:pos x="2579" y="1888"/>
                </a:cxn>
                <a:cxn ang="0">
                  <a:pos x="2579" y="1888"/>
                </a:cxn>
                <a:cxn ang="0">
                  <a:pos x="2590" y="1906"/>
                </a:cxn>
                <a:cxn ang="0">
                  <a:pos x="2598" y="1920"/>
                </a:cxn>
                <a:cxn ang="0">
                  <a:pos x="2609" y="1937"/>
                </a:cxn>
                <a:cxn ang="0">
                  <a:pos x="2618" y="1954"/>
                </a:cxn>
                <a:cxn ang="0">
                  <a:pos x="2625" y="1971"/>
                </a:cxn>
                <a:cxn ang="0">
                  <a:pos x="2634" y="1987"/>
                </a:cxn>
                <a:cxn ang="0">
                  <a:pos x="2643" y="2007"/>
                </a:cxn>
                <a:cxn ang="0">
                  <a:pos x="2648" y="2024"/>
                </a:cxn>
                <a:cxn ang="0">
                  <a:pos x="2653" y="2040"/>
                </a:cxn>
                <a:cxn ang="0">
                  <a:pos x="2660" y="2056"/>
                </a:cxn>
                <a:cxn ang="0">
                  <a:pos x="2660" y="2056"/>
                </a:cxn>
                <a:cxn ang="0">
                  <a:pos x="2643" y="2056"/>
                </a:cxn>
                <a:cxn ang="0">
                  <a:pos x="2625" y="2053"/>
                </a:cxn>
                <a:cxn ang="0">
                  <a:pos x="2607" y="2051"/>
                </a:cxn>
                <a:cxn ang="0">
                  <a:pos x="2588" y="2049"/>
                </a:cxn>
                <a:cxn ang="0">
                  <a:pos x="2570" y="2047"/>
                </a:cxn>
                <a:cxn ang="0">
                  <a:pos x="2552" y="2042"/>
                </a:cxn>
                <a:cxn ang="0">
                  <a:pos x="2533" y="2038"/>
                </a:cxn>
                <a:cxn ang="0">
                  <a:pos x="2514" y="2033"/>
                </a:cxn>
                <a:cxn ang="0">
                  <a:pos x="2494" y="2028"/>
                </a:cxn>
                <a:cxn ang="0">
                  <a:pos x="2478" y="2024"/>
                </a:cxn>
                <a:cxn ang="0">
                  <a:pos x="0" y="195"/>
                </a:cxn>
                <a:cxn ang="0">
                  <a:pos x="149" y="0"/>
                </a:cxn>
                <a:cxn ang="0">
                  <a:pos x="149" y="0"/>
                </a:cxn>
              </a:cxnLst>
              <a:rect l="0" t="0" r="r" b="b"/>
              <a:pathLst>
                <a:path w="2661" h="2057">
                  <a:moveTo>
                    <a:pt x="149" y="0"/>
                  </a:moveTo>
                  <a:lnTo>
                    <a:pt x="2579" y="1888"/>
                  </a:lnTo>
                  <a:lnTo>
                    <a:pt x="2579" y="1888"/>
                  </a:lnTo>
                  <a:lnTo>
                    <a:pt x="2590" y="1906"/>
                  </a:lnTo>
                  <a:lnTo>
                    <a:pt x="2598" y="1920"/>
                  </a:lnTo>
                  <a:lnTo>
                    <a:pt x="2609" y="1937"/>
                  </a:lnTo>
                  <a:lnTo>
                    <a:pt x="2618" y="1954"/>
                  </a:lnTo>
                  <a:lnTo>
                    <a:pt x="2625" y="1971"/>
                  </a:lnTo>
                  <a:lnTo>
                    <a:pt x="2634" y="1987"/>
                  </a:lnTo>
                  <a:lnTo>
                    <a:pt x="2643" y="2007"/>
                  </a:lnTo>
                  <a:lnTo>
                    <a:pt x="2648" y="2024"/>
                  </a:lnTo>
                  <a:lnTo>
                    <a:pt x="2653" y="2040"/>
                  </a:lnTo>
                  <a:lnTo>
                    <a:pt x="2660" y="2056"/>
                  </a:lnTo>
                  <a:lnTo>
                    <a:pt x="2660" y="2056"/>
                  </a:lnTo>
                  <a:lnTo>
                    <a:pt x="2643" y="2056"/>
                  </a:lnTo>
                  <a:lnTo>
                    <a:pt x="2625" y="2053"/>
                  </a:lnTo>
                  <a:lnTo>
                    <a:pt x="2607" y="2051"/>
                  </a:lnTo>
                  <a:lnTo>
                    <a:pt x="2588" y="2049"/>
                  </a:lnTo>
                  <a:lnTo>
                    <a:pt x="2570" y="2047"/>
                  </a:lnTo>
                  <a:lnTo>
                    <a:pt x="2552" y="2042"/>
                  </a:lnTo>
                  <a:lnTo>
                    <a:pt x="2533" y="2038"/>
                  </a:lnTo>
                  <a:lnTo>
                    <a:pt x="2514" y="2033"/>
                  </a:lnTo>
                  <a:lnTo>
                    <a:pt x="2494" y="2028"/>
                  </a:lnTo>
                  <a:lnTo>
                    <a:pt x="2478" y="2024"/>
                  </a:lnTo>
                  <a:lnTo>
                    <a:pt x="0" y="195"/>
                  </a:lnTo>
                  <a:lnTo>
                    <a:pt x="149" y="0"/>
                  </a:lnTo>
                  <a:lnTo>
                    <a:pt x="149"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33" name="Freeform 1057"/>
            <p:cNvSpPr>
              <a:spLocks/>
            </p:cNvSpPr>
            <p:nvPr/>
          </p:nvSpPr>
          <p:spPr bwMode="auto">
            <a:xfrm>
              <a:off x="2299" y="1671"/>
              <a:ext cx="328" cy="232"/>
            </a:xfrm>
            <a:custGeom>
              <a:avLst/>
              <a:gdLst/>
              <a:ahLst/>
              <a:cxnLst>
                <a:cxn ang="0">
                  <a:pos x="109" y="228"/>
                </a:cxn>
                <a:cxn ang="0">
                  <a:pos x="109" y="225"/>
                </a:cxn>
                <a:cxn ang="0">
                  <a:pos x="111" y="220"/>
                </a:cxn>
                <a:cxn ang="0">
                  <a:pos x="115" y="211"/>
                </a:cxn>
                <a:cxn ang="0">
                  <a:pos x="119" y="202"/>
                </a:cxn>
                <a:cxn ang="0">
                  <a:pos x="126" y="190"/>
                </a:cxn>
                <a:cxn ang="0">
                  <a:pos x="132" y="177"/>
                </a:cxn>
                <a:cxn ang="0">
                  <a:pos x="140" y="164"/>
                </a:cxn>
                <a:cxn ang="0">
                  <a:pos x="149" y="153"/>
                </a:cxn>
                <a:cxn ang="0">
                  <a:pos x="157" y="143"/>
                </a:cxn>
                <a:cxn ang="0">
                  <a:pos x="167" y="135"/>
                </a:cxn>
                <a:cxn ang="0">
                  <a:pos x="167" y="135"/>
                </a:cxn>
                <a:cxn ang="0">
                  <a:pos x="181" y="128"/>
                </a:cxn>
                <a:cxn ang="0">
                  <a:pos x="197" y="122"/>
                </a:cxn>
                <a:cxn ang="0">
                  <a:pos x="216" y="120"/>
                </a:cxn>
                <a:cxn ang="0">
                  <a:pos x="239" y="118"/>
                </a:cxn>
                <a:cxn ang="0">
                  <a:pos x="261" y="116"/>
                </a:cxn>
                <a:cxn ang="0">
                  <a:pos x="281" y="116"/>
                </a:cxn>
                <a:cxn ang="0">
                  <a:pos x="300" y="116"/>
                </a:cxn>
                <a:cxn ang="0">
                  <a:pos x="314" y="116"/>
                </a:cxn>
                <a:cxn ang="0">
                  <a:pos x="323" y="116"/>
                </a:cxn>
                <a:cxn ang="0">
                  <a:pos x="328" y="118"/>
                </a:cxn>
                <a:cxn ang="0">
                  <a:pos x="167" y="0"/>
                </a:cxn>
                <a:cxn ang="0">
                  <a:pos x="0" y="151"/>
                </a:cxn>
                <a:cxn ang="0">
                  <a:pos x="109" y="228"/>
                </a:cxn>
                <a:cxn ang="0">
                  <a:pos x="109" y="228"/>
                </a:cxn>
              </a:cxnLst>
              <a:rect l="0" t="0" r="r" b="b"/>
              <a:pathLst>
                <a:path w="329" h="229">
                  <a:moveTo>
                    <a:pt x="109" y="228"/>
                  </a:moveTo>
                  <a:lnTo>
                    <a:pt x="109" y="225"/>
                  </a:lnTo>
                  <a:lnTo>
                    <a:pt x="111" y="220"/>
                  </a:lnTo>
                  <a:lnTo>
                    <a:pt x="115" y="211"/>
                  </a:lnTo>
                  <a:lnTo>
                    <a:pt x="119" y="202"/>
                  </a:lnTo>
                  <a:lnTo>
                    <a:pt x="126" y="190"/>
                  </a:lnTo>
                  <a:lnTo>
                    <a:pt x="132" y="177"/>
                  </a:lnTo>
                  <a:lnTo>
                    <a:pt x="140" y="164"/>
                  </a:lnTo>
                  <a:lnTo>
                    <a:pt x="149" y="153"/>
                  </a:lnTo>
                  <a:lnTo>
                    <a:pt x="157" y="143"/>
                  </a:lnTo>
                  <a:lnTo>
                    <a:pt x="167" y="135"/>
                  </a:lnTo>
                  <a:lnTo>
                    <a:pt x="167" y="135"/>
                  </a:lnTo>
                  <a:lnTo>
                    <a:pt x="181" y="128"/>
                  </a:lnTo>
                  <a:lnTo>
                    <a:pt x="197" y="122"/>
                  </a:lnTo>
                  <a:lnTo>
                    <a:pt x="216" y="120"/>
                  </a:lnTo>
                  <a:lnTo>
                    <a:pt x="239" y="118"/>
                  </a:lnTo>
                  <a:lnTo>
                    <a:pt x="261" y="116"/>
                  </a:lnTo>
                  <a:lnTo>
                    <a:pt x="281" y="116"/>
                  </a:lnTo>
                  <a:lnTo>
                    <a:pt x="300" y="116"/>
                  </a:lnTo>
                  <a:lnTo>
                    <a:pt x="314" y="116"/>
                  </a:lnTo>
                  <a:lnTo>
                    <a:pt x="323" y="116"/>
                  </a:lnTo>
                  <a:lnTo>
                    <a:pt x="328" y="118"/>
                  </a:lnTo>
                  <a:lnTo>
                    <a:pt x="167" y="0"/>
                  </a:lnTo>
                  <a:lnTo>
                    <a:pt x="0" y="151"/>
                  </a:lnTo>
                  <a:lnTo>
                    <a:pt x="109" y="228"/>
                  </a:lnTo>
                  <a:lnTo>
                    <a:pt x="109" y="228"/>
                  </a:lnTo>
                </a:path>
              </a:pathLst>
            </a:custGeom>
            <a:solidFill>
              <a:srgbClr val="7C6000"/>
            </a:solidFill>
            <a:ln w="9525" cap="rnd">
              <a:noFill/>
              <a:round/>
              <a:headEnd/>
              <a:tailEnd/>
            </a:ln>
            <a:effectLst/>
          </p:spPr>
          <p:txBody>
            <a:bodyPr/>
            <a:lstStyle/>
            <a:p>
              <a:pPr>
                <a:defRPr/>
              </a:pPr>
              <a:endParaRPr lang="en-US"/>
            </a:p>
          </p:txBody>
        </p:sp>
        <p:sp>
          <p:nvSpPr>
            <p:cNvPr id="34" name="Freeform 1058"/>
            <p:cNvSpPr>
              <a:spLocks/>
            </p:cNvSpPr>
            <p:nvPr/>
          </p:nvSpPr>
          <p:spPr bwMode="auto">
            <a:xfrm>
              <a:off x="3622" y="2671"/>
              <a:ext cx="212" cy="230"/>
            </a:xfrm>
            <a:custGeom>
              <a:avLst/>
              <a:gdLst/>
              <a:ahLst/>
              <a:cxnLst>
                <a:cxn ang="0">
                  <a:pos x="135" y="229"/>
                </a:cxn>
                <a:cxn ang="0">
                  <a:pos x="133" y="227"/>
                </a:cxn>
                <a:cxn ang="0">
                  <a:pos x="133" y="221"/>
                </a:cxn>
                <a:cxn ang="0">
                  <a:pos x="133" y="212"/>
                </a:cxn>
                <a:cxn ang="0">
                  <a:pos x="133" y="200"/>
                </a:cxn>
                <a:cxn ang="0">
                  <a:pos x="133" y="187"/>
                </a:cxn>
                <a:cxn ang="0">
                  <a:pos x="133" y="172"/>
                </a:cxn>
                <a:cxn ang="0">
                  <a:pos x="133" y="157"/>
                </a:cxn>
                <a:cxn ang="0">
                  <a:pos x="135" y="143"/>
                </a:cxn>
                <a:cxn ang="0">
                  <a:pos x="138" y="129"/>
                </a:cxn>
                <a:cxn ang="0">
                  <a:pos x="143" y="120"/>
                </a:cxn>
                <a:cxn ang="0">
                  <a:pos x="212" y="69"/>
                </a:cxn>
                <a:cxn ang="0">
                  <a:pos x="110" y="0"/>
                </a:cxn>
                <a:cxn ang="0">
                  <a:pos x="0" y="136"/>
                </a:cxn>
                <a:cxn ang="0">
                  <a:pos x="135" y="229"/>
                </a:cxn>
                <a:cxn ang="0">
                  <a:pos x="135" y="229"/>
                </a:cxn>
              </a:cxnLst>
              <a:rect l="0" t="0" r="r" b="b"/>
              <a:pathLst>
                <a:path w="213" h="230">
                  <a:moveTo>
                    <a:pt x="135" y="229"/>
                  </a:moveTo>
                  <a:lnTo>
                    <a:pt x="133" y="227"/>
                  </a:lnTo>
                  <a:lnTo>
                    <a:pt x="133" y="221"/>
                  </a:lnTo>
                  <a:lnTo>
                    <a:pt x="133" y="212"/>
                  </a:lnTo>
                  <a:lnTo>
                    <a:pt x="133" y="200"/>
                  </a:lnTo>
                  <a:lnTo>
                    <a:pt x="133" y="187"/>
                  </a:lnTo>
                  <a:lnTo>
                    <a:pt x="133" y="172"/>
                  </a:lnTo>
                  <a:lnTo>
                    <a:pt x="133" y="157"/>
                  </a:lnTo>
                  <a:lnTo>
                    <a:pt x="135" y="143"/>
                  </a:lnTo>
                  <a:lnTo>
                    <a:pt x="138" y="129"/>
                  </a:lnTo>
                  <a:lnTo>
                    <a:pt x="143" y="120"/>
                  </a:lnTo>
                  <a:lnTo>
                    <a:pt x="212" y="69"/>
                  </a:lnTo>
                  <a:lnTo>
                    <a:pt x="110" y="0"/>
                  </a:lnTo>
                  <a:lnTo>
                    <a:pt x="0" y="136"/>
                  </a:lnTo>
                  <a:lnTo>
                    <a:pt x="135" y="229"/>
                  </a:lnTo>
                  <a:lnTo>
                    <a:pt x="135" y="229"/>
                  </a:lnTo>
                </a:path>
              </a:pathLst>
            </a:custGeom>
            <a:solidFill>
              <a:srgbClr val="7C6000"/>
            </a:solidFill>
            <a:ln w="9525" cap="rnd">
              <a:noFill/>
              <a:round/>
              <a:headEnd/>
              <a:tailEnd/>
            </a:ln>
            <a:effectLst/>
          </p:spPr>
          <p:txBody>
            <a:bodyPr/>
            <a:lstStyle/>
            <a:p>
              <a:pPr>
                <a:defRPr/>
              </a:pPr>
              <a:endParaRPr lang="en-US"/>
            </a:p>
          </p:txBody>
        </p:sp>
        <p:sp>
          <p:nvSpPr>
            <p:cNvPr id="35" name="Freeform 1059"/>
            <p:cNvSpPr>
              <a:spLocks/>
            </p:cNvSpPr>
            <p:nvPr/>
          </p:nvSpPr>
          <p:spPr bwMode="auto">
            <a:xfrm>
              <a:off x="3050" y="2241"/>
              <a:ext cx="230" cy="245"/>
            </a:xfrm>
            <a:custGeom>
              <a:avLst/>
              <a:gdLst/>
              <a:ahLst/>
              <a:cxnLst>
                <a:cxn ang="0">
                  <a:pos x="135" y="244"/>
                </a:cxn>
                <a:cxn ang="0">
                  <a:pos x="135" y="241"/>
                </a:cxn>
                <a:cxn ang="0">
                  <a:pos x="135" y="234"/>
                </a:cxn>
                <a:cxn ang="0">
                  <a:pos x="137" y="223"/>
                </a:cxn>
                <a:cxn ang="0">
                  <a:pos x="138" y="208"/>
                </a:cxn>
                <a:cxn ang="0">
                  <a:pos x="140" y="193"/>
                </a:cxn>
                <a:cxn ang="0">
                  <a:pos x="143" y="176"/>
                </a:cxn>
                <a:cxn ang="0">
                  <a:pos x="147" y="160"/>
                </a:cxn>
                <a:cxn ang="0">
                  <a:pos x="152" y="143"/>
                </a:cxn>
                <a:cxn ang="0">
                  <a:pos x="156" y="128"/>
                </a:cxn>
                <a:cxn ang="0">
                  <a:pos x="160" y="118"/>
                </a:cxn>
                <a:cxn ang="0">
                  <a:pos x="228" y="68"/>
                </a:cxn>
                <a:cxn ang="0">
                  <a:pos x="126" y="0"/>
                </a:cxn>
                <a:cxn ang="0">
                  <a:pos x="0" y="151"/>
                </a:cxn>
                <a:cxn ang="0">
                  <a:pos x="135" y="244"/>
                </a:cxn>
                <a:cxn ang="0">
                  <a:pos x="135" y="244"/>
                </a:cxn>
              </a:cxnLst>
              <a:rect l="0" t="0" r="r" b="b"/>
              <a:pathLst>
                <a:path w="229" h="245">
                  <a:moveTo>
                    <a:pt x="135" y="244"/>
                  </a:moveTo>
                  <a:lnTo>
                    <a:pt x="135" y="241"/>
                  </a:lnTo>
                  <a:lnTo>
                    <a:pt x="135" y="234"/>
                  </a:lnTo>
                  <a:lnTo>
                    <a:pt x="137" y="223"/>
                  </a:lnTo>
                  <a:lnTo>
                    <a:pt x="138" y="208"/>
                  </a:lnTo>
                  <a:lnTo>
                    <a:pt x="140" y="193"/>
                  </a:lnTo>
                  <a:lnTo>
                    <a:pt x="143" y="176"/>
                  </a:lnTo>
                  <a:lnTo>
                    <a:pt x="147" y="160"/>
                  </a:lnTo>
                  <a:lnTo>
                    <a:pt x="152" y="143"/>
                  </a:lnTo>
                  <a:lnTo>
                    <a:pt x="156" y="128"/>
                  </a:lnTo>
                  <a:lnTo>
                    <a:pt x="160" y="118"/>
                  </a:lnTo>
                  <a:lnTo>
                    <a:pt x="228" y="68"/>
                  </a:lnTo>
                  <a:lnTo>
                    <a:pt x="126" y="0"/>
                  </a:lnTo>
                  <a:lnTo>
                    <a:pt x="0" y="151"/>
                  </a:lnTo>
                  <a:lnTo>
                    <a:pt x="135" y="244"/>
                  </a:lnTo>
                  <a:lnTo>
                    <a:pt x="135" y="244"/>
                  </a:lnTo>
                </a:path>
              </a:pathLst>
            </a:custGeom>
            <a:solidFill>
              <a:srgbClr val="7C6000"/>
            </a:solidFill>
            <a:ln w="9525" cap="rnd">
              <a:noFill/>
              <a:round/>
              <a:headEnd/>
              <a:tailEnd/>
            </a:ln>
            <a:effectLst/>
          </p:spPr>
          <p:txBody>
            <a:bodyPr/>
            <a:lstStyle/>
            <a:p>
              <a:pPr>
                <a:defRPr/>
              </a:pPr>
              <a:endParaRPr lang="en-US"/>
            </a:p>
          </p:txBody>
        </p:sp>
        <p:sp>
          <p:nvSpPr>
            <p:cNvPr id="36" name="Freeform 1060"/>
            <p:cNvSpPr>
              <a:spLocks/>
            </p:cNvSpPr>
            <p:nvPr/>
          </p:nvSpPr>
          <p:spPr bwMode="auto">
            <a:xfrm>
              <a:off x="1584" y="1189"/>
              <a:ext cx="606" cy="692"/>
            </a:xfrm>
            <a:custGeom>
              <a:avLst/>
              <a:gdLst/>
              <a:ahLst/>
              <a:cxnLst>
                <a:cxn ang="0">
                  <a:pos x="34" y="690"/>
                </a:cxn>
                <a:cxn ang="0">
                  <a:pos x="8" y="683"/>
                </a:cxn>
                <a:cxn ang="0">
                  <a:pos x="0" y="666"/>
                </a:cxn>
                <a:cxn ang="0">
                  <a:pos x="8" y="639"/>
                </a:cxn>
                <a:cxn ang="0">
                  <a:pos x="15" y="631"/>
                </a:cxn>
                <a:cxn ang="0">
                  <a:pos x="42" y="601"/>
                </a:cxn>
                <a:cxn ang="0">
                  <a:pos x="73" y="563"/>
                </a:cxn>
                <a:cxn ang="0">
                  <a:pos x="93" y="544"/>
                </a:cxn>
                <a:cxn ang="0">
                  <a:pos x="122" y="521"/>
                </a:cxn>
                <a:cxn ang="0">
                  <a:pos x="160" y="496"/>
                </a:cxn>
                <a:cxn ang="0">
                  <a:pos x="194" y="470"/>
                </a:cxn>
                <a:cxn ang="0">
                  <a:pos x="215" y="451"/>
                </a:cxn>
                <a:cxn ang="0">
                  <a:pos x="259" y="410"/>
                </a:cxn>
                <a:cxn ang="0">
                  <a:pos x="305" y="352"/>
                </a:cxn>
                <a:cxn ang="0">
                  <a:pos x="340" y="283"/>
                </a:cxn>
                <a:cxn ang="0">
                  <a:pos x="352" y="234"/>
                </a:cxn>
                <a:cxn ang="0">
                  <a:pos x="365" y="165"/>
                </a:cxn>
                <a:cxn ang="0">
                  <a:pos x="379" y="105"/>
                </a:cxn>
                <a:cxn ang="0">
                  <a:pos x="395" y="73"/>
                </a:cxn>
                <a:cxn ang="0">
                  <a:pos x="423" y="36"/>
                </a:cxn>
                <a:cxn ang="0">
                  <a:pos x="462" y="8"/>
                </a:cxn>
                <a:cxn ang="0">
                  <a:pos x="506" y="0"/>
                </a:cxn>
                <a:cxn ang="0">
                  <a:pos x="533" y="6"/>
                </a:cxn>
                <a:cxn ang="0">
                  <a:pos x="569" y="27"/>
                </a:cxn>
                <a:cxn ang="0">
                  <a:pos x="593" y="57"/>
                </a:cxn>
                <a:cxn ang="0">
                  <a:pos x="603" y="94"/>
                </a:cxn>
                <a:cxn ang="0">
                  <a:pos x="598" y="126"/>
                </a:cxn>
                <a:cxn ang="0">
                  <a:pos x="584" y="184"/>
                </a:cxn>
                <a:cxn ang="0">
                  <a:pos x="556" y="249"/>
                </a:cxn>
                <a:cxn ang="0">
                  <a:pos x="531" y="289"/>
                </a:cxn>
                <a:cxn ang="0">
                  <a:pos x="483" y="348"/>
                </a:cxn>
                <a:cxn ang="0">
                  <a:pos x="423" y="399"/>
                </a:cxn>
                <a:cxn ang="0">
                  <a:pos x="367" y="440"/>
                </a:cxn>
                <a:cxn ang="0">
                  <a:pos x="333" y="460"/>
                </a:cxn>
                <a:cxn ang="0">
                  <a:pos x="282" y="483"/>
                </a:cxn>
                <a:cxn ang="0">
                  <a:pos x="236" y="507"/>
                </a:cxn>
                <a:cxn ang="0">
                  <a:pos x="198" y="532"/>
                </a:cxn>
                <a:cxn ang="0">
                  <a:pos x="177" y="551"/>
                </a:cxn>
                <a:cxn ang="0">
                  <a:pos x="147" y="574"/>
                </a:cxn>
                <a:cxn ang="0">
                  <a:pos x="122" y="595"/>
                </a:cxn>
                <a:cxn ang="0">
                  <a:pos x="107" y="608"/>
                </a:cxn>
                <a:cxn ang="0">
                  <a:pos x="86" y="633"/>
                </a:cxn>
                <a:cxn ang="0">
                  <a:pos x="66" y="660"/>
                </a:cxn>
                <a:cxn ang="0">
                  <a:pos x="50" y="680"/>
                </a:cxn>
              </a:cxnLst>
              <a:rect l="0" t="0" r="r" b="b"/>
              <a:pathLst>
                <a:path w="604" h="691">
                  <a:moveTo>
                    <a:pt x="50" y="680"/>
                  </a:moveTo>
                  <a:lnTo>
                    <a:pt x="42" y="685"/>
                  </a:lnTo>
                  <a:lnTo>
                    <a:pt x="34" y="690"/>
                  </a:lnTo>
                  <a:lnTo>
                    <a:pt x="25" y="690"/>
                  </a:lnTo>
                  <a:lnTo>
                    <a:pt x="17" y="687"/>
                  </a:lnTo>
                  <a:lnTo>
                    <a:pt x="8" y="683"/>
                  </a:lnTo>
                  <a:lnTo>
                    <a:pt x="8" y="683"/>
                  </a:lnTo>
                  <a:lnTo>
                    <a:pt x="2" y="675"/>
                  </a:lnTo>
                  <a:lnTo>
                    <a:pt x="0" y="666"/>
                  </a:lnTo>
                  <a:lnTo>
                    <a:pt x="0" y="656"/>
                  </a:lnTo>
                  <a:lnTo>
                    <a:pt x="4" y="648"/>
                  </a:lnTo>
                  <a:lnTo>
                    <a:pt x="8" y="639"/>
                  </a:lnTo>
                  <a:lnTo>
                    <a:pt x="8" y="639"/>
                  </a:lnTo>
                  <a:lnTo>
                    <a:pt x="11" y="637"/>
                  </a:lnTo>
                  <a:lnTo>
                    <a:pt x="15" y="631"/>
                  </a:lnTo>
                  <a:lnTo>
                    <a:pt x="23" y="622"/>
                  </a:lnTo>
                  <a:lnTo>
                    <a:pt x="31" y="613"/>
                  </a:lnTo>
                  <a:lnTo>
                    <a:pt x="42" y="601"/>
                  </a:lnTo>
                  <a:lnTo>
                    <a:pt x="52" y="588"/>
                  </a:lnTo>
                  <a:lnTo>
                    <a:pt x="63" y="576"/>
                  </a:lnTo>
                  <a:lnTo>
                    <a:pt x="73" y="563"/>
                  </a:lnTo>
                  <a:lnTo>
                    <a:pt x="84" y="553"/>
                  </a:lnTo>
                  <a:lnTo>
                    <a:pt x="93" y="544"/>
                  </a:lnTo>
                  <a:lnTo>
                    <a:pt x="93" y="544"/>
                  </a:lnTo>
                  <a:lnTo>
                    <a:pt x="101" y="535"/>
                  </a:lnTo>
                  <a:lnTo>
                    <a:pt x="112" y="527"/>
                  </a:lnTo>
                  <a:lnTo>
                    <a:pt x="122" y="521"/>
                  </a:lnTo>
                  <a:lnTo>
                    <a:pt x="135" y="512"/>
                  </a:lnTo>
                  <a:lnTo>
                    <a:pt x="146" y="504"/>
                  </a:lnTo>
                  <a:lnTo>
                    <a:pt x="160" y="496"/>
                  </a:lnTo>
                  <a:lnTo>
                    <a:pt x="171" y="487"/>
                  </a:lnTo>
                  <a:lnTo>
                    <a:pt x="183" y="479"/>
                  </a:lnTo>
                  <a:lnTo>
                    <a:pt x="194" y="470"/>
                  </a:lnTo>
                  <a:lnTo>
                    <a:pt x="204" y="461"/>
                  </a:lnTo>
                  <a:lnTo>
                    <a:pt x="204" y="461"/>
                  </a:lnTo>
                  <a:lnTo>
                    <a:pt x="215" y="451"/>
                  </a:lnTo>
                  <a:lnTo>
                    <a:pt x="229" y="438"/>
                  </a:lnTo>
                  <a:lnTo>
                    <a:pt x="245" y="424"/>
                  </a:lnTo>
                  <a:lnTo>
                    <a:pt x="259" y="410"/>
                  </a:lnTo>
                  <a:lnTo>
                    <a:pt x="273" y="392"/>
                  </a:lnTo>
                  <a:lnTo>
                    <a:pt x="291" y="373"/>
                  </a:lnTo>
                  <a:lnTo>
                    <a:pt x="305" y="352"/>
                  </a:lnTo>
                  <a:lnTo>
                    <a:pt x="319" y="329"/>
                  </a:lnTo>
                  <a:lnTo>
                    <a:pt x="329" y="306"/>
                  </a:lnTo>
                  <a:lnTo>
                    <a:pt x="340" y="283"/>
                  </a:lnTo>
                  <a:lnTo>
                    <a:pt x="340" y="283"/>
                  </a:lnTo>
                  <a:lnTo>
                    <a:pt x="346" y="257"/>
                  </a:lnTo>
                  <a:lnTo>
                    <a:pt x="352" y="234"/>
                  </a:lnTo>
                  <a:lnTo>
                    <a:pt x="356" y="209"/>
                  </a:lnTo>
                  <a:lnTo>
                    <a:pt x="360" y="186"/>
                  </a:lnTo>
                  <a:lnTo>
                    <a:pt x="365" y="165"/>
                  </a:lnTo>
                  <a:lnTo>
                    <a:pt x="371" y="143"/>
                  </a:lnTo>
                  <a:lnTo>
                    <a:pt x="375" y="122"/>
                  </a:lnTo>
                  <a:lnTo>
                    <a:pt x="379" y="105"/>
                  </a:lnTo>
                  <a:lnTo>
                    <a:pt x="386" y="89"/>
                  </a:lnTo>
                  <a:lnTo>
                    <a:pt x="395" y="73"/>
                  </a:lnTo>
                  <a:lnTo>
                    <a:pt x="395" y="73"/>
                  </a:lnTo>
                  <a:lnTo>
                    <a:pt x="402" y="59"/>
                  </a:lnTo>
                  <a:lnTo>
                    <a:pt x="411" y="48"/>
                  </a:lnTo>
                  <a:lnTo>
                    <a:pt x="423" y="36"/>
                  </a:lnTo>
                  <a:lnTo>
                    <a:pt x="434" y="25"/>
                  </a:lnTo>
                  <a:lnTo>
                    <a:pt x="448" y="17"/>
                  </a:lnTo>
                  <a:lnTo>
                    <a:pt x="462" y="8"/>
                  </a:lnTo>
                  <a:lnTo>
                    <a:pt x="476" y="4"/>
                  </a:lnTo>
                  <a:lnTo>
                    <a:pt x="491" y="0"/>
                  </a:lnTo>
                  <a:lnTo>
                    <a:pt x="506" y="0"/>
                  </a:lnTo>
                  <a:lnTo>
                    <a:pt x="519" y="2"/>
                  </a:lnTo>
                  <a:lnTo>
                    <a:pt x="519" y="2"/>
                  </a:lnTo>
                  <a:lnTo>
                    <a:pt x="533" y="6"/>
                  </a:lnTo>
                  <a:lnTo>
                    <a:pt x="547" y="11"/>
                  </a:lnTo>
                  <a:lnTo>
                    <a:pt x="558" y="19"/>
                  </a:lnTo>
                  <a:lnTo>
                    <a:pt x="569" y="27"/>
                  </a:lnTo>
                  <a:lnTo>
                    <a:pt x="579" y="36"/>
                  </a:lnTo>
                  <a:lnTo>
                    <a:pt x="588" y="46"/>
                  </a:lnTo>
                  <a:lnTo>
                    <a:pt x="593" y="57"/>
                  </a:lnTo>
                  <a:lnTo>
                    <a:pt x="598" y="70"/>
                  </a:lnTo>
                  <a:lnTo>
                    <a:pt x="600" y="82"/>
                  </a:lnTo>
                  <a:lnTo>
                    <a:pt x="603" y="94"/>
                  </a:lnTo>
                  <a:lnTo>
                    <a:pt x="603" y="94"/>
                  </a:lnTo>
                  <a:lnTo>
                    <a:pt x="600" y="110"/>
                  </a:lnTo>
                  <a:lnTo>
                    <a:pt x="598" y="126"/>
                  </a:lnTo>
                  <a:lnTo>
                    <a:pt x="597" y="145"/>
                  </a:lnTo>
                  <a:lnTo>
                    <a:pt x="590" y="165"/>
                  </a:lnTo>
                  <a:lnTo>
                    <a:pt x="584" y="184"/>
                  </a:lnTo>
                  <a:lnTo>
                    <a:pt x="577" y="205"/>
                  </a:lnTo>
                  <a:lnTo>
                    <a:pt x="567" y="228"/>
                  </a:lnTo>
                  <a:lnTo>
                    <a:pt x="556" y="249"/>
                  </a:lnTo>
                  <a:lnTo>
                    <a:pt x="544" y="270"/>
                  </a:lnTo>
                  <a:lnTo>
                    <a:pt x="531" y="289"/>
                  </a:lnTo>
                  <a:lnTo>
                    <a:pt x="531" y="289"/>
                  </a:lnTo>
                  <a:lnTo>
                    <a:pt x="517" y="308"/>
                  </a:lnTo>
                  <a:lnTo>
                    <a:pt x="499" y="329"/>
                  </a:lnTo>
                  <a:lnTo>
                    <a:pt x="483" y="348"/>
                  </a:lnTo>
                  <a:lnTo>
                    <a:pt x="464" y="367"/>
                  </a:lnTo>
                  <a:lnTo>
                    <a:pt x="445" y="384"/>
                  </a:lnTo>
                  <a:lnTo>
                    <a:pt x="423" y="399"/>
                  </a:lnTo>
                  <a:lnTo>
                    <a:pt x="404" y="415"/>
                  </a:lnTo>
                  <a:lnTo>
                    <a:pt x="386" y="428"/>
                  </a:lnTo>
                  <a:lnTo>
                    <a:pt x="367" y="440"/>
                  </a:lnTo>
                  <a:lnTo>
                    <a:pt x="349" y="449"/>
                  </a:lnTo>
                  <a:lnTo>
                    <a:pt x="349" y="449"/>
                  </a:lnTo>
                  <a:lnTo>
                    <a:pt x="333" y="460"/>
                  </a:lnTo>
                  <a:lnTo>
                    <a:pt x="316" y="468"/>
                  </a:lnTo>
                  <a:lnTo>
                    <a:pt x="299" y="475"/>
                  </a:lnTo>
                  <a:lnTo>
                    <a:pt x="282" y="483"/>
                  </a:lnTo>
                  <a:lnTo>
                    <a:pt x="266" y="489"/>
                  </a:lnTo>
                  <a:lnTo>
                    <a:pt x="250" y="498"/>
                  </a:lnTo>
                  <a:lnTo>
                    <a:pt x="236" y="507"/>
                  </a:lnTo>
                  <a:lnTo>
                    <a:pt x="223" y="514"/>
                  </a:lnTo>
                  <a:lnTo>
                    <a:pt x="211" y="523"/>
                  </a:lnTo>
                  <a:lnTo>
                    <a:pt x="198" y="532"/>
                  </a:lnTo>
                  <a:lnTo>
                    <a:pt x="198" y="532"/>
                  </a:lnTo>
                  <a:lnTo>
                    <a:pt x="188" y="542"/>
                  </a:lnTo>
                  <a:lnTo>
                    <a:pt x="177" y="551"/>
                  </a:lnTo>
                  <a:lnTo>
                    <a:pt x="167" y="559"/>
                  </a:lnTo>
                  <a:lnTo>
                    <a:pt x="156" y="567"/>
                  </a:lnTo>
                  <a:lnTo>
                    <a:pt x="147" y="574"/>
                  </a:lnTo>
                  <a:lnTo>
                    <a:pt x="139" y="580"/>
                  </a:lnTo>
                  <a:lnTo>
                    <a:pt x="130" y="588"/>
                  </a:lnTo>
                  <a:lnTo>
                    <a:pt x="122" y="595"/>
                  </a:lnTo>
                  <a:lnTo>
                    <a:pt x="116" y="601"/>
                  </a:lnTo>
                  <a:lnTo>
                    <a:pt x="107" y="608"/>
                  </a:lnTo>
                  <a:lnTo>
                    <a:pt x="107" y="608"/>
                  </a:lnTo>
                  <a:lnTo>
                    <a:pt x="101" y="613"/>
                  </a:lnTo>
                  <a:lnTo>
                    <a:pt x="95" y="624"/>
                  </a:lnTo>
                  <a:lnTo>
                    <a:pt x="86" y="633"/>
                  </a:lnTo>
                  <a:lnTo>
                    <a:pt x="78" y="643"/>
                  </a:lnTo>
                  <a:lnTo>
                    <a:pt x="71" y="652"/>
                  </a:lnTo>
                  <a:lnTo>
                    <a:pt x="66" y="660"/>
                  </a:lnTo>
                  <a:lnTo>
                    <a:pt x="59" y="669"/>
                  </a:lnTo>
                  <a:lnTo>
                    <a:pt x="55" y="675"/>
                  </a:lnTo>
                  <a:lnTo>
                    <a:pt x="50" y="680"/>
                  </a:lnTo>
                  <a:lnTo>
                    <a:pt x="50" y="680"/>
                  </a:lnTo>
                  <a:lnTo>
                    <a:pt x="50" y="680"/>
                  </a:lnTo>
                </a:path>
              </a:pathLst>
            </a:custGeom>
            <a:solidFill>
              <a:srgbClr val="FFD80F"/>
            </a:solidFill>
            <a:ln w="9525" cap="rnd">
              <a:noFill/>
              <a:round/>
              <a:headEnd/>
              <a:tailEnd/>
            </a:ln>
            <a:effectLst/>
          </p:spPr>
          <p:txBody>
            <a:bodyPr/>
            <a:lstStyle/>
            <a:p>
              <a:pPr>
                <a:defRPr/>
              </a:pPr>
              <a:endParaRPr lang="en-US"/>
            </a:p>
          </p:txBody>
        </p:sp>
        <p:sp>
          <p:nvSpPr>
            <p:cNvPr id="37" name="Freeform 1061"/>
            <p:cNvSpPr>
              <a:spLocks/>
            </p:cNvSpPr>
            <p:nvPr/>
          </p:nvSpPr>
          <p:spPr bwMode="auto">
            <a:xfrm>
              <a:off x="1584" y="1189"/>
              <a:ext cx="606" cy="692"/>
            </a:xfrm>
            <a:custGeom>
              <a:avLst/>
              <a:gdLst/>
              <a:ahLst/>
              <a:cxnLst>
                <a:cxn ang="0">
                  <a:pos x="34" y="690"/>
                </a:cxn>
                <a:cxn ang="0">
                  <a:pos x="8" y="683"/>
                </a:cxn>
                <a:cxn ang="0">
                  <a:pos x="0" y="666"/>
                </a:cxn>
                <a:cxn ang="0">
                  <a:pos x="8" y="639"/>
                </a:cxn>
                <a:cxn ang="0">
                  <a:pos x="15" y="631"/>
                </a:cxn>
                <a:cxn ang="0">
                  <a:pos x="42" y="601"/>
                </a:cxn>
                <a:cxn ang="0">
                  <a:pos x="73" y="563"/>
                </a:cxn>
                <a:cxn ang="0">
                  <a:pos x="93" y="544"/>
                </a:cxn>
                <a:cxn ang="0">
                  <a:pos x="122" y="521"/>
                </a:cxn>
                <a:cxn ang="0">
                  <a:pos x="160" y="496"/>
                </a:cxn>
                <a:cxn ang="0">
                  <a:pos x="194" y="470"/>
                </a:cxn>
                <a:cxn ang="0">
                  <a:pos x="215" y="451"/>
                </a:cxn>
                <a:cxn ang="0">
                  <a:pos x="259" y="410"/>
                </a:cxn>
                <a:cxn ang="0">
                  <a:pos x="305" y="352"/>
                </a:cxn>
                <a:cxn ang="0">
                  <a:pos x="340" y="283"/>
                </a:cxn>
                <a:cxn ang="0">
                  <a:pos x="352" y="234"/>
                </a:cxn>
                <a:cxn ang="0">
                  <a:pos x="365" y="165"/>
                </a:cxn>
                <a:cxn ang="0">
                  <a:pos x="379" y="105"/>
                </a:cxn>
                <a:cxn ang="0">
                  <a:pos x="395" y="73"/>
                </a:cxn>
                <a:cxn ang="0">
                  <a:pos x="423" y="36"/>
                </a:cxn>
                <a:cxn ang="0">
                  <a:pos x="462" y="8"/>
                </a:cxn>
                <a:cxn ang="0">
                  <a:pos x="506" y="0"/>
                </a:cxn>
                <a:cxn ang="0">
                  <a:pos x="533" y="6"/>
                </a:cxn>
                <a:cxn ang="0">
                  <a:pos x="569" y="27"/>
                </a:cxn>
                <a:cxn ang="0">
                  <a:pos x="593" y="57"/>
                </a:cxn>
                <a:cxn ang="0">
                  <a:pos x="603" y="94"/>
                </a:cxn>
                <a:cxn ang="0">
                  <a:pos x="598" y="126"/>
                </a:cxn>
                <a:cxn ang="0">
                  <a:pos x="584" y="184"/>
                </a:cxn>
                <a:cxn ang="0">
                  <a:pos x="556" y="249"/>
                </a:cxn>
                <a:cxn ang="0">
                  <a:pos x="531" y="289"/>
                </a:cxn>
                <a:cxn ang="0">
                  <a:pos x="483" y="348"/>
                </a:cxn>
                <a:cxn ang="0">
                  <a:pos x="423" y="399"/>
                </a:cxn>
                <a:cxn ang="0">
                  <a:pos x="367" y="440"/>
                </a:cxn>
                <a:cxn ang="0">
                  <a:pos x="333" y="460"/>
                </a:cxn>
                <a:cxn ang="0">
                  <a:pos x="282" y="483"/>
                </a:cxn>
                <a:cxn ang="0">
                  <a:pos x="236" y="507"/>
                </a:cxn>
                <a:cxn ang="0">
                  <a:pos x="198" y="532"/>
                </a:cxn>
                <a:cxn ang="0">
                  <a:pos x="177" y="551"/>
                </a:cxn>
                <a:cxn ang="0">
                  <a:pos x="147" y="574"/>
                </a:cxn>
                <a:cxn ang="0">
                  <a:pos x="122" y="595"/>
                </a:cxn>
                <a:cxn ang="0">
                  <a:pos x="107" y="608"/>
                </a:cxn>
                <a:cxn ang="0">
                  <a:pos x="86" y="633"/>
                </a:cxn>
                <a:cxn ang="0">
                  <a:pos x="66" y="660"/>
                </a:cxn>
                <a:cxn ang="0">
                  <a:pos x="50" y="680"/>
                </a:cxn>
              </a:cxnLst>
              <a:rect l="0" t="0" r="r" b="b"/>
              <a:pathLst>
                <a:path w="604" h="691">
                  <a:moveTo>
                    <a:pt x="50" y="680"/>
                  </a:moveTo>
                  <a:lnTo>
                    <a:pt x="42" y="685"/>
                  </a:lnTo>
                  <a:lnTo>
                    <a:pt x="34" y="690"/>
                  </a:lnTo>
                  <a:lnTo>
                    <a:pt x="25" y="690"/>
                  </a:lnTo>
                  <a:lnTo>
                    <a:pt x="17" y="687"/>
                  </a:lnTo>
                  <a:lnTo>
                    <a:pt x="8" y="683"/>
                  </a:lnTo>
                  <a:lnTo>
                    <a:pt x="8" y="683"/>
                  </a:lnTo>
                  <a:lnTo>
                    <a:pt x="2" y="675"/>
                  </a:lnTo>
                  <a:lnTo>
                    <a:pt x="0" y="666"/>
                  </a:lnTo>
                  <a:lnTo>
                    <a:pt x="0" y="656"/>
                  </a:lnTo>
                  <a:lnTo>
                    <a:pt x="4" y="648"/>
                  </a:lnTo>
                  <a:lnTo>
                    <a:pt x="8" y="639"/>
                  </a:lnTo>
                  <a:lnTo>
                    <a:pt x="8" y="639"/>
                  </a:lnTo>
                  <a:lnTo>
                    <a:pt x="11" y="637"/>
                  </a:lnTo>
                  <a:lnTo>
                    <a:pt x="15" y="631"/>
                  </a:lnTo>
                  <a:lnTo>
                    <a:pt x="23" y="622"/>
                  </a:lnTo>
                  <a:lnTo>
                    <a:pt x="31" y="613"/>
                  </a:lnTo>
                  <a:lnTo>
                    <a:pt x="42" y="601"/>
                  </a:lnTo>
                  <a:lnTo>
                    <a:pt x="52" y="588"/>
                  </a:lnTo>
                  <a:lnTo>
                    <a:pt x="63" y="576"/>
                  </a:lnTo>
                  <a:lnTo>
                    <a:pt x="73" y="563"/>
                  </a:lnTo>
                  <a:lnTo>
                    <a:pt x="84" y="553"/>
                  </a:lnTo>
                  <a:lnTo>
                    <a:pt x="93" y="544"/>
                  </a:lnTo>
                  <a:lnTo>
                    <a:pt x="93" y="544"/>
                  </a:lnTo>
                  <a:lnTo>
                    <a:pt x="101" y="535"/>
                  </a:lnTo>
                  <a:lnTo>
                    <a:pt x="112" y="527"/>
                  </a:lnTo>
                  <a:lnTo>
                    <a:pt x="122" y="521"/>
                  </a:lnTo>
                  <a:lnTo>
                    <a:pt x="135" y="512"/>
                  </a:lnTo>
                  <a:lnTo>
                    <a:pt x="146" y="504"/>
                  </a:lnTo>
                  <a:lnTo>
                    <a:pt x="160" y="496"/>
                  </a:lnTo>
                  <a:lnTo>
                    <a:pt x="171" y="487"/>
                  </a:lnTo>
                  <a:lnTo>
                    <a:pt x="183" y="479"/>
                  </a:lnTo>
                  <a:lnTo>
                    <a:pt x="194" y="470"/>
                  </a:lnTo>
                  <a:lnTo>
                    <a:pt x="204" y="461"/>
                  </a:lnTo>
                  <a:lnTo>
                    <a:pt x="204" y="461"/>
                  </a:lnTo>
                  <a:lnTo>
                    <a:pt x="215" y="451"/>
                  </a:lnTo>
                  <a:lnTo>
                    <a:pt x="229" y="438"/>
                  </a:lnTo>
                  <a:lnTo>
                    <a:pt x="245" y="424"/>
                  </a:lnTo>
                  <a:lnTo>
                    <a:pt x="259" y="410"/>
                  </a:lnTo>
                  <a:lnTo>
                    <a:pt x="273" y="392"/>
                  </a:lnTo>
                  <a:lnTo>
                    <a:pt x="291" y="373"/>
                  </a:lnTo>
                  <a:lnTo>
                    <a:pt x="305" y="352"/>
                  </a:lnTo>
                  <a:lnTo>
                    <a:pt x="319" y="329"/>
                  </a:lnTo>
                  <a:lnTo>
                    <a:pt x="329" y="306"/>
                  </a:lnTo>
                  <a:lnTo>
                    <a:pt x="340" y="283"/>
                  </a:lnTo>
                  <a:lnTo>
                    <a:pt x="340" y="283"/>
                  </a:lnTo>
                  <a:lnTo>
                    <a:pt x="346" y="257"/>
                  </a:lnTo>
                  <a:lnTo>
                    <a:pt x="352" y="234"/>
                  </a:lnTo>
                  <a:lnTo>
                    <a:pt x="356" y="209"/>
                  </a:lnTo>
                  <a:lnTo>
                    <a:pt x="360" y="186"/>
                  </a:lnTo>
                  <a:lnTo>
                    <a:pt x="365" y="165"/>
                  </a:lnTo>
                  <a:lnTo>
                    <a:pt x="371" y="143"/>
                  </a:lnTo>
                  <a:lnTo>
                    <a:pt x="375" y="122"/>
                  </a:lnTo>
                  <a:lnTo>
                    <a:pt x="379" y="105"/>
                  </a:lnTo>
                  <a:lnTo>
                    <a:pt x="386" y="89"/>
                  </a:lnTo>
                  <a:lnTo>
                    <a:pt x="395" y="73"/>
                  </a:lnTo>
                  <a:lnTo>
                    <a:pt x="395" y="73"/>
                  </a:lnTo>
                  <a:lnTo>
                    <a:pt x="402" y="59"/>
                  </a:lnTo>
                  <a:lnTo>
                    <a:pt x="411" y="48"/>
                  </a:lnTo>
                  <a:lnTo>
                    <a:pt x="423" y="36"/>
                  </a:lnTo>
                  <a:lnTo>
                    <a:pt x="434" y="25"/>
                  </a:lnTo>
                  <a:lnTo>
                    <a:pt x="448" y="17"/>
                  </a:lnTo>
                  <a:lnTo>
                    <a:pt x="462" y="8"/>
                  </a:lnTo>
                  <a:lnTo>
                    <a:pt x="476" y="4"/>
                  </a:lnTo>
                  <a:lnTo>
                    <a:pt x="491" y="0"/>
                  </a:lnTo>
                  <a:lnTo>
                    <a:pt x="506" y="0"/>
                  </a:lnTo>
                  <a:lnTo>
                    <a:pt x="519" y="2"/>
                  </a:lnTo>
                  <a:lnTo>
                    <a:pt x="519" y="2"/>
                  </a:lnTo>
                  <a:lnTo>
                    <a:pt x="533" y="6"/>
                  </a:lnTo>
                  <a:lnTo>
                    <a:pt x="547" y="11"/>
                  </a:lnTo>
                  <a:lnTo>
                    <a:pt x="558" y="19"/>
                  </a:lnTo>
                  <a:lnTo>
                    <a:pt x="569" y="27"/>
                  </a:lnTo>
                  <a:lnTo>
                    <a:pt x="579" y="36"/>
                  </a:lnTo>
                  <a:lnTo>
                    <a:pt x="588" y="46"/>
                  </a:lnTo>
                  <a:lnTo>
                    <a:pt x="593" y="57"/>
                  </a:lnTo>
                  <a:lnTo>
                    <a:pt x="598" y="70"/>
                  </a:lnTo>
                  <a:lnTo>
                    <a:pt x="600" y="82"/>
                  </a:lnTo>
                  <a:lnTo>
                    <a:pt x="603" y="94"/>
                  </a:lnTo>
                  <a:lnTo>
                    <a:pt x="603" y="94"/>
                  </a:lnTo>
                  <a:lnTo>
                    <a:pt x="600" y="110"/>
                  </a:lnTo>
                  <a:lnTo>
                    <a:pt x="598" y="126"/>
                  </a:lnTo>
                  <a:lnTo>
                    <a:pt x="597" y="145"/>
                  </a:lnTo>
                  <a:lnTo>
                    <a:pt x="590" y="165"/>
                  </a:lnTo>
                  <a:lnTo>
                    <a:pt x="584" y="184"/>
                  </a:lnTo>
                  <a:lnTo>
                    <a:pt x="577" y="205"/>
                  </a:lnTo>
                  <a:lnTo>
                    <a:pt x="567" y="228"/>
                  </a:lnTo>
                  <a:lnTo>
                    <a:pt x="556" y="249"/>
                  </a:lnTo>
                  <a:lnTo>
                    <a:pt x="544" y="270"/>
                  </a:lnTo>
                  <a:lnTo>
                    <a:pt x="531" y="289"/>
                  </a:lnTo>
                  <a:lnTo>
                    <a:pt x="531" y="289"/>
                  </a:lnTo>
                  <a:lnTo>
                    <a:pt x="517" y="308"/>
                  </a:lnTo>
                  <a:lnTo>
                    <a:pt x="499" y="329"/>
                  </a:lnTo>
                  <a:lnTo>
                    <a:pt x="483" y="348"/>
                  </a:lnTo>
                  <a:lnTo>
                    <a:pt x="464" y="367"/>
                  </a:lnTo>
                  <a:lnTo>
                    <a:pt x="445" y="384"/>
                  </a:lnTo>
                  <a:lnTo>
                    <a:pt x="423" y="399"/>
                  </a:lnTo>
                  <a:lnTo>
                    <a:pt x="404" y="415"/>
                  </a:lnTo>
                  <a:lnTo>
                    <a:pt x="386" y="428"/>
                  </a:lnTo>
                  <a:lnTo>
                    <a:pt x="367" y="440"/>
                  </a:lnTo>
                  <a:lnTo>
                    <a:pt x="349" y="449"/>
                  </a:lnTo>
                  <a:lnTo>
                    <a:pt x="349" y="449"/>
                  </a:lnTo>
                  <a:lnTo>
                    <a:pt x="333" y="460"/>
                  </a:lnTo>
                  <a:lnTo>
                    <a:pt x="316" y="468"/>
                  </a:lnTo>
                  <a:lnTo>
                    <a:pt x="299" y="475"/>
                  </a:lnTo>
                  <a:lnTo>
                    <a:pt x="282" y="483"/>
                  </a:lnTo>
                  <a:lnTo>
                    <a:pt x="266" y="489"/>
                  </a:lnTo>
                  <a:lnTo>
                    <a:pt x="250" y="498"/>
                  </a:lnTo>
                  <a:lnTo>
                    <a:pt x="236" y="507"/>
                  </a:lnTo>
                  <a:lnTo>
                    <a:pt x="223" y="514"/>
                  </a:lnTo>
                  <a:lnTo>
                    <a:pt x="211" y="523"/>
                  </a:lnTo>
                  <a:lnTo>
                    <a:pt x="198" y="532"/>
                  </a:lnTo>
                  <a:lnTo>
                    <a:pt x="198" y="532"/>
                  </a:lnTo>
                  <a:lnTo>
                    <a:pt x="188" y="542"/>
                  </a:lnTo>
                  <a:lnTo>
                    <a:pt x="177" y="551"/>
                  </a:lnTo>
                  <a:lnTo>
                    <a:pt x="167" y="559"/>
                  </a:lnTo>
                  <a:lnTo>
                    <a:pt x="156" y="567"/>
                  </a:lnTo>
                  <a:lnTo>
                    <a:pt x="147" y="574"/>
                  </a:lnTo>
                  <a:lnTo>
                    <a:pt x="139" y="580"/>
                  </a:lnTo>
                  <a:lnTo>
                    <a:pt x="130" y="588"/>
                  </a:lnTo>
                  <a:lnTo>
                    <a:pt x="122" y="595"/>
                  </a:lnTo>
                  <a:lnTo>
                    <a:pt x="116" y="601"/>
                  </a:lnTo>
                  <a:lnTo>
                    <a:pt x="107" y="608"/>
                  </a:lnTo>
                  <a:lnTo>
                    <a:pt x="107" y="608"/>
                  </a:lnTo>
                  <a:lnTo>
                    <a:pt x="101" y="613"/>
                  </a:lnTo>
                  <a:lnTo>
                    <a:pt x="95" y="624"/>
                  </a:lnTo>
                  <a:lnTo>
                    <a:pt x="86" y="633"/>
                  </a:lnTo>
                  <a:lnTo>
                    <a:pt x="78" y="643"/>
                  </a:lnTo>
                  <a:lnTo>
                    <a:pt x="71" y="652"/>
                  </a:lnTo>
                  <a:lnTo>
                    <a:pt x="66" y="660"/>
                  </a:lnTo>
                  <a:lnTo>
                    <a:pt x="59" y="669"/>
                  </a:lnTo>
                  <a:lnTo>
                    <a:pt x="55" y="675"/>
                  </a:lnTo>
                  <a:lnTo>
                    <a:pt x="50" y="680"/>
                  </a:lnTo>
                  <a:lnTo>
                    <a:pt x="50" y="680"/>
                  </a:lnTo>
                  <a:lnTo>
                    <a:pt x="50" y="68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38" name="Freeform 1062"/>
            <p:cNvSpPr>
              <a:spLocks/>
            </p:cNvSpPr>
            <p:nvPr/>
          </p:nvSpPr>
          <p:spPr bwMode="auto">
            <a:xfrm>
              <a:off x="1106" y="1373"/>
              <a:ext cx="3065" cy="1949"/>
            </a:xfrm>
            <a:custGeom>
              <a:avLst/>
              <a:gdLst/>
              <a:ahLst/>
              <a:cxnLst>
                <a:cxn ang="0">
                  <a:pos x="2785" y="0"/>
                </a:cxn>
                <a:cxn ang="0">
                  <a:pos x="2711" y="48"/>
                </a:cxn>
                <a:cxn ang="0">
                  <a:pos x="2513" y="179"/>
                </a:cxn>
                <a:cxn ang="0">
                  <a:pos x="2216" y="370"/>
                </a:cxn>
                <a:cxn ang="0">
                  <a:pos x="1857" y="603"/>
                </a:cxn>
                <a:cxn ang="0">
                  <a:pos x="1462" y="860"/>
                </a:cxn>
                <a:cxn ang="0">
                  <a:pos x="1066" y="1116"/>
                </a:cxn>
                <a:cxn ang="0">
                  <a:pos x="699" y="1356"/>
                </a:cxn>
                <a:cxn ang="0">
                  <a:pos x="389" y="1556"/>
                </a:cxn>
                <a:cxn ang="0">
                  <a:pos x="170" y="1699"/>
                </a:cxn>
                <a:cxn ang="0">
                  <a:pos x="73" y="1765"/>
                </a:cxn>
                <a:cxn ang="0">
                  <a:pos x="73" y="1765"/>
                </a:cxn>
                <a:cxn ang="0">
                  <a:pos x="48" y="1784"/>
                </a:cxn>
                <a:cxn ang="0">
                  <a:pos x="28" y="1800"/>
                </a:cxn>
                <a:cxn ang="0">
                  <a:pos x="16" y="1819"/>
                </a:cxn>
                <a:cxn ang="0">
                  <a:pos x="7" y="1836"/>
                </a:cxn>
                <a:cxn ang="0">
                  <a:pos x="1" y="1853"/>
                </a:cxn>
                <a:cxn ang="0">
                  <a:pos x="0" y="1867"/>
                </a:cxn>
                <a:cxn ang="0">
                  <a:pos x="1" y="1883"/>
                </a:cxn>
                <a:cxn ang="0">
                  <a:pos x="3" y="1895"/>
                </a:cxn>
                <a:cxn ang="0">
                  <a:pos x="7" y="1904"/>
                </a:cxn>
                <a:cxn ang="0">
                  <a:pos x="12" y="1912"/>
                </a:cxn>
                <a:cxn ang="0">
                  <a:pos x="12" y="1912"/>
                </a:cxn>
                <a:cxn ang="0">
                  <a:pos x="18" y="1920"/>
                </a:cxn>
                <a:cxn ang="0">
                  <a:pos x="25" y="1929"/>
                </a:cxn>
                <a:cxn ang="0">
                  <a:pos x="35" y="1935"/>
                </a:cxn>
                <a:cxn ang="0">
                  <a:pos x="48" y="1941"/>
                </a:cxn>
                <a:cxn ang="0">
                  <a:pos x="62" y="1945"/>
                </a:cxn>
                <a:cxn ang="0">
                  <a:pos x="79" y="1948"/>
                </a:cxn>
                <a:cxn ang="0">
                  <a:pos x="99" y="1948"/>
                </a:cxn>
                <a:cxn ang="0">
                  <a:pos x="122" y="1943"/>
                </a:cxn>
                <a:cxn ang="0">
                  <a:pos x="145" y="1933"/>
                </a:cxn>
                <a:cxn ang="0">
                  <a:pos x="172" y="1918"/>
                </a:cxn>
                <a:cxn ang="0">
                  <a:pos x="172" y="1918"/>
                </a:cxn>
                <a:cxn ang="0">
                  <a:pos x="276" y="1853"/>
                </a:cxn>
                <a:cxn ang="0">
                  <a:pos x="509" y="1703"/>
                </a:cxn>
                <a:cxn ang="0">
                  <a:pos x="838" y="1491"/>
                </a:cxn>
                <a:cxn ang="0">
                  <a:pos x="1231" y="1241"/>
                </a:cxn>
                <a:cxn ang="0">
                  <a:pos x="1654" y="967"/>
                </a:cxn>
                <a:cxn ang="0">
                  <a:pos x="2073" y="698"/>
                </a:cxn>
                <a:cxn ang="0">
                  <a:pos x="2457" y="451"/>
                </a:cxn>
                <a:cxn ang="0">
                  <a:pos x="2771" y="250"/>
                </a:cxn>
                <a:cxn ang="0">
                  <a:pos x="2986" y="113"/>
                </a:cxn>
                <a:cxn ang="0">
                  <a:pos x="3064" y="60"/>
                </a:cxn>
                <a:cxn ang="0">
                  <a:pos x="2785" y="0"/>
                </a:cxn>
                <a:cxn ang="0">
                  <a:pos x="2785" y="0"/>
                </a:cxn>
              </a:cxnLst>
              <a:rect l="0" t="0" r="r" b="b"/>
              <a:pathLst>
                <a:path w="3065" h="1949">
                  <a:moveTo>
                    <a:pt x="2785" y="0"/>
                  </a:moveTo>
                  <a:lnTo>
                    <a:pt x="2711" y="48"/>
                  </a:lnTo>
                  <a:lnTo>
                    <a:pt x="2513" y="179"/>
                  </a:lnTo>
                  <a:lnTo>
                    <a:pt x="2216" y="370"/>
                  </a:lnTo>
                  <a:lnTo>
                    <a:pt x="1857" y="603"/>
                  </a:lnTo>
                  <a:lnTo>
                    <a:pt x="1462" y="860"/>
                  </a:lnTo>
                  <a:lnTo>
                    <a:pt x="1066" y="1116"/>
                  </a:lnTo>
                  <a:lnTo>
                    <a:pt x="699" y="1356"/>
                  </a:lnTo>
                  <a:lnTo>
                    <a:pt x="389" y="1556"/>
                  </a:lnTo>
                  <a:lnTo>
                    <a:pt x="170" y="1699"/>
                  </a:lnTo>
                  <a:lnTo>
                    <a:pt x="73" y="1765"/>
                  </a:lnTo>
                  <a:lnTo>
                    <a:pt x="73" y="1765"/>
                  </a:lnTo>
                  <a:lnTo>
                    <a:pt x="48" y="1784"/>
                  </a:lnTo>
                  <a:lnTo>
                    <a:pt x="28" y="1800"/>
                  </a:lnTo>
                  <a:lnTo>
                    <a:pt x="16" y="1819"/>
                  </a:lnTo>
                  <a:lnTo>
                    <a:pt x="7" y="1836"/>
                  </a:lnTo>
                  <a:lnTo>
                    <a:pt x="1" y="1853"/>
                  </a:lnTo>
                  <a:lnTo>
                    <a:pt x="0" y="1867"/>
                  </a:lnTo>
                  <a:lnTo>
                    <a:pt x="1" y="1883"/>
                  </a:lnTo>
                  <a:lnTo>
                    <a:pt x="3" y="1895"/>
                  </a:lnTo>
                  <a:lnTo>
                    <a:pt x="7" y="1904"/>
                  </a:lnTo>
                  <a:lnTo>
                    <a:pt x="12" y="1912"/>
                  </a:lnTo>
                  <a:lnTo>
                    <a:pt x="12" y="1912"/>
                  </a:lnTo>
                  <a:lnTo>
                    <a:pt x="18" y="1920"/>
                  </a:lnTo>
                  <a:lnTo>
                    <a:pt x="25" y="1929"/>
                  </a:lnTo>
                  <a:lnTo>
                    <a:pt x="35" y="1935"/>
                  </a:lnTo>
                  <a:lnTo>
                    <a:pt x="48" y="1941"/>
                  </a:lnTo>
                  <a:lnTo>
                    <a:pt x="62" y="1945"/>
                  </a:lnTo>
                  <a:lnTo>
                    <a:pt x="79" y="1948"/>
                  </a:lnTo>
                  <a:lnTo>
                    <a:pt x="99" y="1948"/>
                  </a:lnTo>
                  <a:lnTo>
                    <a:pt x="122" y="1943"/>
                  </a:lnTo>
                  <a:lnTo>
                    <a:pt x="145" y="1933"/>
                  </a:lnTo>
                  <a:lnTo>
                    <a:pt x="172" y="1918"/>
                  </a:lnTo>
                  <a:lnTo>
                    <a:pt x="172" y="1918"/>
                  </a:lnTo>
                  <a:lnTo>
                    <a:pt x="276" y="1853"/>
                  </a:lnTo>
                  <a:lnTo>
                    <a:pt x="509" y="1703"/>
                  </a:lnTo>
                  <a:lnTo>
                    <a:pt x="838" y="1491"/>
                  </a:lnTo>
                  <a:lnTo>
                    <a:pt x="1231" y="1241"/>
                  </a:lnTo>
                  <a:lnTo>
                    <a:pt x="1654" y="967"/>
                  </a:lnTo>
                  <a:lnTo>
                    <a:pt x="2073" y="698"/>
                  </a:lnTo>
                  <a:lnTo>
                    <a:pt x="2457" y="451"/>
                  </a:lnTo>
                  <a:lnTo>
                    <a:pt x="2771" y="250"/>
                  </a:lnTo>
                  <a:lnTo>
                    <a:pt x="2986" y="113"/>
                  </a:lnTo>
                  <a:lnTo>
                    <a:pt x="3064" y="60"/>
                  </a:lnTo>
                  <a:lnTo>
                    <a:pt x="2785" y="0"/>
                  </a:lnTo>
                  <a:lnTo>
                    <a:pt x="2785" y="0"/>
                  </a:lnTo>
                </a:path>
              </a:pathLst>
            </a:custGeom>
            <a:solidFill>
              <a:srgbClr val="FFD80F"/>
            </a:solidFill>
            <a:ln w="9525" cap="rnd">
              <a:noFill/>
              <a:round/>
              <a:headEnd/>
              <a:tailEnd/>
            </a:ln>
            <a:effectLst/>
          </p:spPr>
          <p:txBody>
            <a:bodyPr/>
            <a:lstStyle/>
            <a:p>
              <a:pPr>
                <a:defRPr/>
              </a:pPr>
              <a:endParaRPr lang="en-US"/>
            </a:p>
          </p:txBody>
        </p:sp>
        <p:sp>
          <p:nvSpPr>
            <p:cNvPr id="39" name="Freeform 1063"/>
            <p:cNvSpPr>
              <a:spLocks/>
            </p:cNvSpPr>
            <p:nvPr/>
          </p:nvSpPr>
          <p:spPr bwMode="auto">
            <a:xfrm>
              <a:off x="1106" y="1373"/>
              <a:ext cx="3065" cy="1949"/>
            </a:xfrm>
            <a:custGeom>
              <a:avLst/>
              <a:gdLst/>
              <a:ahLst/>
              <a:cxnLst>
                <a:cxn ang="0">
                  <a:pos x="2785" y="0"/>
                </a:cxn>
                <a:cxn ang="0">
                  <a:pos x="2711" y="48"/>
                </a:cxn>
                <a:cxn ang="0">
                  <a:pos x="2513" y="179"/>
                </a:cxn>
                <a:cxn ang="0">
                  <a:pos x="2216" y="370"/>
                </a:cxn>
                <a:cxn ang="0">
                  <a:pos x="1857" y="603"/>
                </a:cxn>
                <a:cxn ang="0">
                  <a:pos x="1462" y="860"/>
                </a:cxn>
                <a:cxn ang="0">
                  <a:pos x="1066" y="1116"/>
                </a:cxn>
                <a:cxn ang="0">
                  <a:pos x="699" y="1356"/>
                </a:cxn>
                <a:cxn ang="0">
                  <a:pos x="389" y="1556"/>
                </a:cxn>
                <a:cxn ang="0">
                  <a:pos x="170" y="1699"/>
                </a:cxn>
                <a:cxn ang="0">
                  <a:pos x="73" y="1765"/>
                </a:cxn>
                <a:cxn ang="0">
                  <a:pos x="73" y="1765"/>
                </a:cxn>
                <a:cxn ang="0">
                  <a:pos x="48" y="1784"/>
                </a:cxn>
                <a:cxn ang="0">
                  <a:pos x="28" y="1800"/>
                </a:cxn>
                <a:cxn ang="0">
                  <a:pos x="16" y="1819"/>
                </a:cxn>
                <a:cxn ang="0">
                  <a:pos x="7" y="1836"/>
                </a:cxn>
                <a:cxn ang="0">
                  <a:pos x="1" y="1853"/>
                </a:cxn>
                <a:cxn ang="0">
                  <a:pos x="0" y="1867"/>
                </a:cxn>
                <a:cxn ang="0">
                  <a:pos x="1" y="1883"/>
                </a:cxn>
                <a:cxn ang="0">
                  <a:pos x="3" y="1895"/>
                </a:cxn>
                <a:cxn ang="0">
                  <a:pos x="7" y="1904"/>
                </a:cxn>
                <a:cxn ang="0">
                  <a:pos x="12" y="1912"/>
                </a:cxn>
                <a:cxn ang="0">
                  <a:pos x="12" y="1912"/>
                </a:cxn>
                <a:cxn ang="0">
                  <a:pos x="18" y="1920"/>
                </a:cxn>
                <a:cxn ang="0">
                  <a:pos x="25" y="1929"/>
                </a:cxn>
                <a:cxn ang="0">
                  <a:pos x="35" y="1935"/>
                </a:cxn>
                <a:cxn ang="0">
                  <a:pos x="48" y="1941"/>
                </a:cxn>
                <a:cxn ang="0">
                  <a:pos x="62" y="1945"/>
                </a:cxn>
                <a:cxn ang="0">
                  <a:pos x="79" y="1948"/>
                </a:cxn>
                <a:cxn ang="0">
                  <a:pos x="99" y="1948"/>
                </a:cxn>
                <a:cxn ang="0">
                  <a:pos x="122" y="1943"/>
                </a:cxn>
                <a:cxn ang="0">
                  <a:pos x="145" y="1933"/>
                </a:cxn>
                <a:cxn ang="0">
                  <a:pos x="172" y="1918"/>
                </a:cxn>
                <a:cxn ang="0">
                  <a:pos x="172" y="1918"/>
                </a:cxn>
                <a:cxn ang="0">
                  <a:pos x="276" y="1853"/>
                </a:cxn>
                <a:cxn ang="0">
                  <a:pos x="509" y="1703"/>
                </a:cxn>
                <a:cxn ang="0">
                  <a:pos x="838" y="1491"/>
                </a:cxn>
                <a:cxn ang="0">
                  <a:pos x="1231" y="1241"/>
                </a:cxn>
                <a:cxn ang="0">
                  <a:pos x="1654" y="967"/>
                </a:cxn>
                <a:cxn ang="0">
                  <a:pos x="2073" y="698"/>
                </a:cxn>
                <a:cxn ang="0">
                  <a:pos x="2457" y="451"/>
                </a:cxn>
                <a:cxn ang="0">
                  <a:pos x="2771" y="250"/>
                </a:cxn>
                <a:cxn ang="0">
                  <a:pos x="2986" y="113"/>
                </a:cxn>
                <a:cxn ang="0">
                  <a:pos x="3064" y="60"/>
                </a:cxn>
                <a:cxn ang="0">
                  <a:pos x="2785" y="0"/>
                </a:cxn>
                <a:cxn ang="0">
                  <a:pos x="2785" y="0"/>
                </a:cxn>
              </a:cxnLst>
              <a:rect l="0" t="0" r="r" b="b"/>
              <a:pathLst>
                <a:path w="3065" h="1949">
                  <a:moveTo>
                    <a:pt x="2785" y="0"/>
                  </a:moveTo>
                  <a:lnTo>
                    <a:pt x="2711" y="48"/>
                  </a:lnTo>
                  <a:lnTo>
                    <a:pt x="2513" y="179"/>
                  </a:lnTo>
                  <a:lnTo>
                    <a:pt x="2216" y="370"/>
                  </a:lnTo>
                  <a:lnTo>
                    <a:pt x="1857" y="603"/>
                  </a:lnTo>
                  <a:lnTo>
                    <a:pt x="1462" y="860"/>
                  </a:lnTo>
                  <a:lnTo>
                    <a:pt x="1066" y="1116"/>
                  </a:lnTo>
                  <a:lnTo>
                    <a:pt x="699" y="1356"/>
                  </a:lnTo>
                  <a:lnTo>
                    <a:pt x="389" y="1556"/>
                  </a:lnTo>
                  <a:lnTo>
                    <a:pt x="170" y="1699"/>
                  </a:lnTo>
                  <a:lnTo>
                    <a:pt x="73" y="1765"/>
                  </a:lnTo>
                  <a:lnTo>
                    <a:pt x="73" y="1765"/>
                  </a:lnTo>
                  <a:lnTo>
                    <a:pt x="48" y="1784"/>
                  </a:lnTo>
                  <a:lnTo>
                    <a:pt x="28" y="1800"/>
                  </a:lnTo>
                  <a:lnTo>
                    <a:pt x="16" y="1819"/>
                  </a:lnTo>
                  <a:lnTo>
                    <a:pt x="7" y="1836"/>
                  </a:lnTo>
                  <a:lnTo>
                    <a:pt x="1" y="1853"/>
                  </a:lnTo>
                  <a:lnTo>
                    <a:pt x="0" y="1867"/>
                  </a:lnTo>
                  <a:lnTo>
                    <a:pt x="1" y="1883"/>
                  </a:lnTo>
                  <a:lnTo>
                    <a:pt x="3" y="1895"/>
                  </a:lnTo>
                  <a:lnTo>
                    <a:pt x="7" y="1904"/>
                  </a:lnTo>
                  <a:lnTo>
                    <a:pt x="12" y="1912"/>
                  </a:lnTo>
                  <a:lnTo>
                    <a:pt x="12" y="1912"/>
                  </a:lnTo>
                  <a:lnTo>
                    <a:pt x="18" y="1920"/>
                  </a:lnTo>
                  <a:lnTo>
                    <a:pt x="25" y="1929"/>
                  </a:lnTo>
                  <a:lnTo>
                    <a:pt x="35" y="1935"/>
                  </a:lnTo>
                  <a:lnTo>
                    <a:pt x="48" y="1941"/>
                  </a:lnTo>
                  <a:lnTo>
                    <a:pt x="62" y="1945"/>
                  </a:lnTo>
                  <a:lnTo>
                    <a:pt x="79" y="1948"/>
                  </a:lnTo>
                  <a:lnTo>
                    <a:pt x="99" y="1948"/>
                  </a:lnTo>
                  <a:lnTo>
                    <a:pt x="122" y="1943"/>
                  </a:lnTo>
                  <a:lnTo>
                    <a:pt x="145" y="1933"/>
                  </a:lnTo>
                  <a:lnTo>
                    <a:pt x="172" y="1918"/>
                  </a:lnTo>
                  <a:lnTo>
                    <a:pt x="172" y="1918"/>
                  </a:lnTo>
                  <a:lnTo>
                    <a:pt x="276" y="1853"/>
                  </a:lnTo>
                  <a:lnTo>
                    <a:pt x="509" y="1703"/>
                  </a:lnTo>
                  <a:lnTo>
                    <a:pt x="838" y="1491"/>
                  </a:lnTo>
                  <a:lnTo>
                    <a:pt x="1231" y="1241"/>
                  </a:lnTo>
                  <a:lnTo>
                    <a:pt x="1654" y="967"/>
                  </a:lnTo>
                  <a:lnTo>
                    <a:pt x="2073" y="698"/>
                  </a:lnTo>
                  <a:lnTo>
                    <a:pt x="2457" y="451"/>
                  </a:lnTo>
                  <a:lnTo>
                    <a:pt x="2771" y="250"/>
                  </a:lnTo>
                  <a:lnTo>
                    <a:pt x="2986" y="113"/>
                  </a:lnTo>
                  <a:lnTo>
                    <a:pt x="3064" y="60"/>
                  </a:lnTo>
                  <a:lnTo>
                    <a:pt x="2785" y="0"/>
                  </a:lnTo>
                  <a:lnTo>
                    <a:pt x="2785"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0" name="Freeform 1064"/>
            <p:cNvSpPr>
              <a:spLocks/>
            </p:cNvSpPr>
            <p:nvPr/>
          </p:nvSpPr>
          <p:spPr bwMode="auto">
            <a:xfrm>
              <a:off x="1642" y="2808"/>
              <a:ext cx="211" cy="220"/>
            </a:xfrm>
            <a:custGeom>
              <a:avLst/>
              <a:gdLst/>
              <a:ahLst/>
              <a:cxnLst>
                <a:cxn ang="0">
                  <a:pos x="0" y="84"/>
                </a:cxn>
                <a:cxn ang="0">
                  <a:pos x="0" y="86"/>
                </a:cxn>
                <a:cxn ang="0">
                  <a:pos x="4" y="91"/>
                </a:cxn>
                <a:cxn ang="0">
                  <a:pos x="11" y="101"/>
                </a:cxn>
                <a:cxn ang="0">
                  <a:pos x="14" y="112"/>
                </a:cxn>
                <a:cxn ang="0">
                  <a:pos x="20" y="126"/>
                </a:cxn>
                <a:cxn ang="0">
                  <a:pos x="27" y="143"/>
                </a:cxn>
                <a:cxn ang="0">
                  <a:pos x="29" y="160"/>
                </a:cxn>
                <a:cxn ang="0">
                  <a:pos x="32" y="179"/>
                </a:cxn>
                <a:cxn ang="0">
                  <a:pos x="29" y="200"/>
                </a:cxn>
                <a:cxn ang="0">
                  <a:pos x="25" y="219"/>
                </a:cxn>
                <a:cxn ang="0">
                  <a:pos x="212" y="135"/>
                </a:cxn>
                <a:cxn ang="0">
                  <a:pos x="168" y="0"/>
                </a:cxn>
                <a:cxn ang="0">
                  <a:pos x="0" y="84"/>
                </a:cxn>
                <a:cxn ang="0">
                  <a:pos x="0" y="84"/>
                </a:cxn>
              </a:cxnLst>
              <a:rect l="0" t="0" r="r" b="b"/>
              <a:pathLst>
                <a:path w="213" h="220">
                  <a:moveTo>
                    <a:pt x="0" y="84"/>
                  </a:moveTo>
                  <a:lnTo>
                    <a:pt x="0" y="86"/>
                  </a:lnTo>
                  <a:lnTo>
                    <a:pt x="4" y="91"/>
                  </a:lnTo>
                  <a:lnTo>
                    <a:pt x="11" y="101"/>
                  </a:lnTo>
                  <a:lnTo>
                    <a:pt x="14" y="112"/>
                  </a:lnTo>
                  <a:lnTo>
                    <a:pt x="20" y="126"/>
                  </a:lnTo>
                  <a:lnTo>
                    <a:pt x="27" y="143"/>
                  </a:lnTo>
                  <a:lnTo>
                    <a:pt x="29" y="160"/>
                  </a:lnTo>
                  <a:lnTo>
                    <a:pt x="32" y="179"/>
                  </a:lnTo>
                  <a:lnTo>
                    <a:pt x="29" y="200"/>
                  </a:lnTo>
                  <a:lnTo>
                    <a:pt x="25" y="219"/>
                  </a:lnTo>
                  <a:lnTo>
                    <a:pt x="212" y="135"/>
                  </a:lnTo>
                  <a:lnTo>
                    <a:pt x="168" y="0"/>
                  </a:lnTo>
                  <a:lnTo>
                    <a:pt x="0" y="84"/>
                  </a:lnTo>
                  <a:lnTo>
                    <a:pt x="0" y="84"/>
                  </a:lnTo>
                </a:path>
              </a:pathLst>
            </a:custGeom>
            <a:solidFill>
              <a:srgbClr val="7C6000"/>
            </a:solidFill>
            <a:ln w="9525" cap="rnd">
              <a:noFill/>
              <a:round/>
              <a:headEnd/>
              <a:tailEnd/>
            </a:ln>
            <a:effectLst/>
          </p:spPr>
          <p:txBody>
            <a:bodyPr/>
            <a:lstStyle/>
            <a:p>
              <a:pPr>
                <a:defRPr/>
              </a:pPr>
              <a:endParaRPr lang="en-US"/>
            </a:p>
          </p:txBody>
        </p:sp>
        <p:sp>
          <p:nvSpPr>
            <p:cNvPr id="41" name="Freeform 1065"/>
            <p:cNvSpPr>
              <a:spLocks/>
            </p:cNvSpPr>
            <p:nvPr/>
          </p:nvSpPr>
          <p:spPr bwMode="auto">
            <a:xfrm>
              <a:off x="3733" y="975"/>
              <a:ext cx="278" cy="373"/>
            </a:xfrm>
            <a:custGeom>
              <a:avLst/>
              <a:gdLst/>
              <a:ahLst/>
              <a:cxnLst>
                <a:cxn ang="0">
                  <a:pos x="152" y="371"/>
                </a:cxn>
                <a:cxn ang="0">
                  <a:pos x="145" y="363"/>
                </a:cxn>
                <a:cxn ang="0">
                  <a:pos x="138" y="352"/>
                </a:cxn>
                <a:cxn ang="0">
                  <a:pos x="129" y="341"/>
                </a:cxn>
                <a:cxn ang="0">
                  <a:pos x="122" y="331"/>
                </a:cxn>
                <a:cxn ang="0">
                  <a:pos x="111" y="322"/>
                </a:cxn>
                <a:cxn ang="0">
                  <a:pos x="103" y="312"/>
                </a:cxn>
                <a:cxn ang="0">
                  <a:pos x="92" y="303"/>
                </a:cxn>
                <a:cxn ang="0">
                  <a:pos x="79" y="295"/>
                </a:cxn>
                <a:cxn ang="0">
                  <a:pos x="67" y="289"/>
                </a:cxn>
                <a:cxn ang="0">
                  <a:pos x="53" y="282"/>
                </a:cxn>
                <a:cxn ang="0">
                  <a:pos x="53" y="282"/>
                </a:cxn>
                <a:cxn ang="0">
                  <a:pos x="53" y="276"/>
                </a:cxn>
                <a:cxn ang="0">
                  <a:pos x="53" y="262"/>
                </a:cxn>
                <a:cxn ang="0">
                  <a:pos x="52" y="238"/>
                </a:cxn>
                <a:cxn ang="0">
                  <a:pos x="50" y="206"/>
                </a:cxn>
                <a:cxn ang="0">
                  <a:pos x="46" y="172"/>
                </a:cxn>
                <a:cxn ang="0">
                  <a:pos x="41" y="135"/>
                </a:cxn>
                <a:cxn ang="0">
                  <a:pos x="35" y="99"/>
                </a:cxn>
                <a:cxn ang="0">
                  <a:pos x="25" y="61"/>
                </a:cxn>
                <a:cxn ang="0">
                  <a:pos x="14" y="29"/>
                </a:cxn>
                <a:cxn ang="0">
                  <a:pos x="0" y="0"/>
                </a:cxn>
                <a:cxn ang="0">
                  <a:pos x="0" y="0"/>
                </a:cxn>
                <a:cxn ang="0">
                  <a:pos x="20" y="25"/>
                </a:cxn>
                <a:cxn ang="0">
                  <a:pos x="46" y="48"/>
                </a:cxn>
                <a:cxn ang="0">
                  <a:pos x="75" y="71"/>
                </a:cxn>
                <a:cxn ang="0">
                  <a:pos x="106" y="93"/>
                </a:cxn>
                <a:cxn ang="0">
                  <a:pos x="138" y="114"/>
                </a:cxn>
                <a:cxn ang="0">
                  <a:pos x="168" y="131"/>
                </a:cxn>
                <a:cxn ang="0">
                  <a:pos x="195" y="145"/>
                </a:cxn>
                <a:cxn ang="0">
                  <a:pos x="216" y="156"/>
                </a:cxn>
                <a:cxn ang="0">
                  <a:pos x="228" y="165"/>
                </a:cxn>
                <a:cxn ang="0">
                  <a:pos x="235" y="167"/>
                </a:cxn>
                <a:cxn ang="0">
                  <a:pos x="235" y="167"/>
                </a:cxn>
                <a:cxn ang="0">
                  <a:pos x="235" y="181"/>
                </a:cxn>
                <a:cxn ang="0">
                  <a:pos x="237" y="193"/>
                </a:cxn>
                <a:cxn ang="0">
                  <a:pos x="239" y="209"/>
                </a:cxn>
                <a:cxn ang="0">
                  <a:pos x="241" y="221"/>
                </a:cxn>
                <a:cxn ang="0">
                  <a:pos x="246" y="234"/>
                </a:cxn>
                <a:cxn ang="0">
                  <a:pos x="252" y="246"/>
                </a:cxn>
                <a:cxn ang="0">
                  <a:pos x="258" y="259"/>
                </a:cxn>
                <a:cxn ang="0">
                  <a:pos x="265" y="269"/>
                </a:cxn>
                <a:cxn ang="0">
                  <a:pos x="269" y="280"/>
                </a:cxn>
                <a:cxn ang="0">
                  <a:pos x="276" y="292"/>
                </a:cxn>
                <a:cxn ang="0">
                  <a:pos x="152" y="371"/>
                </a:cxn>
                <a:cxn ang="0">
                  <a:pos x="152" y="371"/>
                </a:cxn>
              </a:cxnLst>
              <a:rect l="0" t="0" r="r" b="b"/>
              <a:pathLst>
                <a:path w="277" h="372">
                  <a:moveTo>
                    <a:pt x="152" y="371"/>
                  </a:moveTo>
                  <a:lnTo>
                    <a:pt x="145" y="363"/>
                  </a:lnTo>
                  <a:lnTo>
                    <a:pt x="138" y="352"/>
                  </a:lnTo>
                  <a:lnTo>
                    <a:pt x="129" y="341"/>
                  </a:lnTo>
                  <a:lnTo>
                    <a:pt x="122" y="331"/>
                  </a:lnTo>
                  <a:lnTo>
                    <a:pt x="111" y="322"/>
                  </a:lnTo>
                  <a:lnTo>
                    <a:pt x="103" y="312"/>
                  </a:lnTo>
                  <a:lnTo>
                    <a:pt x="92" y="303"/>
                  </a:lnTo>
                  <a:lnTo>
                    <a:pt x="79" y="295"/>
                  </a:lnTo>
                  <a:lnTo>
                    <a:pt x="67" y="289"/>
                  </a:lnTo>
                  <a:lnTo>
                    <a:pt x="53" y="282"/>
                  </a:lnTo>
                  <a:lnTo>
                    <a:pt x="53" y="282"/>
                  </a:lnTo>
                  <a:lnTo>
                    <a:pt x="53" y="276"/>
                  </a:lnTo>
                  <a:lnTo>
                    <a:pt x="53" y="262"/>
                  </a:lnTo>
                  <a:lnTo>
                    <a:pt x="52" y="238"/>
                  </a:lnTo>
                  <a:lnTo>
                    <a:pt x="50" y="206"/>
                  </a:lnTo>
                  <a:lnTo>
                    <a:pt x="46" y="172"/>
                  </a:lnTo>
                  <a:lnTo>
                    <a:pt x="41" y="135"/>
                  </a:lnTo>
                  <a:lnTo>
                    <a:pt x="35" y="99"/>
                  </a:lnTo>
                  <a:lnTo>
                    <a:pt x="25" y="61"/>
                  </a:lnTo>
                  <a:lnTo>
                    <a:pt x="14" y="29"/>
                  </a:lnTo>
                  <a:lnTo>
                    <a:pt x="0" y="0"/>
                  </a:lnTo>
                  <a:lnTo>
                    <a:pt x="0" y="0"/>
                  </a:lnTo>
                  <a:lnTo>
                    <a:pt x="20" y="25"/>
                  </a:lnTo>
                  <a:lnTo>
                    <a:pt x="46" y="48"/>
                  </a:lnTo>
                  <a:lnTo>
                    <a:pt x="75" y="71"/>
                  </a:lnTo>
                  <a:lnTo>
                    <a:pt x="106" y="93"/>
                  </a:lnTo>
                  <a:lnTo>
                    <a:pt x="138" y="114"/>
                  </a:lnTo>
                  <a:lnTo>
                    <a:pt x="168" y="131"/>
                  </a:lnTo>
                  <a:lnTo>
                    <a:pt x="195" y="145"/>
                  </a:lnTo>
                  <a:lnTo>
                    <a:pt x="216" y="156"/>
                  </a:lnTo>
                  <a:lnTo>
                    <a:pt x="228" y="165"/>
                  </a:lnTo>
                  <a:lnTo>
                    <a:pt x="235" y="167"/>
                  </a:lnTo>
                  <a:lnTo>
                    <a:pt x="235" y="167"/>
                  </a:lnTo>
                  <a:lnTo>
                    <a:pt x="235" y="181"/>
                  </a:lnTo>
                  <a:lnTo>
                    <a:pt x="237" y="193"/>
                  </a:lnTo>
                  <a:lnTo>
                    <a:pt x="239" y="209"/>
                  </a:lnTo>
                  <a:lnTo>
                    <a:pt x="241" y="221"/>
                  </a:lnTo>
                  <a:lnTo>
                    <a:pt x="246" y="234"/>
                  </a:lnTo>
                  <a:lnTo>
                    <a:pt x="252" y="246"/>
                  </a:lnTo>
                  <a:lnTo>
                    <a:pt x="258" y="259"/>
                  </a:lnTo>
                  <a:lnTo>
                    <a:pt x="265" y="269"/>
                  </a:lnTo>
                  <a:lnTo>
                    <a:pt x="269" y="280"/>
                  </a:lnTo>
                  <a:lnTo>
                    <a:pt x="276" y="292"/>
                  </a:lnTo>
                  <a:lnTo>
                    <a:pt x="152" y="371"/>
                  </a:lnTo>
                  <a:lnTo>
                    <a:pt x="152" y="371"/>
                  </a:lnTo>
                </a:path>
              </a:pathLst>
            </a:custGeom>
            <a:solidFill>
              <a:srgbClr val="FFD80F"/>
            </a:solidFill>
            <a:ln w="9525" cap="rnd">
              <a:noFill/>
              <a:round/>
              <a:headEnd/>
              <a:tailEnd/>
            </a:ln>
            <a:effectLst/>
          </p:spPr>
          <p:txBody>
            <a:bodyPr/>
            <a:lstStyle/>
            <a:p>
              <a:pPr>
                <a:defRPr/>
              </a:pPr>
              <a:endParaRPr lang="en-US"/>
            </a:p>
          </p:txBody>
        </p:sp>
        <p:sp>
          <p:nvSpPr>
            <p:cNvPr id="42" name="Freeform 1066"/>
            <p:cNvSpPr>
              <a:spLocks/>
            </p:cNvSpPr>
            <p:nvPr/>
          </p:nvSpPr>
          <p:spPr bwMode="auto">
            <a:xfrm>
              <a:off x="3733" y="975"/>
              <a:ext cx="278" cy="373"/>
            </a:xfrm>
            <a:custGeom>
              <a:avLst/>
              <a:gdLst/>
              <a:ahLst/>
              <a:cxnLst>
                <a:cxn ang="0">
                  <a:pos x="152" y="371"/>
                </a:cxn>
                <a:cxn ang="0">
                  <a:pos x="145" y="363"/>
                </a:cxn>
                <a:cxn ang="0">
                  <a:pos x="138" y="352"/>
                </a:cxn>
                <a:cxn ang="0">
                  <a:pos x="129" y="341"/>
                </a:cxn>
                <a:cxn ang="0">
                  <a:pos x="122" y="331"/>
                </a:cxn>
                <a:cxn ang="0">
                  <a:pos x="111" y="322"/>
                </a:cxn>
                <a:cxn ang="0">
                  <a:pos x="103" y="312"/>
                </a:cxn>
                <a:cxn ang="0">
                  <a:pos x="92" y="303"/>
                </a:cxn>
                <a:cxn ang="0">
                  <a:pos x="79" y="295"/>
                </a:cxn>
                <a:cxn ang="0">
                  <a:pos x="67" y="289"/>
                </a:cxn>
                <a:cxn ang="0">
                  <a:pos x="53" y="282"/>
                </a:cxn>
                <a:cxn ang="0">
                  <a:pos x="53" y="282"/>
                </a:cxn>
                <a:cxn ang="0">
                  <a:pos x="53" y="276"/>
                </a:cxn>
                <a:cxn ang="0">
                  <a:pos x="53" y="262"/>
                </a:cxn>
                <a:cxn ang="0">
                  <a:pos x="52" y="238"/>
                </a:cxn>
                <a:cxn ang="0">
                  <a:pos x="50" y="206"/>
                </a:cxn>
                <a:cxn ang="0">
                  <a:pos x="46" y="172"/>
                </a:cxn>
                <a:cxn ang="0">
                  <a:pos x="41" y="135"/>
                </a:cxn>
                <a:cxn ang="0">
                  <a:pos x="35" y="99"/>
                </a:cxn>
                <a:cxn ang="0">
                  <a:pos x="25" y="61"/>
                </a:cxn>
                <a:cxn ang="0">
                  <a:pos x="14" y="29"/>
                </a:cxn>
                <a:cxn ang="0">
                  <a:pos x="0" y="0"/>
                </a:cxn>
                <a:cxn ang="0">
                  <a:pos x="0" y="0"/>
                </a:cxn>
                <a:cxn ang="0">
                  <a:pos x="20" y="25"/>
                </a:cxn>
                <a:cxn ang="0">
                  <a:pos x="46" y="48"/>
                </a:cxn>
                <a:cxn ang="0">
                  <a:pos x="75" y="71"/>
                </a:cxn>
                <a:cxn ang="0">
                  <a:pos x="106" y="93"/>
                </a:cxn>
                <a:cxn ang="0">
                  <a:pos x="138" y="114"/>
                </a:cxn>
                <a:cxn ang="0">
                  <a:pos x="168" y="131"/>
                </a:cxn>
                <a:cxn ang="0">
                  <a:pos x="195" y="145"/>
                </a:cxn>
                <a:cxn ang="0">
                  <a:pos x="216" y="156"/>
                </a:cxn>
                <a:cxn ang="0">
                  <a:pos x="228" y="165"/>
                </a:cxn>
                <a:cxn ang="0">
                  <a:pos x="235" y="167"/>
                </a:cxn>
                <a:cxn ang="0">
                  <a:pos x="235" y="167"/>
                </a:cxn>
                <a:cxn ang="0">
                  <a:pos x="235" y="181"/>
                </a:cxn>
                <a:cxn ang="0">
                  <a:pos x="237" y="193"/>
                </a:cxn>
                <a:cxn ang="0">
                  <a:pos x="239" y="209"/>
                </a:cxn>
                <a:cxn ang="0">
                  <a:pos x="241" y="221"/>
                </a:cxn>
                <a:cxn ang="0">
                  <a:pos x="246" y="234"/>
                </a:cxn>
                <a:cxn ang="0">
                  <a:pos x="252" y="246"/>
                </a:cxn>
                <a:cxn ang="0">
                  <a:pos x="258" y="259"/>
                </a:cxn>
                <a:cxn ang="0">
                  <a:pos x="265" y="269"/>
                </a:cxn>
                <a:cxn ang="0">
                  <a:pos x="269" y="280"/>
                </a:cxn>
                <a:cxn ang="0">
                  <a:pos x="276" y="292"/>
                </a:cxn>
                <a:cxn ang="0">
                  <a:pos x="152" y="371"/>
                </a:cxn>
                <a:cxn ang="0">
                  <a:pos x="152" y="371"/>
                </a:cxn>
              </a:cxnLst>
              <a:rect l="0" t="0" r="r" b="b"/>
              <a:pathLst>
                <a:path w="277" h="372">
                  <a:moveTo>
                    <a:pt x="152" y="371"/>
                  </a:moveTo>
                  <a:lnTo>
                    <a:pt x="145" y="363"/>
                  </a:lnTo>
                  <a:lnTo>
                    <a:pt x="138" y="352"/>
                  </a:lnTo>
                  <a:lnTo>
                    <a:pt x="129" y="341"/>
                  </a:lnTo>
                  <a:lnTo>
                    <a:pt x="122" y="331"/>
                  </a:lnTo>
                  <a:lnTo>
                    <a:pt x="111" y="322"/>
                  </a:lnTo>
                  <a:lnTo>
                    <a:pt x="103" y="312"/>
                  </a:lnTo>
                  <a:lnTo>
                    <a:pt x="92" y="303"/>
                  </a:lnTo>
                  <a:lnTo>
                    <a:pt x="79" y="295"/>
                  </a:lnTo>
                  <a:lnTo>
                    <a:pt x="67" y="289"/>
                  </a:lnTo>
                  <a:lnTo>
                    <a:pt x="53" y="282"/>
                  </a:lnTo>
                  <a:lnTo>
                    <a:pt x="53" y="282"/>
                  </a:lnTo>
                  <a:lnTo>
                    <a:pt x="53" y="276"/>
                  </a:lnTo>
                  <a:lnTo>
                    <a:pt x="53" y="262"/>
                  </a:lnTo>
                  <a:lnTo>
                    <a:pt x="52" y="238"/>
                  </a:lnTo>
                  <a:lnTo>
                    <a:pt x="50" y="206"/>
                  </a:lnTo>
                  <a:lnTo>
                    <a:pt x="46" y="172"/>
                  </a:lnTo>
                  <a:lnTo>
                    <a:pt x="41" y="135"/>
                  </a:lnTo>
                  <a:lnTo>
                    <a:pt x="35" y="99"/>
                  </a:lnTo>
                  <a:lnTo>
                    <a:pt x="25" y="61"/>
                  </a:lnTo>
                  <a:lnTo>
                    <a:pt x="14" y="29"/>
                  </a:lnTo>
                  <a:lnTo>
                    <a:pt x="0" y="0"/>
                  </a:lnTo>
                  <a:lnTo>
                    <a:pt x="0" y="0"/>
                  </a:lnTo>
                  <a:lnTo>
                    <a:pt x="20" y="25"/>
                  </a:lnTo>
                  <a:lnTo>
                    <a:pt x="46" y="48"/>
                  </a:lnTo>
                  <a:lnTo>
                    <a:pt x="75" y="71"/>
                  </a:lnTo>
                  <a:lnTo>
                    <a:pt x="106" y="93"/>
                  </a:lnTo>
                  <a:lnTo>
                    <a:pt x="138" y="114"/>
                  </a:lnTo>
                  <a:lnTo>
                    <a:pt x="168" y="131"/>
                  </a:lnTo>
                  <a:lnTo>
                    <a:pt x="195" y="145"/>
                  </a:lnTo>
                  <a:lnTo>
                    <a:pt x="216" y="156"/>
                  </a:lnTo>
                  <a:lnTo>
                    <a:pt x="228" y="165"/>
                  </a:lnTo>
                  <a:lnTo>
                    <a:pt x="235" y="167"/>
                  </a:lnTo>
                  <a:lnTo>
                    <a:pt x="235" y="167"/>
                  </a:lnTo>
                  <a:lnTo>
                    <a:pt x="235" y="181"/>
                  </a:lnTo>
                  <a:lnTo>
                    <a:pt x="237" y="193"/>
                  </a:lnTo>
                  <a:lnTo>
                    <a:pt x="239" y="209"/>
                  </a:lnTo>
                  <a:lnTo>
                    <a:pt x="241" y="221"/>
                  </a:lnTo>
                  <a:lnTo>
                    <a:pt x="246" y="234"/>
                  </a:lnTo>
                  <a:lnTo>
                    <a:pt x="252" y="246"/>
                  </a:lnTo>
                  <a:lnTo>
                    <a:pt x="258" y="259"/>
                  </a:lnTo>
                  <a:lnTo>
                    <a:pt x="265" y="269"/>
                  </a:lnTo>
                  <a:lnTo>
                    <a:pt x="269" y="280"/>
                  </a:lnTo>
                  <a:lnTo>
                    <a:pt x="276" y="292"/>
                  </a:lnTo>
                  <a:lnTo>
                    <a:pt x="152" y="371"/>
                  </a:lnTo>
                  <a:lnTo>
                    <a:pt x="152" y="37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3" name="Line 1067"/>
            <p:cNvSpPr>
              <a:spLocks noChangeShapeType="1"/>
            </p:cNvSpPr>
            <p:nvPr/>
          </p:nvSpPr>
          <p:spPr bwMode="auto">
            <a:xfrm flipH="1">
              <a:off x="3819" y="1163"/>
              <a:ext cx="177" cy="116"/>
            </a:xfrm>
            <a:prstGeom prst="line">
              <a:avLst/>
            </a:prstGeom>
            <a:noFill/>
            <a:ln w="12700">
              <a:solidFill>
                <a:srgbClr val="7C6000"/>
              </a:solidFill>
              <a:round/>
              <a:headEnd type="none" w="sm" len="sm"/>
              <a:tailEnd type="none" w="sm" len="sm"/>
            </a:ln>
            <a:effectLst/>
          </p:spPr>
          <p:txBody>
            <a:bodyPr/>
            <a:lstStyle/>
            <a:p>
              <a:pPr>
                <a:defRPr/>
              </a:pPr>
              <a:endParaRPr lang="en-US"/>
            </a:p>
          </p:txBody>
        </p:sp>
        <p:sp>
          <p:nvSpPr>
            <p:cNvPr id="44" name="Freeform 1068"/>
            <p:cNvSpPr>
              <a:spLocks/>
            </p:cNvSpPr>
            <p:nvPr/>
          </p:nvSpPr>
          <p:spPr bwMode="auto">
            <a:xfrm>
              <a:off x="3857" y="1440"/>
              <a:ext cx="788" cy="566"/>
            </a:xfrm>
            <a:custGeom>
              <a:avLst/>
              <a:gdLst/>
              <a:ahLst/>
              <a:cxnLst>
                <a:cxn ang="0">
                  <a:pos x="164" y="90"/>
                </a:cxn>
                <a:cxn ang="0">
                  <a:pos x="181" y="124"/>
                </a:cxn>
                <a:cxn ang="0">
                  <a:pos x="198" y="162"/>
                </a:cxn>
                <a:cxn ang="0">
                  <a:pos x="210" y="204"/>
                </a:cxn>
                <a:cxn ang="0">
                  <a:pos x="216" y="244"/>
                </a:cxn>
                <a:cxn ang="0">
                  <a:pos x="216" y="262"/>
                </a:cxn>
                <a:cxn ang="0">
                  <a:pos x="204" y="322"/>
                </a:cxn>
                <a:cxn ang="0">
                  <a:pos x="177" y="386"/>
                </a:cxn>
                <a:cxn ang="0">
                  <a:pos x="134" y="455"/>
                </a:cxn>
                <a:cxn ang="0">
                  <a:pos x="75" y="515"/>
                </a:cxn>
                <a:cxn ang="0">
                  <a:pos x="0" y="561"/>
                </a:cxn>
                <a:cxn ang="0">
                  <a:pos x="8" y="561"/>
                </a:cxn>
                <a:cxn ang="0">
                  <a:pos x="75" y="564"/>
                </a:cxn>
                <a:cxn ang="0">
                  <a:pos x="183" y="559"/>
                </a:cxn>
                <a:cxn ang="0">
                  <a:pos x="313" y="540"/>
                </a:cxn>
                <a:cxn ang="0">
                  <a:pos x="442" y="501"/>
                </a:cxn>
                <a:cxn ang="0">
                  <a:pos x="497" y="471"/>
                </a:cxn>
                <a:cxn ang="0">
                  <a:pos x="594" y="384"/>
                </a:cxn>
                <a:cxn ang="0">
                  <a:pos x="674" y="275"/>
                </a:cxn>
                <a:cxn ang="0">
                  <a:pos x="734" y="168"/>
                </a:cxn>
                <a:cxn ang="0">
                  <a:pos x="773" y="89"/>
                </a:cxn>
                <a:cxn ang="0">
                  <a:pos x="787" y="54"/>
                </a:cxn>
                <a:cxn ang="0">
                  <a:pos x="750" y="82"/>
                </a:cxn>
                <a:cxn ang="0">
                  <a:pos x="672" y="122"/>
                </a:cxn>
                <a:cxn ang="0">
                  <a:pos x="592" y="140"/>
                </a:cxn>
                <a:cxn ang="0">
                  <a:pos x="516" y="142"/>
                </a:cxn>
                <a:cxn ang="0">
                  <a:pos x="451" y="137"/>
                </a:cxn>
                <a:cxn ang="0">
                  <a:pos x="423" y="128"/>
                </a:cxn>
                <a:cxn ang="0">
                  <a:pos x="387" y="112"/>
                </a:cxn>
                <a:cxn ang="0">
                  <a:pos x="354" y="86"/>
                </a:cxn>
                <a:cxn ang="0">
                  <a:pos x="324" y="54"/>
                </a:cxn>
                <a:cxn ang="0">
                  <a:pos x="297" y="25"/>
                </a:cxn>
                <a:cxn ang="0">
                  <a:pos x="278" y="0"/>
                </a:cxn>
              </a:cxnLst>
              <a:rect l="0" t="0" r="r" b="b"/>
              <a:pathLst>
                <a:path w="788" h="565">
                  <a:moveTo>
                    <a:pt x="156" y="78"/>
                  </a:moveTo>
                  <a:lnTo>
                    <a:pt x="164" y="90"/>
                  </a:lnTo>
                  <a:lnTo>
                    <a:pt x="172" y="107"/>
                  </a:lnTo>
                  <a:lnTo>
                    <a:pt x="181" y="124"/>
                  </a:lnTo>
                  <a:lnTo>
                    <a:pt x="189" y="142"/>
                  </a:lnTo>
                  <a:lnTo>
                    <a:pt x="198" y="162"/>
                  </a:lnTo>
                  <a:lnTo>
                    <a:pt x="204" y="183"/>
                  </a:lnTo>
                  <a:lnTo>
                    <a:pt x="210" y="204"/>
                  </a:lnTo>
                  <a:lnTo>
                    <a:pt x="214" y="225"/>
                  </a:lnTo>
                  <a:lnTo>
                    <a:pt x="216" y="244"/>
                  </a:lnTo>
                  <a:lnTo>
                    <a:pt x="216" y="262"/>
                  </a:lnTo>
                  <a:lnTo>
                    <a:pt x="216" y="262"/>
                  </a:lnTo>
                  <a:lnTo>
                    <a:pt x="210" y="290"/>
                  </a:lnTo>
                  <a:lnTo>
                    <a:pt x="204" y="322"/>
                  </a:lnTo>
                  <a:lnTo>
                    <a:pt x="191" y="354"/>
                  </a:lnTo>
                  <a:lnTo>
                    <a:pt x="177" y="386"/>
                  </a:lnTo>
                  <a:lnTo>
                    <a:pt x="156" y="421"/>
                  </a:lnTo>
                  <a:lnTo>
                    <a:pt x="134" y="455"/>
                  </a:lnTo>
                  <a:lnTo>
                    <a:pt x="107" y="488"/>
                  </a:lnTo>
                  <a:lnTo>
                    <a:pt x="75" y="515"/>
                  </a:lnTo>
                  <a:lnTo>
                    <a:pt x="39" y="540"/>
                  </a:lnTo>
                  <a:lnTo>
                    <a:pt x="0" y="561"/>
                  </a:lnTo>
                  <a:lnTo>
                    <a:pt x="0" y="561"/>
                  </a:lnTo>
                  <a:lnTo>
                    <a:pt x="8" y="561"/>
                  </a:lnTo>
                  <a:lnTo>
                    <a:pt x="35" y="564"/>
                  </a:lnTo>
                  <a:lnTo>
                    <a:pt x="75" y="564"/>
                  </a:lnTo>
                  <a:lnTo>
                    <a:pt x="124" y="561"/>
                  </a:lnTo>
                  <a:lnTo>
                    <a:pt x="183" y="559"/>
                  </a:lnTo>
                  <a:lnTo>
                    <a:pt x="246" y="554"/>
                  </a:lnTo>
                  <a:lnTo>
                    <a:pt x="313" y="540"/>
                  </a:lnTo>
                  <a:lnTo>
                    <a:pt x="379" y="524"/>
                  </a:lnTo>
                  <a:lnTo>
                    <a:pt x="442" y="501"/>
                  </a:lnTo>
                  <a:lnTo>
                    <a:pt x="497" y="471"/>
                  </a:lnTo>
                  <a:lnTo>
                    <a:pt x="497" y="471"/>
                  </a:lnTo>
                  <a:lnTo>
                    <a:pt x="548" y="433"/>
                  </a:lnTo>
                  <a:lnTo>
                    <a:pt x="594" y="384"/>
                  </a:lnTo>
                  <a:lnTo>
                    <a:pt x="636" y="333"/>
                  </a:lnTo>
                  <a:lnTo>
                    <a:pt x="674" y="275"/>
                  </a:lnTo>
                  <a:lnTo>
                    <a:pt x="708" y="220"/>
                  </a:lnTo>
                  <a:lnTo>
                    <a:pt x="734" y="168"/>
                  </a:lnTo>
                  <a:lnTo>
                    <a:pt x="757" y="124"/>
                  </a:lnTo>
                  <a:lnTo>
                    <a:pt x="773" y="89"/>
                  </a:lnTo>
                  <a:lnTo>
                    <a:pt x="782" y="63"/>
                  </a:lnTo>
                  <a:lnTo>
                    <a:pt x="787" y="54"/>
                  </a:lnTo>
                  <a:lnTo>
                    <a:pt x="787" y="54"/>
                  </a:lnTo>
                  <a:lnTo>
                    <a:pt x="750" y="82"/>
                  </a:lnTo>
                  <a:lnTo>
                    <a:pt x="712" y="105"/>
                  </a:lnTo>
                  <a:lnTo>
                    <a:pt x="672" y="122"/>
                  </a:lnTo>
                  <a:lnTo>
                    <a:pt x="632" y="133"/>
                  </a:lnTo>
                  <a:lnTo>
                    <a:pt x="592" y="140"/>
                  </a:lnTo>
                  <a:lnTo>
                    <a:pt x="554" y="142"/>
                  </a:lnTo>
                  <a:lnTo>
                    <a:pt x="516" y="142"/>
                  </a:lnTo>
                  <a:lnTo>
                    <a:pt x="483" y="140"/>
                  </a:lnTo>
                  <a:lnTo>
                    <a:pt x="451" y="137"/>
                  </a:lnTo>
                  <a:lnTo>
                    <a:pt x="423" y="128"/>
                  </a:lnTo>
                  <a:lnTo>
                    <a:pt x="423" y="128"/>
                  </a:lnTo>
                  <a:lnTo>
                    <a:pt x="407" y="122"/>
                  </a:lnTo>
                  <a:lnTo>
                    <a:pt x="387" y="112"/>
                  </a:lnTo>
                  <a:lnTo>
                    <a:pt x="370" y="101"/>
                  </a:lnTo>
                  <a:lnTo>
                    <a:pt x="354" y="86"/>
                  </a:lnTo>
                  <a:lnTo>
                    <a:pt x="339" y="71"/>
                  </a:lnTo>
                  <a:lnTo>
                    <a:pt x="324" y="54"/>
                  </a:lnTo>
                  <a:lnTo>
                    <a:pt x="311" y="40"/>
                  </a:lnTo>
                  <a:lnTo>
                    <a:pt x="297" y="25"/>
                  </a:lnTo>
                  <a:lnTo>
                    <a:pt x="288" y="10"/>
                  </a:lnTo>
                  <a:lnTo>
                    <a:pt x="278" y="0"/>
                  </a:lnTo>
                  <a:lnTo>
                    <a:pt x="156" y="78"/>
                  </a:lnTo>
                </a:path>
              </a:pathLst>
            </a:custGeom>
            <a:solidFill>
              <a:srgbClr val="FFD80F"/>
            </a:solidFill>
            <a:ln w="9525" cap="rnd">
              <a:noFill/>
              <a:round/>
              <a:headEnd/>
              <a:tailEnd/>
            </a:ln>
            <a:effectLst/>
          </p:spPr>
          <p:txBody>
            <a:bodyPr/>
            <a:lstStyle/>
            <a:p>
              <a:pPr>
                <a:defRPr/>
              </a:pPr>
              <a:endParaRPr lang="en-US"/>
            </a:p>
          </p:txBody>
        </p:sp>
        <p:sp>
          <p:nvSpPr>
            <p:cNvPr id="45" name="Freeform 1069"/>
            <p:cNvSpPr>
              <a:spLocks/>
            </p:cNvSpPr>
            <p:nvPr/>
          </p:nvSpPr>
          <p:spPr bwMode="auto">
            <a:xfrm>
              <a:off x="3857" y="1440"/>
              <a:ext cx="788" cy="566"/>
            </a:xfrm>
            <a:custGeom>
              <a:avLst/>
              <a:gdLst/>
              <a:ahLst/>
              <a:cxnLst>
                <a:cxn ang="0">
                  <a:pos x="164" y="90"/>
                </a:cxn>
                <a:cxn ang="0">
                  <a:pos x="181" y="124"/>
                </a:cxn>
                <a:cxn ang="0">
                  <a:pos x="198" y="162"/>
                </a:cxn>
                <a:cxn ang="0">
                  <a:pos x="210" y="204"/>
                </a:cxn>
                <a:cxn ang="0">
                  <a:pos x="216" y="244"/>
                </a:cxn>
                <a:cxn ang="0">
                  <a:pos x="216" y="262"/>
                </a:cxn>
                <a:cxn ang="0">
                  <a:pos x="204" y="322"/>
                </a:cxn>
                <a:cxn ang="0">
                  <a:pos x="177" y="386"/>
                </a:cxn>
                <a:cxn ang="0">
                  <a:pos x="134" y="455"/>
                </a:cxn>
                <a:cxn ang="0">
                  <a:pos x="75" y="515"/>
                </a:cxn>
                <a:cxn ang="0">
                  <a:pos x="0" y="561"/>
                </a:cxn>
                <a:cxn ang="0">
                  <a:pos x="8" y="561"/>
                </a:cxn>
                <a:cxn ang="0">
                  <a:pos x="75" y="564"/>
                </a:cxn>
                <a:cxn ang="0">
                  <a:pos x="183" y="559"/>
                </a:cxn>
                <a:cxn ang="0">
                  <a:pos x="313" y="540"/>
                </a:cxn>
                <a:cxn ang="0">
                  <a:pos x="442" y="501"/>
                </a:cxn>
                <a:cxn ang="0">
                  <a:pos x="497" y="471"/>
                </a:cxn>
                <a:cxn ang="0">
                  <a:pos x="594" y="384"/>
                </a:cxn>
                <a:cxn ang="0">
                  <a:pos x="674" y="275"/>
                </a:cxn>
                <a:cxn ang="0">
                  <a:pos x="734" y="168"/>
                </a:cxn>
                <a:cxn ang="0">
                  <a:pos x="773" y="89"/>
                </a:cxn>
                <a:cxn ang="0">
                  <a:pos x="787" y="54"/>
                </a:cxn>
                <a:cxn ang="0">
                  <a:pos x="750" y="82"/>
                </a:cxn>
                <a:cxn ang="0">
                  <a:pos x="672" y="122"/>
                </a:cxn>
                <a:cxn ang="0">
                  <a:pos x="592" y="140"/>
                </a:cxn>
                <a:cxn ang="0">
                  <a:pos x="516" y="142"/>
                </a:cxn>
                <a:cxn ang="0">
                  <a:pos x="451" y="137"/>
                </a:cxn>
                <a:cxn ang="0">
                  <a:pos x="423" y="128"/>
                </a:cxn>
                <a:cxn ang="0">
                  <a:pos x="387" y="112"/>
                </a:cxn>
                <a:cxn ang="0">
                  <a:pos x="354" y="86"/>
                </a:cxn>
                <a:cxn ang="0">
                  <a:pos x="324" y="54"/>
                </a:cxn>
                <a:cxn ang="0">
                  <a:pos x="297" y="25"/>
                </a:cxn>
                <a:cxn ang="0">
                  <a:pos x="278" y="0"/>
                </a:cxn>
              </a:cxnLst>
              <a:rect l="0" t="0" r="r" b="b"/>
              <a:pathLst>
                <a:path w="788" h="565">
                  <a:moveTo>
                    <a:pt x="156" y="78"/>
                  </a:moveTo>
                  <a:lnTo>
                    <a:pt x="164" y="90"/>
                  </a:lnTo>
                  <a:lnTo>
                    <a:pt x="172" y="107"/>
                  </a:lnTo>
                  <a:lnTo>
                    <a:pt x="181" y="124"/>
                  </a:lnTo>
                  <a:lnTo>
                    <a:pt x="189" y="142"/>
                  </a:lnTo>
                  <a:lnTo>
                    <a:pt x="198" y="162"/>
                  </a:lnTo>
                  <a:lnTo>
                    <a:pt x="204" y="183"/>
                  </a:lnTo>
                  <a:lnTo>
                    <a:pt x="210" y="204"/>
                  </a:lnTo>
                  <a:lnTo>
                    <a:pt x="214" y="225"/>
                  </a:lnTo>
                  <a:lnTo>
                    <a:pt x="216" y="244"/>
                  </a:lnTo>
                  <a:lnTo>
                    <a:pt x="216" y="262"/>
                  </a:lnTo>
                  <a:lnTo>
                    <a:pt x="216" y="262"/>
                  </a:lnTo>
                  <a:lnTo>
                    <a:pt x="210" y="290"/>
                  </a:lnTo>
                  <a:lnTo>
                    <a:pt x="204" y="322"/>
                  </a:lnTo>
                  <a:lnTo>
                    <a:pt x="191" y="354"/>
                  </a:lnTo>
                  <a:lnTo>
                    <a:pt x="177" y="386"/>
                  </a:lnTo>
                  <a:lnTo>
                    <a:pt x="156" y="421"/>
                  </a:lnTo>
                  <a:lnTo>
                    <a:pt x="134" y="455"/>
                  </a:lnTo>
                  <a:lnTo>
                    <a:pt x="107" y="488"/>
                  </a:lnTo>
                  <a:lnTo>
                    <a:pt x="75" y="515"/>
                  </a:lnTo>
                  <a:lnTo>
                    <a:pt x="39" y="540"/>
                  </a:lnTo>
                  <a:lnTo>
                    <a:pt x="0" y="561"/>
                  </a:lnTo>
                  <a:lnTo>
                    <a:pt x="0" y="561"/>
                  </a:lnTo>
                  <a:lnTo>
                    <a:pt x="8" y="561"/>
                  </a:lnTo>
                  <a:lnTo>
                    <a:pt x="35" y="564"/>
                  </a:lnTo>
                  <a:lnTo>
                    <a:pt x="75" y="564"/>
                  </a:lnTo>
                  <a:lnTo>
                    <a:pt x="124" y="561"/>
                  </a:lnTo>
                  <a:lnTo>
                    <a:pt x="183" y="559"/>
                  </a:lnTo>
                  <a:lnTo>
                    <a:pt x="246" y="554"/>
                  </a:lnTo>
                  <a:lnTo>
                    <a:pt x="313" y="540"/>
                  </a:lnTo>
                  <a:lnTo>
                    <a:pt x="379" y="524"/>
                  </a:lnTo>
                  <a:lnTo>
                    <a:pt x="442" y="501"/>
                  </a:lnTo>
                  <a:lnTo>
                    <a:pt x="497" y="471"/>
                  </a:lnTo>
                  <a:lnTo>
                    <a:pt x="497" y="471"/>
                  </a:lnTo>
                  <a:lnTo>
                    <a:pt x="548" y="433"/>
                  </a:lnTo>
                  <a:lnTo>
                    <a:pt x="594" y="384"/>
                  </a:lnTo>
                  <a:lnTo>
                    <a:pt x="636" y="333"/>
                  </a:lnTo>
                  <a:lnTo>
                    <a:pt x="674" y="275"/>
                  </a:lnTo>
                  <a:lnTo>
                    <a:pt x="708" y="220"/>
                  </a:lnTo>
                  <a:lnTo>
                    <a:pt x="734" y="168"/>
                  </a:lnTo>
                  <a:lnTo>
                    <a:pt x="757" y="124"/>
                  </a:lnTo>
                  <a:lnTo>
                    <a:pt x="773" y="89"/>
                  </a:lnTo>
                  <a:lnTo>
                    <a:pt x="782" y="63"/>
                  </a:lnTo>
                  <a:lnTo>
                    <a:pt x="787" y="54"/>
                  </a:lnTo>
                  <a:lnTo>
                    <a:pt x="787" y="54"/>
                  </a:lnTo>
                  <a:lnTo>
                    <a:pt x="750" y="82"/>
                  </a:lnTo>
                  <a:lnTo>
                    <a:pt x="712" y="105"/>
                  </a:lnTo>
                  <a:lnTo>
                    <a:pt x="672" y="122"/>
                  </a:lnTo>
                  <a:lnTo>
                    <a:pt x="632" y="133"/>
                  </a:lnTo>
                  <a:lnTo>
                    <a:pt x="592" y="140"/>
                  </a:lnTo>
                  <a:lnTo>
                    <a:pt x="554" y="142"/>
                  </a:lnTo>
                  <a:lnTo>
                    <a:pt x="516" y="142"/>
                  </a:lnTo>
                  <a:lnTo>
                    <a:pt x="483" y="140"/>
                  </a:lnTo>
                  <a:lnTo>
                    <a:pt x="451" y="137"/>
                  </a:lnTo>
                  <a:lnTo>
                    <a:pt x="423" y="128"/>
                  </a:lnTo>
                  <a:lnTo>
                    <a:pt x="423" y="128"/>
                  </a:lnTo>
                  <a:lnTo>
                    <a:pt x="407" y="122"/>
                  </a:lnTo>
                  <a:lnTo>
                    <a:pt x="387" y="112"/>
                  </a:lnTo>
                  <a:lnTo>
                    <a:pt x="370" y="101"/>
                  </a:lnTo>
                  <a:lnTo>
                    <a:pt x="354" y="86"/>
                  </a:lnTo>
                  <a:lnTo>
                    <a:pt x="339" y="71"/>
                  </a:lnTo>
                  <a:lnTo>
                    <a:pt x="324" y="54"/>
                  </a:lnTo>
                  <a:lnTo>
                    <a:pt x="311" y="40"/>
                  </a:lnTo>
                  <a:lnTo>
                    <a:pt x="297" y="25"/>
                  </a:lnTo>
                  <a:lnTo>
                    <a:pt x="288" y="10"/>
                  </a:lnTo>
                  <a:lnTo>
                    <a:pt x="278"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6" name="Freeform 1070"/>
            <p:cNvSpPr>
              <a:spLocks/>
            </p:cNvSpPr>
            <p:nvPr/>
          </p:nvSpPr>
          <p:spPr bwMode="auto">
            <a:xfrm>
              <a:off x="3930" y="1543"/>
              <a:ext cx="610" cy="392"/>
            </a:xfrm>
            <a:custGeom>
              <a:avLst/>
              <a:gdLst/>
              <a:ahLst/>
              <a:cxnLst>
                <a:cxn ang="0">
                  <a:pos x="0" y="392"/>
                </a:cxn>
                <a:cxn ang="0">
                  <a:pos x="34" y="389"/>
                </a:cxn>
                <a:cxn ang="0">
                  <a:pos x="69" y="387"/>
                </a:cxn>
                <a:cxn ang="0">
                  <a:pos x="109" y="383"/>
                </a:cxn>
                <a:cxn ang="0">
                  <a:pos x="149" y="376"/>
                </a:cxn>
                <a:cxn ang="0">
                  <a:pos x="187" y="371"/>
                </a:cxn>
                <a:cxn ang="0">
                  <a:pos x="229" y="360"/>
                </a:cxn>
                <a:cxn ang="0">
                  <a:pos x="269" y="350"/>
                </a:cxn>
                <a:cxn ang="0">
                  <a:pos x="305" y="334"/>
                </a:cxn>
                <a:cxn ang="0">
                  <a:pos x="341" y="318"/>
                </a:cxn>
                <a:cxn ang="0">
                  <a:pos x="374" y="299"/>
                </a:cxn>
                <a:cxn ang="0">
                  <a:pos x="374" y="299"/>
                </a:cxn>
                <a:cxn ang="0">
                  <a:pos x="406" y="277"/>
                </a:cxn>
                <a:cxn ang="0">
                  <a:pos x="436" y="252"/>
                </a:cxn>
                <a:cxn ang="0">
                  <a:pos x="461" y="225"/>
                </a:cxn>
                <a:cxn ang="0">
                  <a:pos x="489" y="193"/>
                </a:cxn>
                <a:cxn ang="0">
                  <a:pos x="514" y="161"/>
                </a:cxn>
                <a:cxn ang="0">
                  <a:pos x="535" y="128"/>
                </a:cxn>
                <a:cxn ang="0">
                  <a:pos x="556" y="96"/>
                </a:cxn>
                <a:cxn ang="0">
                  <a:pos x="576" y="62"/>
                </a:cxn>
                <a:cxn ang="0">
                  <a:pos x="593" y="31"/>
                </a:cxn>
                <a:cxn ang="0">
                  <a:pos x="611" y="0"/>
                </a:cxn>
              </a:cxnLst>
              <a:rect l="0" t="0" r="r" b="b"/>
              <a:pathLst>
                <a:path w="612" h="393">
                  <a:moveTo>
                    <a:pt x="0" y="392"/>
                  </a:moveTo>
                  <a:lnTo>
                    <a:pt x="34" y="389"/>
                  </a:lnTo>
                  <a:lnTo>
                    <a:pt x="69" y="387"/>
                  </a:lnTo>
                  <a:lnTo>
                    <a:pt x="109" y="383"/>
                  </a:lnTo>
                  <a:lnTo>
                    <a:pt x="149" y="376"/>
                  </a:lnTo>
                  <a:lnTo>
                    <a:pt x="187" y="371"/>
                  </a:lnTo>
                  <a:lnTo>
                    <a:pt x="229" y="360"/>
                  </a:lnTo>
                  <a:lnTo>
                    <a:pt x="269" y="350"/>
                  </a:lnTo>
                  <a:lnTo>
                    <a:pt x="305" y="334"/>
                  </a:lnTo>
                  <a:lnTo>
                    <a:pt x="341" y="318"/>
                  </a:lnTo>
                  <a:lnTo>
                    <a:pt x="374" y="299"/>
                  </a:lnTo>
                  <a:lnTo>
                    <a:pt x="374" y="299"/>
                  </a:lnTo>
                  <a:lnTo>
                    <a:pt x="406" y="277"/>
                  </a:lnTo>
                  <a:lnTo>
                    <a:pt x="436" y="252"/>
                  </a:lnTo>
                  <a:lnTo>
                    <a:pt x="461" y="225"/>
                  </a:lnTo>
                  <a:lnTo>
                    <a:pt x="489" y="193"/>
                  </a:lnTo>
                  <a:lnTo>
                    <a:pt x="514" y="161"/>
                  </a:lnTo>
                  <a:lnTo>
                    <a:pt x="535" y="128"/>
                  </a:lnTo>
                  <a:lnTo>
                    <a:pt x="556" y="96"/>
                  </a:lnTo>
                  <a:lnTo>
                    <a:pt x="576" y="62"/>
                  </a:lnTo>
                  <a:lnTo>
                    <a:pt x="593" y="31"/>
                  </a:lnTo>
                  <a:lnTo>
                    <a:pt x="611"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7" name="Freeform 1071"/>
            <p:cNvSpPr>
              <a:spLocks/>
            </p:cNvSpPr>
            <p:nvPr/>
          </p:nvSpPr>
          <p:spPr bwMode="auto">
            <a:xfrm>
              <a:off x="4055" y="1002"/>
              <a:ext cx="581" cy="418"/>
            </a:xfrm>
            <a:custGeom>
              <a:avLst/>
              <a:gdLst/>
              <a:ahLst/>
              <a:cxnLst>
                <a:cxn ang="0">
                  <a:pos x="2" y="269"/>
                </a:cxn>
                <a:cxn ang="0">
                  <a:pos x="19" y="257"/>
                </a:cxn>
                <a:cxn ang="0">
                  <a:pos x="48" y="237"/>
                </a:cxn>
                <a:cxn ang="0">
                  <a:pos x="84" y="214"/>
                </a:cxn>
                <a:cxn ang="0">
                  <a:pos x="122" y="189"/>
                </a:cxn>
                <a:cxn ang="0">
                  <a:pos x="139" y="179"/>
                </a:cxn>
                <a:cxn ang="0">
                  <a:pos x="160" y="160"/>
                </a:cxn>
                <a:cxn ang="0">
                  <a:pos x="181" y="137"/>
                </a:cxn>
                <a:cxn ang="0">
                  <a:pos x="198" y="105"/>
                </a:cxn>
                <a:cxn ang="0">
                  <a:pos x="211" y="75"/>
                </a:cxn>
                <a:cxn ang="0">
                  <a:pos x="215" y="43"/>
                </a:cxn>
                <a:cxn ang="0">
                  <a:pos x="217" y="46"/>
                </a:cxn>
                <a:cxn ang="0">
                  <a:pos x="227" y="46"/>
                </a:cxn>
                <a:cxn ang="0">
                  <a:pos x="247" y="50"/>
                </a:cxn>
                <a:cxn ang="0">
                  <a:pos x="272" y="57"/>
                </a:cxn>
                <a:cxn ang="0">
                  <a:pos x="303" y="61"/>
                </a:cxn>
                <a:cxn ang="0">
                  <a:pos x="321" y="63"/>
                </a:cxn>
                <a:cxn ang="0">
                  <a:pos x="356" y="63"/>
                </a:cxn>
                <a:cxn ang="0">
                  <a:pos x="404" y="59"/>
                </a:cxn>
                <a:cxn ang="0">
                  <a:pos x="459" y="46"/>
                </a:cxn>
                <a:cxn ang="0">
                  <a:pos x="521" y="27"/>
                </a:cxn>
                <a:cxn ang="0">
                  <a:pos x="582" y="0"/>
                </a:cxn>
                <a:cxn ang="0">
                  <a:pos x="554" y="20"/>
                </a:cxn>
                <a:cxn ang="0">
                  <a:pos x="508" y="67"/>
                </a:cxn>
                <a:cxn ang="0">
                  <a:pos x="470" y="113"/>
                </a:cxn>
                <a:cxn ang="0">
                  <a:pos x="441" y="158"/>
                </a:cxn>
                <a:cxn ang="0">
                  <a:pos x="422" y="195"/>
                </a:cxn>
                <a:cxn ang="0">
                  <a:pos x="415" y="210"/>
                </a:cxn>
                <a:cxn ang="0">
                  <a:pos x="407" y="244"/>
                </a:cxn>
                <a:cxn ang="0">
                  <a:pos x="398" y="271"/>
                </a:cxn>
                <a:cxn ang="0">
                  <a:pos x="394" y="294"/>
                </a:cxn>
                <a:cxn ang="0">
                  <a:pos x="392" y="307"/>
                </a:cxn>
                <a:cxn ang="0">
                  <a:pos x="390" y="313"/>
                </a:cxn>
                <a:cxn ang="0">
                  <a:pos x="375" y="309"/>
                </a:cxn>
                <a:cxn ang="0">
                  <a:pos x="344" y="305"/>
                </a:cxn>
                <a:cxn ang="0">
                  <a:pos x="310" y="305"/>
                </a:cxn>
                <a:cxn ang="0">
                  <a:pos x="278" y="311"/>
                </a:cxn>
                <a:cxn ang="0">
                  <a:pos x="248" y="322"/>
                </a:cxn>
                <a:cxn ang="0">
                  <a:pos x="236" y="328"/>
                </a:cxn>
                <a:cxn ang="0">
                  <a:pos x="200" y="351"/>
                </a:cxn>
                <a:cxn ang="0">
                  <a:pos x="162" y="377"/>
                </a:cxn>
                <a:cxn ang="0">
                  <a:pos x="128" y="398"/>
                </a:cxn>
                <a:cxn ang="0">
                  <a:pos x="105" y="412"/>
                </a:cxn>
                <a:cxn ang="0">
                  <a:pos x="95" y="419"/>
                </a:cxn>
                <a:cxn ang="0">
                  <a:pos x="0" y="271"/>
                </a:cxn>
              </a:cxnLst>
              <a:rect l="0" t="0" r="r" b="b"/>
              <a:pathLst>
                <a:path w="583" h="420">
                  <a:moveTo>
                    <a:pt x="0" y="271"/>
                  </a:moveTo>
                  <a:lnTo>
                    <a:pt x="2" y="269"/>
                  </a:lnTo>
                  <a:lnTo>
                    <a:pt x="8" y="265"/>
                  </a:lnTo>
                  <a:lnTo>
                    <a:pt x="19" y="257"/>
                  </a:lnTo>
                  <a:lnTo>
                    <a:pt x="34" y="248"/>
                  </a:lnTo>
                  <a:lnTo>
                    <a:pt x="48" y="237"/>
                  </a:lnTo>
                  <a:lnTo>
                    <a:pt x="66" y="227"/>
                  </a:lnTo>
                  <a:lnTo>
                    <a:pt x="84" y="214"/>
                  </a:lnTo>
                  <a:lnTo>
                    <a:pt x="103" y="202"/>
                  </a:lnTo>
                  <a:lnTo>
                    <a:pt x="122" y="189"/>
                  </a:lnTo>
                  <a:lnTo>
                    <a:pt x="139" y="179"/>
                  </a:lnTo>
                  <a:lnTo>
                    <a:pt x="139" y="179"/>
                  </a:lnTo>
                  <a:lnTo>
                    <a:pt x="149" y="170"/>
                  </a:lnTo>
                  <a:lnTo>
                    <a:pt x="160" y="160"/>
                  </a:lnTo>
                  <a:lnTo>
                    <a:pt x="171" y="149"/>
                  </a:lnTo>
                  <a:lnTo>
                    <a:pt x="181" y="137"/>
                  </a:lnTo>
                  <a:lnTo>
                    <a:pt x="190" y="122"/>
                  </a:lnTo>
                  <a:lnTo>
                    <a:pt x="198" y="105"/>
                  </a:lnTo>
                  <a:lnTo>
                    <a:pt x="204" y="90"/>
                  </a:lnTo>
                  <a:lnTo>
                    <a:pt x="211" y="75"/>
                  </a:lnTo>
                  <a:lnTo>
                    <a:pt x="215" y="59"/>
                  </a:lnTo>
                  <a:lnTo>
                    <a:pt x="215" y="43"/>
                  </a:lnTo>
                  <a:lnTo>
                    <a:pt x="215" y="43"/>
                  </a:lnTo>
                  <a:lnTo>
                    <a:pt x="217" y="46"/>
                  </a:lnTo>
                  <a:lnTo>
                    <a:pt x="222" y="46"/>
                  </a:lnTo>
                  <a:lnTo>
                    <a:pt x="227" y="46"/>
                  </a:lnTo>
                  <a:lnTo>
                    <a:pt x="236" y="50"/>
                  </a:lnTo>
                  <a:lnTo>
                    <a:pt x="247" y="50"/>
                  </a:lnTo>
                  <a:lnTo>
                    <a:pt x="259" y="54"/>
                  </a:lnTo>
                  <a:lnTo>
                    <a:pt x="272" y="57"/>
                  </a:lnTo>
                  <a:lnTo>
                    <a:pt x="287" y="59"/>
                  </a:lnTo>
                  <a:lnTo>
                    <a:pt x="303" y="61"/>
                  </a:lnTo>
                  <a:lnTo>
                    <a:pt x="321" y="63"/>
                  </a:lnTo>
                  <a:lnTo>
                    <a:pt x="321" y="63"/>
                  </a:lnTo>
                  <a:lnTo>
                    <a:pt x="337" y="63"/>
                  </a:lnTo>
                  <a:lnTo>
                    <a:pt x="356" y="63"/>
                  </a:lnTo>
                  <a:lnTo>
                    <a:pt x="379" y="63"/>
                  </a:lnTo>
                  <a:lnTo>
                    <a:pt x="404" y="59"/>
                  </a:lnTo>
                  <a:lnTo>
                    <a:pt x="432" y="54"/>
                  </a:lnTo>
                  <a:lnTo>
                    <a:pt x="459" y="46"/>
                  </a:lnTo>
                  <a:lnTo>
                    <a:pt x="489" y="38"/>
                  </a:lnTo>
                  <a:lnTo>
                    <a:pt x="521" y="27"/>
                  </a:lnTo>
                  <a:lnTo>
                    <a:pt x="550" y="15"/>
                  </a:lnTo>
                  <a:lnTo>
                    <a:pt x="582" y="0"/>
                  </a:lnTo>
                  <a:lnTo>
                    <a:pt x="582" y="0"/>
                  </a:lnTo>
                  <a:lnTo>
                    <a:pt x="554" y="20"/>
                  </a:lnTo>
                  <a:lnTo>
                    <a:pt x="531" y="43"/>
                  </a:lnTo>
                  <a:lnTo>
                    <a:pt x="508" y="67"/>
                  </a:lnTo>
                  <a:lnTo>
                    <a:pt x="487" y="90"/>
                  </a:lnTo>
                  <a:lnTo>
                    <a:pt x="470" y="113"/>
                  </a:lnTo>
                  <a:lnTo>
                    <a:pt x="453" y="137"/>
                  </a:lnTo>
                  <a:lnTo>
                    <a:pt x="441" y="158"/>
                  </a:lnTo>
                  <a:lnTo>
                    <a:pt x="430" y="179"/>
                  </a:lnTo>
                  <a:lnTo>
                    <a:pt x="422" y="195"/>
                  </a:lnTo>
                  <a:lnTo>
                    <a:pt x="415" y="210"/>
                  </a:lnTo>
                  <a:lnTo>
                    <a:pt x="415" y="210"/>
                  </a:lnTo>
                  <a:lnTo>
                    <a:pt x="411" y="227"/>
                  </a:lnTo>
                  <a:lnTo>
                    <a:pt x="407" y="244"/>
                  </a:lnTo>
                  <a:lnTo>
                    <a:pt x="402" y="259"/>
                  </a:lnTo>
                  <a:lnTo>
                    <a:pt x="398" y="271"/>
                  </a:lnTo>
                  <a:lnTo>
                    <a:pt x="397" y="283"/>
                  </a:lnTo>
                  <a:lnTo>
                    <a:pt x="394" y="294"/>
                  </a:lnTo>
                  <a:lnTo>
                    <a:pt x="392" y="303"/>
                  </a:lnTo>
                  <a:lnTo>
                    <a:pt x="392" y="307"/>
                  </a:lnTo>
                  <a:lnTo>
                    <a:pt x="390" y="311"/>
                  </a:lnTo>
                  <a:lnTo>
                    <a:pt x="390" y="313"/>
                  </a:lnTo>
                  <a:lnTo>
                    <a:pt x="390" y="313"/>
                  </a:lnTo>
                  <a:lnTo>
                    <a:pt x="375" y="309"/>
                  </a:lnTo>
                  <a:lnTo>
                    <a:pt x="360" y="305"/>
                  </a:lnTo>
                  <a:lnTo>
                    <a:pt x="344" y="305"/>
                  </a:lnTo>
                  <a:lnTo>
                    <a:pt x="326" y="305"/>
                  </a:lnTo>
                  <a:lnTo>
                    <a:pt x="310" y="305"/>
                  </a:lnTo>
                  <a:lnTo>
                    <a:pt x="293" y="307"/>
                  </a:lnTo>
                  <a:lnTo>
                    <a:pt x="278" y="311"/>
                  </a:lnTo>
                  <a:lnTo>
                    <a:pt x="261" y="315"/>
                  </a:lnTo>
                  <a:lnTo>
                    <a:pt x="248" y="322"/>
                  </a:lnTo>
                  <a:lnTo>
                    <a:pt x="236" y="328"/>
                  </a:lnTo>
                  <a:lnTo>
                    <a:pt x="236" y="328"/>
                  </a:lnTo>
                  <a:lnTo>
                    <a:pt x="220" y="340"/>
                  </a:lnTo>
                  <a:lnTo>
                    <a:pt x="200" y="351"/>
                  </a:lnTo>
                  <a:lnTo>
                    <a:pt x="181" y="364"/>
                  </a:lnTo>
                  <a:lnTo>
                    <a:pt x="162" y="377"/>
                  </a:lnTo>
                  <a:lnTo>
                    <a:pt x="146" y="387"/>
                  </a:lnTo>
                  <a:lnTo>
                    <a:pt x="128" y="398"/>
                  </a:lnTo>
                  <a:lnTo>
                    <a:pt x="116" y="405"/>
                  </a:lnTo>
                  <a:lnTo>
                    <a:pt x="105" y="412"/>
                  </a:lnTo>
                  <a:lnTo>
                    <a:pt x="96" y="416"/>
                  </a:lnTo>
                  <a:lnTo>
                    <a:pt x="95" y="419"/>
                  </a:lnTo>
                  <a:lnTo>
                    <a:pt x="0" y="271"/>
                  </a:lnTo>
                  <a:lnTo>
                    <a:pt x="0" y="271"/>
                  </a:lnTo>
                </a:path>
              </a:pathLst>
            </a:custGeom>
            <a:solidFill>
              <a:srgbClr val="FFD80F"/>
            </a:solidFill>
            <a:ln w="9525" cap="rnd">
              <a:noFill/>
              <a:round/>
              <a:headEnd/>
              <a:tailEnd/>
            </a:ln>
            <a:effectLst/>
          </p:spPr>
          <p:txBody>
            <a:bodyPr/>
            <a:lstStyle/>
            <a:p>
              <a:pPr>
                <a:defRPr/>
              </a:pPr>
              <a:endParaRPr lang="en-US"/>
            </a:p>
          </p:txBody>
        </p:sp>
        <p:sp>
          <p:nvSpPr>
            <p:cNvPr id="48" name="Freeform 1072"/>
            <p:cNvSpPr>
              <a:spLocks/>
            </p:cNvSpPr>
            <p:nvPr/>
          </p:nvSpPr>
          <p:spPr bwMode="auto">
            <a:xfrm>
              <a:off x="4055" y="1002"/>
              <a:ext cx="581" cy="418"/>
            </a:xfrm>
            <a:custGeom>
              <a:avLst/>
              <a:gdLst/>
              <a:ahLst/>
              <a:cxnLst>
                <a:cxn ang="0">
                  <a:pos x="2" y="269"/>
                </a:cxn>
                <a:cxn ang="0">
                  <a:pos x="19" y="257"/>
                </a:cxn>
                <a:cxn ang="0">
                  <a:pos x="48" y="237"/>
                </a:cxn>
                <a:cxn ang="0">
                  <a:pos x="84" y="214"/>
                </a:cxn>
                <a:cxn ang="0">
                  <a:pos x="122" y="189"/>
                </a:cxn>
                <a:cxn ang="0">
                  <a:pos x="139" y="179"/>
                </a:cxn>
                <a:cxn ang="0">
                  <a:pos x="160" y="160"/>
                </a:cxn>
                <a:cxn ang="0">
                  <a:pos x="181" y="137"/>
                </a:cxn>
                <a:cxn ang="0">
                  <a:pos x="198" y="105"/>
                </a:cxn>
                <a:cxn ang="0">
                  <a:pos x="211" y="75"/>
                </a:cxn>
                <a:cxn ang="0">
                  <a:pos x="215" y="43"/>
                </a:cxn>
                <a:cxn ang="0">
                  <a:pos x="217" y="46"/>
                </a:cxn>
                <a:cxn ang="0">
                  <a:pos x="227" y="46"/>
                </a:cxn>
                <a:cxn ang="0">
                  <a:pos x="247" y="50"/>
                </a:cxn>
                <a:cxn ang="0">
                  <a:pos x="272" y="57"/>
                </a:cxn>
                <a:cxn ang="0">
                  <a:pos x="303" y="61"/>
                </a:cxn>
                <a:cxn ang="0">
                  <a:pos x="321" y="63"/>
                </a:cxn>
                <a:cxn ang="0">
                  <a:pos x="356" y="63"/>
                </a:cxn>
                <a:cxn ang="0">
                  <a:pos x="404" y="59"/>
                </a:cxn>
                <a:cxn ang="0">
                  <a:pos x="459" y="46"/>
                </a:cxn>
                <a:cxn ang="0">
                  <a:pos x="521" y="27"/>
                </a:cxn>
                <a:cxn ang="0">
                  <a:pos x="582" y="0"/>
                </a:cxn>
                <a:cxn ang="0">
                  <a:pos x="554" y="20"/>
                </a:cxn>
                <a:cxn ang="0">
                  <a:pos x="508" y="67"/>
                </a:cxn>
                <a:cxn ang="0">
                  <a:pos x="470" y="113"/>
                </a:cxn>
                <a:cxn ang="0">
                  <a:pos x="441" y="158"/>
                </a:cxn>
                <a:cxn ang="0">
                  <a:pos x="422" y="195"/>
                </a:cxn>
                <a:cxn ang="0">
                  <a:pos x="415" y="210"/>
                </a:cxn>
                <a:cxn ang="0">
                  <a:pos x="407" y="244"/>
                </a:cxn>
                <a:cxn ang="0">
                  <a:pos x="398" y="271"/>
                </a:cxn>
                <a:cxn ang="0">
                  <a:pos x="394" y="294"/>
                </a:cxn>
                <a:cxn ang="0">
                  <a:pos x="392" y="307"/>
                </a:cxn>
                <a:cxn ang="0">
                  <a:pos x="390" y="313"/>
                </a:cxn>
                <a:cxn ang="0">
                  <a:pos x="375" y="309"/>
                </a:cxn>
                <a:cxn ang="0">
                  <a:pos x="344" y="305"/>
                </a:cxn>
                <a:cxn ang="0">
                  <a:pos x="310" y="305"/>
                </a:cxn>
                <a:cxn ang="0">
                  <a:pos x="278" y="311"/>
                </a:cxn>
                <a:cxn ang="0">
                  <a:pos x="248" y="322"/>
                </a:cxn>
                <a:cxn ang="0">
                  <a:pos x="236" y="328"/>
                </a:cxn>
                <a:cxn ang="0">
                  <a:pos x="200" y="351"/>
                </a:cxn>
                <a:cxn ang="0">
                  <a:pos x="162" y="377"/>
                </a:cxn>
                <a:cxn ang="0">
                  <a:pos x="128" y="398"/>
                </a:cxn>
                <a:cxn ang="0">
                  <a:pos x="105" y="412"/>
                </a:cxn>
                <a:cxn ang="0">
                  <a:pos x="95" y="419"/>
                </a:cxn>
                <a:cxn ang="0">
                  <a:pos x="0" y="271"/>
                </a:cxn>
              </a:cxnLst>
              <a:rect l="0" t="0" r="r" b="b"/>
              <a:pathLst>
                <a:path w="583" h="420">
                  <a:moveTo>
                    <a:pt x="0" y="271"/>
                  </a:moveTo>
                  <a:lnTo>
                    <a:pt x="2" y="269"/>
                  </a:lnTo>
                  <a:lnTo>
                    <a:pt x="8" y="265"/>
                  </a:lnTo>
                  <a:lnTo>
                    <a:pt x="19" y="257"/>
                  </a:lnTo>
                  <a:lnTo>
                    <a:pt x="34" y="248"/>
                  </a:lnTo>
                  <a:lnTo>
                    <a:pt x="48" y="237"/>
                  </a:lnTo>
                  <a:lnTo>
                    <a:pt x="66" y="227"/>
                  </a:lnTo>
                  <a:lnTo>
                    <a:pt x="84" y="214"/>
                  </a:lnTo>
                  <a:lnTo>
                    <a:pt x="103" y="202"/>
                  </a:lnTo>
                  <a:lnTo>
                    <a:pt x="122" y="189"/>
                  </a:lnTo>
                  <a:lnTo>
                    <a:pt x="139" y="179"/>
                  </a:lnTo>
                  <a:lnTo>
                    <a:pt x="139" y="179"/>
                  </a:lnTo>
                  <a:lnTo>
                    <a:pt x="149" y="170"/>
                  </a:lnTo>
                  <a:lnTo>
                    <a:pt x="160" y="160"/>
                  </a:lnTo>
                  <a:lnTo>
                    <a:pt x="171" y="149"/>
                  </a:lnTo>
                  <a:lnTo>
                    <a:pt x="181" y="137"/>
                  </a:lnTo>
                  <a:lnTo>
                    <a:pt x="190" y="122"/>
                  </a:lnTo>
                  <a:lnTo>
                    <a:pt x="198" y="105"/>
                  </a:lnTo>
                  <a:lnTo>
                    <a:pt x="204" y="90"/>
                  </a:lnTo>
                  <a:lnTo>
                    <a:pt x="211" y="75"/>
                  </a:lnTo>
                  <a:lnTo>
                    <a:pt x="215" y="59"/>
                  </a:lnTo>
                  <a:lnTo>
                    <a:pt x="215" y="43"/>
                  </a:lnTo>
                  <a:lnTo>
                    <a:pt x="215" y="43"/>
                  </a:lnTo>
                  <a:lnTo>
                    <a:pt x="217" y="46"/>
                  </a:lnTo>
                  <a:lnTo>
                    <a:pt x="222" y="46"/>
                  </a:lnTo>
                  <a:lnTo>
                    <a:pt x="227" y="46"/>
                  </a:lnTo>
                  <a:lnTo>
                    <a:pt x="236" y="50"/>
                  </a:lnTo>
                  <a:lnTo>
                    <a:pt x="247" y="50"/>
                  </a:lnTo>
                  <a:lnTo>
                    <a:pt x="259" y="54"/>
                  </a:lnTo>
                  <a:lnTo>
                    <a:pt x="272" y="57"/>
                  </a:lnTo>
                  <a:lnTo>
                    <a:pt x="287" y="59"/>
                  </a:lnTo>
                  <a:lnTo>
                    <a:pt x="303" y="61"/>
                  </a:lnTo>
                  <a:lnTo>
                    <a:pt x="321" y="63"/>
                  </a:lnTo>
                  <a:lnTo>
                    <a:pt x="321" y="63"/>
                  </a:lnTo>
                  <a:lnTo>
                    <a:pt x="337" y="63"/>
                  </a:lnTo>
                  <a:lnTo>
                    <a:pt x="356" y="63"/>
                  </a:lnTo>
                  <a:lnTo>
                    <a:pt x="379" y="63"/>
                  </a:lnTo>
                  <a:lnTo>
                    <a:pt x="404" y="59"/>
                  </a:lnTo>
                  <a:lnTo>
                    <a:pt x="432" y="54"/>
                  </a:lnTo>
                  <a:lnTo>
                    <a:pt x="459" y="46"/>
                  </a:lnTo>
                  <a:lnTo>
                    <a:pt x="489" y="38"/>
                  </a:lnTo>
                  <a:lnTo>
                    <a:pt x="521" y="27"/>
                  </a:lnTo>
                  <a:lnTo>
                    <a:pt x="550" y="15"/>
                  </a:lnTo>
                  <a:lnTo>
                    <a:pt x="582" y="0"/>
                  </a:lnTo>
                  <a:lnTo>
                    <a:pt x="582" y="0"/>
                  </a:lnTo>
                  <a:lnTo>
                    <a:pt x="554" y="20"/>
                  </a:lnTo>
                  <a:lnTo>
                    <a:pt x="531" y="43"/>
                  </a:lnTo>
                  <a:lnTo>
                    <a:pt x="508" y="67"/>
                  </a:lnTo>
                  <a:lnTo>
                    <a:pt x="487" y="90"/>
                  </a:lnTo>
                  <a:lnTo>
                    <a:pt x="470" y="113"/>
                  </a:lnTo>
                  <a:lnTo>
                    <a:pt x="453" y="137"/>
                  </a:lnTo>
                  <a:lnTo>
                    <a:pt x="441" y="158"/>
                  </a:lnTo>
                  <a:lnTo>
                    <a:pt x="430" y="179"/>
                  </a:lnTo>
                  <a:lnTo>
                    <a:pt x="422" y="195"/>
                  </a:lnTo>
                  <a:lnTo>
                    <a:pt x="415" y="210"/>
                  </a:lnTo>
                  <a:lnTo>
                    <a:pt x="415" y="210"/>
                  </a:lnTo>
                  <a:lnTo>
                    <a:pt x="411" y="227"/>
                  </a:lnTo>
                  <a:lnTo>
                    <a:pt x="407" y="244"/>
                  </a:lnTo>
                  <a:lnTo>
                    <a:pt x="402" y="259"/>
                  </a:lnTo>
                  <a:lnTo>
                    <a:pt x="398" y="271"/>
                  </a:lnTo>
                  <a:lnTo>
                    <a:pt x="397" y="283"/>
                  </a:lnTo>
                  <a:lnTo>
                    <a:pt x="394" y="294"/>
                  </a:lnTo>
                  <a:lnTo>
                    <a:pt x="392" y="303"/>
                  </a:lnTo>
                  <a:lnTo>
                    <a:pt x="392" y="307"/>
                  </a:lnTo>
                  <a:lnTo>
                    <a:pt x="390" y="311"/>
                  </a:lnTo>
                  <a:lnTo>
                    <a:pt x="390" y="313"/>
                  </a:lnTo>
                  <a:lnTo>
                    <a:pt x="390" y="313"/>
                  </a:lnTo>
                  <a:lnTo>
                    <a:pt x="375" y="309"/>
                  </a:lnTo>
                  <a:lnTo>
                    <a:pt x="360" y="305"/>
                  </a:lnTo>
                  <a:lnTo>
                    <a:pt x="344" y="305"/>
                  </a:lnTo>
                  <a:lnTo>
                    <a:pt x="326" y="305"/>
                  </a:lnTo>
                  <a:lnTo>
                    <a:pt x="310" y="305"/>
                  </a:lnTo>
                  <a:lnTo>
                    <a:pt x="293" y="307"/>
                  </a:lnTo>
                  <a:lnTo>
                    <a:pt x="278" y="311"/>
                  </a:lnTo>
                  <a:lnTo>
                    <a:pt x="261" y="315"/>
                  </a:lnTo>
                  <a:lnTo>
                    <a:pt x="248" y="322"/>
                  </a:lnTo>
                  <a:lnTo>
                    <a:pt x="236" y="328"/>
                  </a:lnTo>
                  <a:lnTo>
                    <a:pt x="236" y="328"/>
                  </a:lnTo>
                  <a:lnTo>
                    <a:pt x="220" y="340"/>
                  </a:lnTo>
                  <a:lnTo>
                    <a:pt x="200" y="351"/>
                  </a:lnTo>
                  <a:lnTo>
                    <a:pt x="181" y="364"/>
                  </a:lnTo>
                  <a:lnTo>
                    <a:pt x="162" y="377"/>
                  </a:lnTo>
                  <a:lnTo>
                    <a:pt x="146" y="387"/>
                  </a:lnTo>
                  <a:lnTo>
                    <a:pt x="128" y="398"/>
                  </a:lnTo>
                  <a:lnTo>
                    <a:pt x="116" y="405"/>
                  </a:lnTo>
                  <a:lnTo>
                    <a:pt x="105" y="412"/>
                  </a:lnTo>
                  <a:lnTo>
                    <a:pt x="96" y="416"/>
                  </a:lnTo>
                  <a:lnTo>
                    <a:pt x="95" y="419"/>
                  </a:lnTo>
                  <a:lnTo>
                    <a:pt x="0" y="271"/>
                  </a:lnTo>
                  <a:lnTo>
                    <a:pt x="0" y="27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9" name="Line 1073"/>
            <p:cNvSpPr>
              <a:spLocks noChangeShapeType="1"/>
            </p:cNvSpPr>
            <p:nvPr/>
          </p:nvSpPr>
          <p:spPr bwMode="auto">
            <a:xfrm>
              <a:off x="4281" y="1047"/>
              <a:ext cx="163" cy="258"/>
            </a:xfrm>
            <a:prstGeom prst="line">
              <a:avLst/>
            </a:prstGeom>
            <a:noFill/>
            <a:ln w="12700">
              <a:solidFill>
                <a:srgbClr val="7C6000"/>
              </a:solidFill>
              <a:round/>
              <a:headEnd type="none" w="sm" len="sm"/>
              <a:tailEnd type="none" w="sm" len="sm"/>
            </a:ln>
            <a:effectLst/>
          </p:spPr>
          <p:txBody>
            <a:bodyPr/>
            <a:lstStyle/>
            <a:p>
              <a:pPr>
                <a:defRPr/>
              </a:pPr>
              <a:endParaRPr lang="en-US"/>
            </a:p>
          </p:txBody>
        </p:sp>
        <p:sp>
          <p:nvSpPr>
            <p:cNvPr id="50" name="Freeform 1074"/>
            <p:cNvSpPr>
              <a:spLocks/>
            </p:cNvSpPr>
            <p:nvPr/>
          </p:nvSpPr>
          <p:spPr bwMode="auto">
            <a:xfrm>
              <a:off x="3846" y="1234"/>
              <a:ext cx="367" cy="340"/>
            </a:xfrm>
            <a:custGeom>
              <a:avLst/>
              <a:gdLst/>
              <a:ahLst/>
              <a:cxnLst>
                <a:cxn ang="0">
                  <a:pos x="61" y="247"/>
                </a:cxn>
                <a:cxn ang="0">
                  <a:pos x="0" y="161"/>
                </a:cxn>
                <a:cxn ang="0">
                  <a:pos x="249" y="0"/>
                </a:cxn>
                <a:cxn ang="0">
                  <a:pos x="308" y="88"/>
                </a:cxn>
                <a:cxn ang="0">
                  <a:pos x="366" y="178"/>
                </a:cxn>
                <a:cxn ang="0">
                  <a:pos x="114" y="339"/>
                </a:cxn>
                <a:cxn ang="0">
                  <a:pos x="61" y="247"/>
                </a:cxn>
                <a:cxn ang="0">
                  <a:pos x="61" y="247"/>
                </a:cxn>
              </a:cxnLst>
              <a:rect l="0" t="0" r="r" b="b"/>
              <a:pathLst>
                <a:path w="367" h="340">
                  <a:moveTo>
                    <a:pt x="61" y="247"/>
                  </a:moveTo>
                  <a:lnTo>
                    <a:pt x="0" y="161"/>
                  </a:lnTo>
                  <a:lnTo>
                    <a:pt x="249" y="0"/>
                  </a:lnTo>
                  <a:lnTo>
                    <a:pt x="308" y="88"/>
                  </a:lnTo>
                  <a:lnTo>
                    <a:pt x="366" y="178"/>
                  </a:lnTo>
                  <a:lnTo>
                    <a:pt x="114" y="339"/>
                  </a:lnTo>
                  <a:lnTo>
                    <a:pt x="61" y="247"/>
                  </a:lnTo>
                  <a:lnTo>
                    <a:pt x="61" y="247"/>
                  </a:lnTo>
                </a:path>
              </a:pathLst>
            </a:custGeom>
            <a:solidFill>
              <a:srgbClr val="FFD80F"/>
            </a:solidFill>
            <a:ln w="9525" cap="rnd">
              <a:noFill/>
              <a:round/>
              <a:headEnd/>
              <a:tailEnd/>
            </a:ln>
            <a:effectLst/>
          </p:spPr>
          <p:txBody>
            <a:bodyPr/>
            <a:lstStyle/>
            <a:p>
              <a:pPr>
                <a:defRPr/>
              </a:pPr>
              <a:endParaRPr lang="en-US"/>
            </a:p>
          </p:txBody>
        </p:sp>
        <p:sp>
          <p:nvSpPr>
            <p:cNvPr id="51" name="Freeform 1075"/>
            <p:cNvSpPr>
              <a:spLocks/>
            </p:cNvSpPr>
            <p:nvPr/>
          </p:nvSpPr>
          <p:spPr bwMode="auto">
            <a:xfrm>
              <a:off x="3846" y="1234"/>
              <a:ext cx="367" cy="340"/>
            </a:xfrm>
            <a:custGeom>
              <a:avLst/>
              <a:gdLst/>
              <a:ahLst/>
              <a:cxnLst>
                <a:cxn ang="0">
                  <a:pos x="61" y="247"/>
                </a:cxn>
                <a:cxn ang="0">
                  <a:pos x="0" y="161"/>
                </a:cxn>
                <a:cxn ang="0">
                  <a:pos x="249" y="0"/>
                </a:cxn>
                <a:cxn ang="0">
                  <a:pos x="308" y="88"/>
                </a:cxn>
                <a:cxn ang="0">
                  <a:pos x="366" y="178"/>
                </a:cxn>
                <a:cxn ang="0">
                  <a:pos x="114" y="339"/>
                </a:cxn>
                <a:cxn ang="0">
                  <a:pos x="61" y="247"/>
                </a:cxn>
                <a:cxn ang="0">
                  <a:pos x="61" y="247"/>
                </a:cxn>
              </a:cxnLst>
              <a:rect l="0" t="0" r="r" b="b"/>
              <a:pathLst>
                <a:path w="367" h="340">
                  <a:moveTo>
                    <a:pt x="61" y="247"/>
                  </a:moveTo>
                  <a:lnTo>
                    <a:pt x="0" y="161"/>
                  </a:lnTo>
                  <a:lnTo>
                    <a:pt x="249" y="0"/>
                  </a:lnTo>
                  <a:lnTo>
                    <a:pt x="308" y="88"/>
                  </a:lnTo>
                  <a:lnTo>
                    <a:pt x="366" y="178"/>
                  </a:lnTo>
                  <a:lnTo>
                    <a:pt x="114" y="339"/>
                  </a:lnTo>
                  <a:lnTo>
                    <a:pt x="61" y="247"/>
                  </a:lnTo>
                  <a:lnTo>
                    <a:pt x="61" y="24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52" name="Freeform 1076"/>
            <p:cNvSpPr>
              <a:spLocks/>
            </p:cNvSpPr>
            <p:nvPr/>
          </p:nvSpPr>
          <p:spPr bwMode="auto">
            <a:xfrm>
              <a:off x="1512" y="1292"/>
              <a:ext cx="2447" cy="1891"/>
            </a:xfrm>
            <a:custGeom>
              <a:avLst/>
              <a:gdLst/>
              <a:ahLst/>
              <a:cxnLst>
                <a:cxn ang="0">
                  <a:pos x="2418" y="488"/>
                </a:cxn>
                <a:cxn ang="0">
                  <a:pos x="2403" y="484"/>
                </a:cxn>
                <a:cxn ang="0">
                  <a:pos x="2401" y="448"/>
                </a:cxn>
                <a:cxn ang="0">
                  <a:pos x="2376" y="433"/>
                </a:cxn>
                <a:cxn ang="0">
                  <a:pos x="2361" y="430"/>
                </a:cxn>
                <a:cxn ang="0">
                  <a:pos x="2361" y="387"/>
                </a:cxn>
                <a:cxn ang="0">
                  <a:pos x="2333" y="368"/>
                </a:cxn>
                <a:cxn ang="0">
                  <a:pos x="2314" y="358"/>
                </a:cxn>
                <a:cxn ang="0">
                  <a:pos x="2310" y="308"/>
                </a:cxn>
                <a:cxn ang="0">
                  <a:pos x="2277" y="284"/>
                </a:cxn>
                <a:cxn ang="0">
                  <a:pos x="2254" y="278"/>
                </a:cxn>
                <a:cxn ang="0">
                  <a:pos x="2259" y="250"/>
                </a:cxn>
                <a:cxn ang="0">
                  <a:pos x="2255" y="223"/>
                </a:cxn>
                <a:cxn ang="0">
                  <a:pos x="2232" y="198"/>
                </a:cxn>
                <a:cxn ang="0">
                  <a:pos x="2194" y="189"/>
                </a:cxn>
                <a:cxn ang="0">
                  <a:pos x="2203" y="147"/>
                </a:cxn>
                <a:cxn ang="0">
                  <a:pos x="2181" y="122"/>
                </a:cxn>
                <a:cxn ang="0">
                  <a:pos x="2150" y="119"/>
                </a:cxn>
                <a:cxn ang="0">
                  <a:pos x="2163" y="84"/>
                </a:cxn>
                <a:cxn ang="0">
                  <a:pos x="2146" y="61"/>
                </a:cxn>
                <a:cxn ang="0">
                  <a:pos x="2119" y="61"/>
                </a:cxn>
                <a:cxn ang="0">
                  <a:pos x="2131" y="25"/>
                </a:cxn>
                <a:cxn ang="0">
                  <a:pos x="2110" y="2"/>
                </a:cxn>
                <a:cxn ang="0">
                  <a:pos x="15" y="1338"/>
                </a:cxn>
                <a:cxn ang="0">
                  <a:pos x="0" y="1366"/>
                </a:cxn>
                <a:cxn ang="0">
                  <a:pos x="11" y="1393"/>
                </a:cxn>
                <a:cxn ang="0">
                  <a:pos x="47" y="1400"/>
                </a:cxn>
                <a:cxn ang="0">
                  <a:pos x="36" y="1425"/>
                </a:cxn>
                <a:cxn ang="0">
                  <a:pos x="48" y="1450"/>
                </a:cxn>
                <a:cxn ang="0">
                  <a:pos x="86" y="1455"/>
                </a:cxn>
                <a:cxn ang="0">
                  <a:pos x="75" y="1485"/>
                </a:cxn>
                <a:cxn ang="0">
                  <a:pos x="91" y="1513"/>
                </a:cxn>
                <a:cxn ang="0">
                  <a:pos x="133" y="1522"/>
                </a:cxn>
                <a:cxn ang="0">
                  <a:pos x="124" y="1562"/>
                </a:cxn>
                <a:cxn ang="0">
                  <a:pos x="144" y="1596"/>
                </a:cxn>
                <a:cxn ang="0">
                  <a:pos x="196" y="1612"/>
                </a:cxn>
                <a:cxn ang="0">
                  <a:pos x="183" y="1651"/>
                </a:cxn>
                <a:cxn ang="0">
                  <a:pos x="200" y="1686"/>
                </a:cxn>
                <a:cxn ang="0">
                  <a:pos x="248" y="1703"/>
                </a:cxn>
                <a:cxn ang="0">
                  <a:pos x="238" y="1734"/>
                </a:cxn>
                <a:cxn ang="0">
                  <a:pos x="253" y="1764"/>
                </a:cxn>
                <a:cxn ang="0">
                  <a:pos x="293" y="1773"/>
                </a:cxn>
                <a:cxn ang="0">
                  <a:pos x="278" y="1798"/>
                </a:cxn>
                <a:cxn ang="0">
                  <a:pos x="291" y="1826"/>
                </a:cxn>
                <a:cxn ang="0">
                  <a:pos x="324" y="1831"/>
                </a:cxn>
                <a:cxn ang="0">
                  <a:pos x="314" y="1856"/>
                </a:cxn>
                <a:cxn ang="0">
                  <a:pos x="326" y="1882"/>
                </a:cxn>
                <a:cxn ang="0">
                  <a:pos x="369" y="1884"/>
                </a:cxn>
                <a:cxn ang="0">
                  <a:pos x="2443" y="534"/>
                </a:cxn>
                <a:cxn ang="0">
                  <a:pos x="2441" y="503"/>
                </a:cxn>
              </a:cxnLst>
              <a:rect l="0" t="0" r="r" b="b"/>
              <a:pathLst>
                <a:path w="2449" h="1892">
                  <a:moveTo>
                    <a:pt x="2441" y="503"/>
                  </a:moveTo>
                  <a:lnTo>
                    <a:pt x="2434" y="495"/>
                  </a:lnTo>
                  <a:lnTo>
                    <a:pt x="2427" y="490"/>
                  </a:lnTo>
                  <a:lnTo>
                    <a:pt x="2418" y="488"/>
                  </a:lnTo>
                  <a:lnTo>
                    <a:pt x="2407" y="488"/>
                  </a:lnTo>
                  <a:lnTo>
                    <a:pt x="2397" y="490"/>
                  </a:lnTo>
                  <a:lnTo>
                    <a:pt x="2397" y="490"/>
                  </a:lnTo>
                  <a:lnTo>
                    <a:pt x="2403" y="484"/>
                  </a:lnTo>
                  <a:lnTo>
                    <a:pt x="2405" y="476"/>
                  </a:lnTo>
                  <a:lnTo>
                    <a:pt x="2407" y="467"/>
                  </a:lnTo>
                  <a:lnTo>
                    <a:pt x="2405" y="457"/>
                  </a:lnTo>
                  <a:lnTo>
                    <a:pt x="2401" y="448"/>
                  </a:lnTo>
                  <a:lnTo>
                    <a:pt x="2401" y="448"/>
                  </a:lnTo>
                  <a:lnTo>
                    <a:pt x="2395" y="442"/>
                  </a:lnTo>
                  <a:lnTo>
                    <a:pt x="2386" y="435"/>
                  </a:lnTo>
                  <a:lnTo>
                    <a:pt x="2376" y="433"/>
                  </a:lnTo>
                  <a:lnTo>
                    <a:pt x="2365" y="433"/>
                  </a:lnTo>
                  <a:lnTo>
                    <a:pt x="2356" y="437"/>
                  </a:lnTo>
                  <a:lnTo>
                    <a:pt x="2356" y="437"/>
                  </a:lnTo>
                  <a:lnTo>
                    <a:pt x="2361" y="430"/>
                  </a:lnTo>
                  <a:lnTo>
                    <a:pt x="2365" y="419"/>
                  </a:lnTo>
                  <a:lnTo>
                    <a:pt x="2367" y="409"/>
                  </a:lnTo>
                  <a:lnTo>
                    <a:pt x="2365" y="398"/>
                  </a:lnTo>
                  <a:lnTo>
                    <a:pt x="2361" y="387"/>
                  </a:lnTo>
                  <a:lnTo>
                    <a:pt x="2361" y="387"/>
                  </a:lnTo>
                  <a:lnTo>
                    <a:pt x="2353" y="379"/>
                  </a:lnTo>
                  <a:lnTo>
                    <a:pt x="2344" y="372"/>
                  </a:lnTo>
                  <a:lnTo>
                    <a:pt x="2333" y="368"/>
                  </a:lnTo>
                  <a:lnTo>
                    <a:pt x="2323" y="368"/>
                  </a:lnTo>
                  <a:lnTo>
                    <a:pt x="2310" y="370"/>
                  </a:lnTo>
                  <a:lnTo>
                    <a:pt x="2310" y="370"/>
                  </a:lnTo>
                  <a:lnTo>
                    <a:pt x="2314" y="358"/>
                  </a:lnTo>
                  <a:lnTo>
                    <a:pt x="2319" y="343"/>
                  </a:lnTo>
                  <a:lnTo>
                    <a:pt x="2319" y="331"/>
                  </a:lnTo>
                  <a:lnTo>
                    <a:pt x="2314" y="317"/>
                  </a:lnTo>
                  <a:lnTo>
                    <a:pt x="2310" y="308"/>
                  </a:lnTo>
                  <a:lnTo>
                    <a:pt x="2310" y="308"/>
                  </a:lnTo>
                  <a:lnTo>
                    <a:pt x="2300" y="297"/>
                  </a:lnTo>
                  <a:lnTo>
                    <a:pt x="2289" y="288"/>
                  </a:lnTo>
                  <a:lnTo>
                    <a:pt x="2277" y="284"/>
                  </a:lnTo>
                  <a:lnTo>
                    <a:pt x="2264" y="284"/>
                  </a:lnTo>
                  <a:lnTo>
                    <a:pt x="2249" y="284"/>
                  </a:lnTo>
                  <a:lnTo>
                    <a:pt x="2249" y="284"/>
                  </a:lnTo>
                  <a:lnTo>
                    <a:pt x="2254" y="278"/>
                  </a:lnTo>
                  <a:lnTo>
                    <a:pt x="2255" y="271"/>
                  </a:lnTo>
                  <a:lnTo>
                    <a:pt x="2257" y="262"/>
                  </a:lnTo>
                  <a:lnTo>
                    <a:pt x="2259" y="257"/>
                  </a:lnTo>
                  <a:lnTo>
                    <a:pt x="2259" y="250"/>
                  </a:lnTo>
                  <a:lnTo>
                    <a:pt x="2259" y="242"/>
                  </a:lnTo>
                  <a:lnTo>
                    <a:pt x="2259" y="236"/>
                  </a:lnTo>
                  <a:lnTo>
                    <a:pt x="2257" y="229"/>
                  </a:lnTo>
                  <a:lnTo>
                    <a:pt x="2255" y="223"/>
                  </a:lnTo>
                  <a:lnTo>
                    <a:pt x="2252" y="216"/>
                  </a:lnTo>
                  <a:lnTo>
                    <a:pt x="2252" y="216"/>
                  </a:lnTo>
                  <a:lnTo>
                    <a:pt x="2243" y="206"/>
                  </a:lnTo>
                  <a:lnTo>
                    <a:pt x="2232" y="198"/>
                  </a:lnTo>
                  <a:lnTo>
                    <a:pt x="2220" y="193"/>
                  </a:lnTo>
                  <a:lnTo>
                    <a:pt x="2207" y="189"/>
                  </a:lnTo>
                  <a:lnTo>
                    <a:pt x="2194" y="189"/>
                  </a:lnTo>
                  <a:lnTo>
                    <a:pt x="2194" y="189"/>
                  </a:lnTo>
                  <a:lnTo>
                    <a:pt x="2201" y="179"/>
                  </a:lnTo>
                  <a:lnTo>
                    <a:pt x="2203" y="168"/>
                  </a:lnTo>
                  <a:lnTo>
                    <a:pt x="2204" y="158"/>
                  </a:lnTo>
                  <a:lnTo>
                    <a:pt x="2203" y="147"/>
                  </a:lnTo>
                  <a:lnTo>
                    <a:pt x="2199" y="137"/>
                  </a:lnTo>
                  <a:lnTo>
                    <a:pt x="2199" y="137"/>
                  </a:lnTo>
                  <a:lnTo>
                    <a:pt x="2190" y="128"/>
                  </a:lnTo>
                  <a:lnTo>
                    <a:pt x="2181" y="122"/>
                  </a:lnTo>
                  <a:lnTo>
                    <a:pt x="2171" y="119"/>
                  </a:lnTo>
                  <a:lnTo>
                    <a:pt x="2160" y="117"/>
                  </a:lnTo>
                  <a:lnTo>
                    <a:pt x="2150" y="119"/>
                  </a:lnTo>
                  <a:lnTo>
                    <a:pt x="2150" y="119"/>
                  </a:lnTo>
                  <a:lnTo>
                    <a:pt x="2158" y="112"/>
                  </a:lnTo>
                  <a:lnTo>
                    <a:pt x="2163" y="103"/>
                  </a:lnTo>
                  <a:lnTo>
                    <a:pt x="2165" y="94"/>
                  </a:lnTo>
                  <a:lnTo>
                    <a:pt x="2163" y="84"/>
                  </a:lnTo>
                  <a:lnTo>
                    <a:pt x="2158" y="73"/>
                  </a:lnTo>
                  <a:lnTo>
                    <a:pt x="2158" y="73"/>
                  </a:lnTo>
                  <a:lnTo>
                    <a:pt x="2153" y="67"/>
                  </a:lnTo>
                  <a:lnTo>
                    <a:pt x="2146" y="61"/>
                  </a:lnTo>
                  <a:lnTo>
                    <a:pt x="2137" y="59"/>
                  </a:lnTo>
                  <a:lnTo>
                    <a:pt x="2127" y="59"/>
                  </a:lnTo>
                  <a:lnTo>
                    <a:pt x="2119" y="61"/>
                  </a:lnTo>
                  <a:lnTo>
                    <a:pt x="2119" y="61"/>
                  </a:lnTo>
                  <a:lnTo>
                    <a:pt x="2125" y="52"/>
                  </a:lnTo>
                  <a:lnTo>
                    <a:pt x="2128" y="44"/>
                  </a:lnTo>
                  <a:lnTo>
                    <a:pt x="2131" y="34"/>
                  </a:lnTo>
                  <a:lnTo>
                    <a:pt x="2131" y="25"/>
                  </a:lnTo>
                  <a:lnTo>
                    <a:pt x="2127" y="17"/>
                  </a:lnTo>
                  <a:lnTo>
                    <a:pt x="2127" y="17"/>
                  </a:lnTo>
                  <a:lnTo>
                    <a:pt x="2119" y="8"/>
                  </a:lnTo>
                  <a:lnTo>
                    <a:pt x="2110" y="2"/>
                  </a:lnTo>
                  <a:lnTo>
                    <a:pt x="2100" y="0"/>
                  </a:lnTo>
                  <a:lnTo>
                    <a:pt x="2089" y="0"/>
                  </a:lnTo>
                  <a:lnTo>
                    <a:pt x="2079" y="6"/>
                  </a:lnTo>
                  <a:lnTo>
                    <a:pt x="15" y="1338"/>
                  </a:lnTo>
                  <a:lnTo>
                    <a:pt x="15" y="1338"/>
                  </a:lnTo>
                  <a:lnTo>
                    <a:pt x="6" y="1347"/>
                  </a:lnTo>
                  <a:lnTo>
                    <a:pt x="2" y="1356"/>
                  </a:lnTo>
                  <a:lnTo>
                    <a:pt x="0" y="1366"/>
                  </a:lnTo>
                  <a:lnTo>
                    <a:pt x="0" y="1377"/>
                  </a:lnTo>
                  <a:lnTo>
                    <a:pt x="4" y="1387"/>
                  </a:lnTo>
                  <a:lnTo>
                    <a:pt x="4" y="1387"/>
                  </a:lnTo>
                  <a:lnTo>
                    <a:pt x="11" y="1393"/>
                  </a:lnTo>
                  <a:lnTo>
                    <a:pt x="19" y="1400"/>
                  </a:lnTo>
                  <a:lnTo>
                    <a:pt x="27" y="1402"/>
                  </a:lnTo>
                  <a:lnTo>
                    <a:pt x="38" y="1402"/>
                  </a:lnTo>
                  <a:lnTo>
                    <a:pt x="47" y="1400"/>
                  </a:lnTo>
                  <a:lnTo>
                    <a:pt x="47" y="1400"/>
                  </a:lnTo>
                  <a:lnTo>
                    <a:pt x="40" y="1409"/>
                  </a:lnTo>
                  <a:lnTo>
                    <a:pt x="38" y="1416"/>
                  </a:lnTo>
                  <a:lnTo>
                    <a:pt x="36" y="1425"/>
                  </a:lnTo>
                  <a:lnTo>
                    <a:pt x="38" y="1435"/>
                  </a:lnTo>
                  <a:lnTo>
                    <a:pt x="42" y="1444"/>
                  </a:lnTo>
                  <a:lnTo>
                    <a:pt x="42" y="1444"/>
                  </a:lnTo>
                  <a:lnTo>
                    <a:pt x="48" y="1450"/>
                  </a:lnTo>
                  <a:lnTo>
                    <a:pt x="57" y="1457"/>
                  </a:lnTo>
                  <a:lnTo>
                    <a:pt x="68" y="1459"/>
                  </a:lnTo>
                  <a:lnTo>
                    <a:pt x="75" y="1457"/>
                  </a:lnTo>
                  <a:lnTo>
                    <a:pt x="86" y="1455"/>
                  </a:lnTo>
                  <a:lnTo>
                    <a:pt x="86" y="1455"/>
                  </a:lnTo>
                  <a:lnTo>
                    <a:pt x="80" y="1463"/>
                  </a:lnTo>
                  <a:lnTo>
                    <a:pt x="75" y="1474"/>
                  </a:lnTo>
                  <a:lnTo>
                    <a:pt x="75" y="1485"/>
                  </a:lnTo>
                  <a:lnTo>
                    <a:pt x="78" y="1494"/>
                  </a:lnTo>
                  <a:lnTo>
                    <a:pt x="82" y="1505"/>
                  </a:lnTo>
                  <a:lnTo>
                    <a:pt x="82" y="1505"/>
                  </a:lnTo>
                  <a:lnTo>
                    <a:pt x="91" y="1513"/>
                  </a:lnTo>
                  <a:lnTo>
                    <a:pt x="99" y="1520"/>
                  </a:lnTo>
                  <a:lnTo>
                    <a:pt x="110" y="1524"/>
                  </a:lnTo>
                  <a:lnTo>
                    <a:pt x="121" y="1524"/>
                  </a:lnTo>
                  <a:lnTo>
                    <a:pt x="133" y="1522"/>
                  </a:lnTo>
                  <a:lnTo>
                    <a:pt x="133" y="1522"/>
                  </a:lnTo>
                  <a:lnTo>
                    <a:pt x="128" y="1534"/>
                  </a:lnTo>
                  <a:lnTo>
                    <a:pt x="124" y="1547"/>
                  </a:lnTo>
                  <a:lnTo>
                    <a:pt x="124" y="1562"/>
                  </a:lnTo>
                  <a:lnTo>
                    <a:pt x="128" y="1573"/>
                  </a:lnTo>
                  <a:lnTo>
                    <a:pt x="133" y="1585"/>
                  </a:lnTo>
                  <a:lnTo>
                    <a:pt x="133" y="1585"/>
                  </a:lnTo>
                  <a:lnTo>
                    <a:pt x="144" y="1596"/>
                  </a:lnTo>
                  <a:lnTo>
                    <a:pt x="154" y="1604"/>
                  </a:lnTo>
                  <a:lnTo>
                    <a:pt x="167" y="1608"/>
                  </a:lnTo>
                  <a:lnTo>
                    <a:pt x="181" y="1612"/>
                  </a:lnTo>
                  <a:lnTo>
                    <a:pt x="196" y="1612"/>
                  </a:lnTo>
                  <a:lnTo>
                    <a:pt x="196" y="1612"/>
                  </a:lnTo>
                  <a:lnTo>
                    <a:pt x="188" y="1625"/>
                  </a:lnTo>
                  <a:lnTo>
                    <a:pt x="183" y="1637"/>
                  </a:lnTo>
                  <a:lnTo>
                    <a:pt x="183" y="1651"/>
                  </a:lnTo>
                  <a:lnTo>
                    <a:pt x="185" y="1663"/>
                  </a:lnTo>
                  <a:lnTo>
                    <a:pt x="192" y="1676"/>
                  </a:lnTo>
                  <a:lnTo>
                    <a:pt x="192" y="1676"/>
                  </a:lnTo>
                  <a:lnTo>
                    <a:pt x="200" y="1686"/>
                  </a:lnTo>
                  <a:lnTo>
                    <a:pt x="211" y="1695"/>
                  </a:lnTo>
                  <a:lnTo>
                    <a:pt x="222" y="1699"/>
                  </a:lnTo>
                  <a:lnTo>
                    <a:pt x="236" y="1703"/>
                  </a:lnTo>
                  <a:lnTo>
                    <a:pt x="248" y="1703"/>
                  </a:lnTo>
                  <a:lnTo>
                    <a:pt x="248" y="1703"/>
                  </a:lnTo>
                  <a:lnTo>
                    <a:pt x="243" y="1713"/>
                  </a:lnTo>
                  <a:lnTo>
                    <a:pt x="240" y="1724"/>
                  </a:lnTo>
                  <a:lnTo>
                    <a:pt x="238" y="1734"/>
                  </a:lnTo>
                  <a:lnTo>
                    <a:pt x="240" y="1745"/>
                  </a:lnTo>
                  <a:lnTo>
                    <a:pt x="245" y="1755"/>
                  </a:lnTo>
                  <a:lnTo>
                    <a:pt x="245" y="1755"/>
                  </a:lnTo>
                  <a:lnTo>
                    <a:pt x="253" y="1764"/>
                  </a:lnTo>
                  <a:lnTo>
                    <a:pt x="261" y="1771"/>
                  </a:lnTo>
                  <a:lnTo>
                    <a:pt x="272" y="1773"/>
                  </a:lnTo>
                  <a:lnTo>
                    <a:pt x="282" y="1775"/>
                  </a:lnTo>
                  <a:lnTo>
                    <a:pt x="293" y="1773"/>
                  </a:lnTo>
                  <a:lnTo>
                    <a:pt x="293" y="1773"/>
                  </a:lnTo>
                  <a:lnTo>
                    <a:pt x="284" y="1778"/>
                  </a:lnTo>
                  <a:lnTo>
                    <a:pt x="280" y="1787"/>
                  </a:lnTo>
                  <a:lnTo>
                    <a:pt x="278" y="1798"/>
                  </a:lnTo>
                  <a:lnTo>
                    <a:pt x="280" y="1808"/>
                  </a:lnTo>
                  <a:lnTo>
                    <a:pt x="284" y="1819"/>
                  </a:lnTo>
                  <a:lnTo>
                    <a:pt x="284" y="1819"/>
                  </a:lnTo>
                  <a:lnTo>
                    <a:pt x="291" y="1826"/>
                  </a:lnTo>
                  <a:lnTo>
                    <a:pt x="298" y="1831"/>
                  </a:lnTo>
                  <a:lnTo>
                    <a:pt x="308" y="1833"/>
                  </a:lnTo>
                  <a:lnTo>
                    <a:pt x="316" y="1833"/>
                  </a:lnTo>
                  <a:lnTo>
                    <a:pt x="324" y="1831"/>
                  </a:lnTo>
                  <a:lnTo>
                    <a:pt x="324" y="1831"/>
                  </a:lnTo>
                  <a:lnTo>
                    <a:pt x="321" y="1840"/>
                  </a:lnTo>
                  <a:lnTo>
                    <a:pt x="316" y="1849"/>
                  </a:lnTo>
                  <a:lnTo>
                    <a:pt x="314" y="1856"/>
                  </a:lnTo>
                  <a:lnTo>
                    <a:pt x="316" y="1865"/>
                  </a:lnTo>
                  <a:lnTo>
                    <a:pt x="321" y="1874"/>
                  </a:lnTo>
                  <a:lnTo>
                    <a:pt x="321" y="1874"/>
                  </a:lnTo>
                  <a:lnTo>
                    <a:pt x="326" y="1882"/>
                  </a:lnTo>
                  <a:lnTo>
                    <a:pt x="337" y="1888"/>
                  </a:lnTo>
                  <a:lnTo>
                    <a:pt x="346" y="1891"/>
                  </a:lnTo>
                  <a:lnTo>
                    <a:pt x="358" y="1888"/>
                  </a:lnTo>
                  <a:lnTo>
                    <a:pt x="369" y="1884"/>
                  </a:lnTo>
                  <a:lnTo>
                    <a:pt x="2430" y="550"/>
                  </a:lnTo>
                  <a:lnTo>
                    <a:pt x="2430" y="550"/>
                  </a:lnTo>
                  <a:lnTo>
                    <a:pt x="2439" y="543"/>
                  </a:lnTo>
                  <a:lnTo>
                    <a:pt x="2443" y="534"/>
                  </a:lnTo>
                  <a:lnTo>
                    <a:pt x="2448" y="524"/>
                  </a:lnTo>
                  <a:lnTo>
                    <a:pt x="2445" y="513"/>
                  </a:lnTo>
                  <a:lnTo>
                    <a:pt x="2441" y="503"/>
                  </a:lnTo>
                  <a:lnTo>
                    <a:pt x="2441" y="503"/>
                  </a:lnTo>
                </a:path>
              </a:pathLst>
            </a:custGeom>
            <a:solidFill>
              <a:srgbClr val="FFD80F"/>
            </a:solidFill>
            <a:ln w="9525" cap="rnd">
              <a:noFill/>
              <a:round/>
              <a:headEnd/>
              <a:tailEnd/>
            </a:ln>
            <a:effectLst/>
          </p:spPr>
          <p:txBody>
            <a:bodyPr/>
            <a:lstStyle/>
            <a:p>
              <a:pPr>
                <a:defRPr/>
              </a:pPr>
              <a:endParaRPr lang="en-US"/>
            </a:p>
          </p:txBody>
        </p:sp>
        <p:sp>
          <p:nvSpPr>
            <p:cNvPr id="53" name="Freeform 1077"/>
            <p:cNvSpPr>
              <a:spLocks/>
            </p:cNvSpPr>
            <p:nvPr/>
          </p:nvSpPr>
          <p:spPr bwMode="auto">
            <a:xfrm>
              <a:off x="1512" y="1292"/>
              <a:ext cx="2447" cy="1891"/>
            </a:xfrm>
            <a:custGeom>
              <a:avLst/>
              <a:gdLst/>
              <a:ahLst/>
              <a:cxnLst>
                <a:cxn ang="0">
                  <a:pos x="2418" y="488"/>
                </a:cxn>
                <a:cxn ang="0">
                  <a:pos x="2403" y="484"/>
                </a:cxn>
                <a:cxn ang="0">
                  <a:pos x="2401" y="448"/>
                </a:cxn>
                <a:cxn ang="0">
                  <a:pos x="2376" y="433"/>
                </a:cxn>
                <a:cxn ang="0">
                  <a:pos x="2361" y="430"/>
                </a:cxn>
                <a:cxn ang="0">
                  <a:pos x="2361" y="387"/>
                </a:cxn>
                <a:cxn ang="0">
                  <a:pos x="2333" y="368"/>
                </a:cxn>
                <a:cxn ang="0">
                  <a:pos x="2314" y="358"/>
                </a:cxn>
                <a:cxn ang="0">
                  <a:pos x="2310" y="308"/>
                </a:cxn>
                <a:cxn ang="0">
                  <a:pos x="2277" y="284"/>
                </a:cxn>
                <a:cxn ang="0">
                  <a:pos x="2254" y="278"/>
                </a:cxn>
                <a:cxn ang="0">
                  <a:pos x="2259" y="250"/>
                </a:cxn>
                <a:cxn ang="0">
                  <a:pos x="2255" y="223"/>
                </a:cxn>
                <a:cxn ang="0">
                  <a:pos x="2232" y="198"/>
                </a:cxn>
                <a:cxn ang="0">
                  <a:pos x="2194" y="189"/>
                </a:cxn>
                <a:cxn ang="0">
                  <a:pos x="2203" y="147"/>
                </a:cxn>
                <a:cxn ang="0">
                  <a:pos x="2181" y="122"/>
                </a:cxn>
                <a:cxn ang="0">
                  <a:pos x="2150" y="119"/>
                </a:cxn>
                <a:cxn ang="0">
                  <a:pos x="2163" y="84"/>
                </a:cxn>
                <a:cxn ang="0">
                  <a:pos x="2146" y="61"/>
                </a:cxn>
                <a:cxn ang="0">
                  <a:pos x="2119" y="61"/>
                </a:cxn>
                <a:cxn ang="0">
                  <a:pos x="2131" y="25"/>
                </a:cxn>
                <a:cxn ang="0">
                  <a:pos x="2110" y="2"/>
                </a:cxn>
                <a:cxn ang="0">
                  <a:pos x="15" y="1338"/>
                </a:cxn>
                <a:cxn ang="0">
                  <a:pos x="0" y="1366"/>
                </a:cxn>
                <a:cxn ang="0">
                  <a:pos x="11" y="1393"/>
                </a:cxn>
                <a:cxn ang="0">
                  <a:pos x="47" y="1400"/>
                </a:cxn>
                <a:cxn ang="0">
                  <a:pos x="36" y="1425"/>
                </a:cxn>
                <a:cxn ang="0">
                  <a:pos x="48" y="1450"/>
                </a:cxn>
                <a:cxn ang="0">
                  <a:pos x="86" y="1455"/>
                </a:cxn>
                <a:cxn ang="0">
                  <a:pos x="75" y="1485"/>
                </a:cxn>
                <a:cxn ang="0">
                  <a:pos x="91" y="1513"/>
                </a:cxn>
                <a:cxn ang="0">
                  <a:pos x="133" y="1522"/>
                </a:cxn>
                <a:cxn ang="0">
                  <a:pos x="124" y="1562"/>
                </a:cxn>
                <a:cxn ang="0">
                  <a:pos x="144" y="1596"/>
                </a:cxn>
                <a:cxn ang="0">
                  <a:pos x="196" y="1612"/>
                </a:cxn>
                <a:cxn ang="0">
                  <a:pos x="183" y="1651"/>
                </a:cxn>
                <a:cxn ang="0">
                  <a:pos x="200" y="1686"/>
                </a:cxn>
                <a:cxn ang="0">
                  <a:pos x="248" y="1703"/>
                </a:cxn>
                <a:cxn ang="0">
                  <a:pos x="238" y="1734"/>
                </a:cxn>
                <a:cxn ang="0">
                  <a:pos x="253" y="1764"/>
                </a:cxn>
                <a:cxn ang="0">
                  <a:pos x="293" y="1773"/>
                </a:cxn>
                <a:cxn ang="0">
                  <a:pos x="278" y="1798"/>
                </a:cxn>
                <a:cxn ang="0">
                  <a:pos x="291" y="1826"/>
                </a:cxn>
                <a:cxn ang="0">
                  <a:pos x="324" y="1831"/>
                </a:cxn>
                <a:cxn ang="0">
                  <a:pos x="314" y="1856"/>
                </a:cxn>
                <a:cxn ang="0">
                  <a:pos x="326" y="1882"/>
                </a:cxn>
                <a:cxn ang="0">
                  <a:pos x="369" y="1884"/>
                </a:cxn>
                <a:cxn ang="0">
                  <a:pos x="2443" y="534"/>
                </a:cxn>
                <a:cxn ang="0">
                  <a:pos x="2441" y="503"/>
                </a:cxn>
              </a:cxnLst>
              <a:rect l="0" t="0" r="r" b="b"/>
              <a:pathLst>
                <a:path w="2449" h="1892">
                  <a:moveTo>
                    <a:pt x="2441" y="503"/>
                  </a:moveTo>
                  <a:lnTo>
                    <a:pt x="2434" y="495"/>
                  </a:lnTo>
                  <a:lnTo>
                    <a:pt x="2427" y="490"/>
                  </a:lnTo>
                  <a:lnTo>
                    <a:pt x="2418" y="488"/>
                  </a:lnTo>
                  <a:lnTo>
                    <a:pt x="2407" y="488"/>
                  </a:lnTo>
                  <a:lnTo>
                    <a:pt x="2397" y="490"/>
                  </a:lnTo>
                  <a:lnTo>
                    <a:pt x="2397" y="490"/>
                  </a:lnTo>
                  <a:lnTo>
                    <a:pt x="2403" y="484"/>
                  </a:lnTo>
                  <a:lnTo>
                    <a:pt x="2405" y="476"/>
                  </a:lnTo>
                  <a:lnTo>
                    <a:pt x="2407" y="467"/>
                  </a:lnTo>
                  <a:lnTo>
                    <a:pt x="2405" y="457"/>
                  </a:lnTo>
                  <a:lnTo>
                    <a:pt x="2401" y="448"/>
                  </a:lnTo>
                  <a:lnTo>
                    <a:pt x="2401" y="448"/>
                  </a:lnTo>
                  <a:lnTo>
                    <a:pt x="2395" y="442"/>
                  </a:lnTo>
                  <a:lnTo>
                    <a:pt x="2386" y="435"/>
                  </a:lnTo>
                  <a:lnTo>
                    <a:pt x="2376" y="433"/>
                  </a:lnTo>
                  <a:lnTo>
                    <a:pt x="2365" y="433"/>
                  </a:lnTo>
                  <a:lnTo>
                    <a:pt x="2356" y="437"/>
                  </a:lnTo>
                  <a:lnTo>
                    <a:pt x="2356" y="437"/>
                  </a:lnTo>
                  <a:lnTo>
                    <a:pt x="2361" y="430"/>
                  </a:lnTo>
                  <a:lnTo>
                    <a:pt x="2365" y="419"/>
                  </a:lnTo>
                  <a:lnTo>
                    <a:pt x="2367" y="409"/>
                  </a:lnTo>
                  <a:lnTo>
                    <a:pt x="2365" y="398"/>
                  </a:lnTo>
                  <a:lnTo>
                    <a:pt x="2361" y="387"/>
                  </a:lnTo>
                  <a:lnTo>
                    <a:pt x="2361" y="387"/>
                  </a:lnTo>
                  <a:lnTo>
                    <a:pt x="2353" y="379"/>
                  </a:lnTo>
                  <a:lnTo>
                    <a:pt x="2344" y="372"/>
                  </a:lnTo>
                  <a:lnTo>
                    <a:pt x="2333" y="368"/>
                  </a:lnTo>
                  <a:lnTo>
                    <a:pt x="2323" y="368"/>
                  </a:lnTo>
                  <a:lnTo>
                    <a:pt x="2310" y="370"/>
                  </a:lnTo>
                  <a:lnTo>
                    <a:pt x="2310" y="370"/>
                  </a:lnTo>
                  <a:lnTo>
                    <a:pt x="2314" y="358"/>
                  </a:lnTo>
                  <a:lnTo>
                    <a:pt x="2319" y="343"/>
                  </a:lnTo>
                  <a:lnTo>
                    <a:pt x="2319" y="331"/>
                  </a:lnTo>
                  <a:lnTo>
                    <a:pt x="2314" y="317"/>
                  </a:lnTo>
                  <a:lnTo>
                    <a:pt x="2310" y="308"/>
                  </a:lnTo>
                  <a:lnTo>
                    <a:pt x="2310" y="308"/>
                  </a:lnTo>
                  <a:lnTo>
                    <a:pt x="2300" y="297"/>
                  </a:lnTo>
                  <a:lnTo>
                    <a:pt x="2289" y="288"/>
                  </a:lnTo>
                  <a:lnTo>
                    <a:pt x="2277" y="284"/>
                  </a:lnTo>
                  <a:lnTo>
                    <a:pt x="2264" y="284"/>
                  </a:lnTo>
                  <a:lnTo>
                    <a:pt x="2249" y="284"/>
                  </a:lnTo>
                  <a:lnTo>
                    <a:pt x="2249" y="284"/>
                  </a:lnTo>
                  <a:lnTo>
                    <a:pt x="2254" y="278"/>
                  </a:lnTo>
                  <a:lnTo>
                    <a:pt x="2255" y="271"/>
                  </a:lnTo>
                  <a:lnTo>
                    <a:pt x="2257" y="262"/>
                  </a:lnTo>
                  <a:lnTo>
                    <a:pt x="2259" y="257"/>
                  </a:lnTo>
                  <a:lnTo>
                    <a:pt x="2259" y="250"/>
                  </a:lnTo>
                  <a:lnTo>
                    <a:pt x="2259" y="242"/>
                  </a:lnTo>
                  <a:lnTo>
                    <a:pt x="2259" y="236"/>
                  </a:lnTo>
                  <a:lnTo>
                    <a:pt x="2257" y="229"/>
                  </a:lnTo>
                  <a:lnTo>
                    <a:pt x="2255" y="223"/>
                  </a:lnTo>
                  <a:lnTo>
                    <a:pt x="2252" y="216"/>
                  </a:lnTo>
                  <a:lnTo>
                    <a:pt x="2252" y="216"/>
                  </a:lnTo>
                  <a:lnTo>
                    <a:pt x="2243" y="206"/>
                  </a:lnTo>
                  <a:lnTo>
                    <a:pt x="2232" y="198"/>
                  </a:lnTo>
                  <a:lnTo>
                    <a:pt x="2220" y="193"/>
                  </a:lnTo>
                  <a:lnTo>
                    <a:pt x="2207" y="189"/>
                  </a:lnTo>
                  <a:lnTo>
                    <a:pt x="2194" y="189"/>
                  </a:lnTo>
                  <a:lnTo>
                    <a:pt x="2194" y="189"/>
                  </a:lnTo>
                  <a:lnTo>
                    <a:pt x="2201" y="179"/>
                  </a:lnTo>
                  <a:lnTo>
                    <a:pt x="2203" y="168"/>
                  </a:lnTo>
                  <a:lnTo>
                    <a:pt x="2204" y="158"/>
                  </a:lnTo>
                  <a:lnTo>
                    <a:pt x="2203" y="147"/>
                  </a:lnTo>
                  <a:lnTo>
                    <a:pt x="2199" y="137"/>
                  </a:lnTo>
                  <a:lnTo>
                    <a:pt x="2199" y="137"/>
                  </a:lnTo>
                  <a:lnTo>
                    <a:pt x="2190" y="128"/>
                  </a:lnTo>
                  <a:lnTo>
                    <a:pt x="2181" y="122"/>
                  </a:lnTo>
                  <a:lnTo>
                    <a:pt x="2171" y="119"/>
                  </a:lnTo>
                  <a:lnTo>
                    <a:pt x="2160" y="117"/>
                  </a:lnTo>
                  <a:lnTo>
                    <a:pt x="2150" y="119"/>
                  </a:lnTo>
                  <a:lnTo>
                    <a:pt x="2150" y="119"/>
                  </a:lnTo>
                  <a:lnTo>
                    <a:pt x="2158" y="112"/>
                  </a:lnTo>
                  <a:lnTo>
                    <a:pt x="2163" y="103"/>
                  </a:lnTo>
                  <a:lnTo>
                    <a:pt x="2165" y="94"/>
                  </a:lnTo>
                  <a:lnTo>
                    <a:pt x="2163" y="84"/>
                  </a:lnTo>
                  <a:lnTo>
                    <a:pt x="2158" y="73"/>
                  </a:lnTo>
                  <a:lnTo>
                    <a:pt x="2158" y="73"/>
                  </a:lnTo>
                  <a:lnTo>
                    <a:pt x="2153" y="67"/>
                  </a:lnTo>
                  <a:lnTo>
                    <a:pt x="2146" y="61"/>
                  </a:lnTo>
                  <a:lnTo>
                    <a:pt x="2137" y="59"/>
                  </a:lnTo>
                  <a:lnTo>
                    <a:pt x="2127" y="59"/>
                  </a:lnTo>
                  <a:lnTo>
                    <a:pt x="2119" y="61"/>
                  </a:lnTo>
                  <a:lnTo>
                    <a:pt x="2119" y="61"/>
                  </a:lnTo>
                  <a:lnTo>
                    <a:pt x="2125" y="52"/>
                  </a:lnTo>
                  <a:lnTo>
                    <a:pt x="2128" y="44"/>
                  </a:lnTo>
                  <a:lnTo>
                    <a:pt x="2131" y="34"/>
                  </a:lnTo>
                  <a:lnTo>
                    <a:pt x="2131" y="25"/>
                  </a:lnTo>
                  <a:lnTo>
                    <a:pt x="2127" y="17"/>
                  </a:lnTo>
                  <a:lnTo>
                    <a:pt x="2127" y="17"/>
                  </a:lnTo>
                  <a:lnTo>
                    <a:pt x="2119" y="8"/>
                  </a:lnTo>
                  <a:lnTo>
                    <a:pt x="2110" y="2"/>
                  </a:lnTo>
                  <a:lnTo>
                    <a:pt x="2100" y="0"/>
                  </a:lnTo>
                  <a:lnTo>
                    <a:pt x="2089" y="0"/>
                  </a:lnTo>
                  <a:lnTo>
                    <a:pt x="2079" y="6"/>
                  </a:lnTo>
                  <a:lnTo>
                    <a:pt x="15" y="1338"/>
                  </a:lnTo>
                  <a:lnTo>
                    <a:pt x="15" y="1338"/>
                  </a:lnTo>
                  <a:lnTo>
                    <a:pt x="6" y="1347"/>
                  </a:lnTo>
                  <a:lnTo>
                    <a:pt x="2" y="1356"/>
                  </a:lnTo>
                  <a:lnTo>
                    <a:pt x="0" y="1366"/>
                  </a:lnTo>
                  <a:lnTo>
                    <a:pt x="0" y="1377"/>
                  </a:lnTo>
                  <a:lnTo>
                    <a:pt x="4" y="1387"/>
                  </a:lnTo>
                  <a:lnTo>
                    <a:pt x="4" y="1387"/>
                  </a:lnTo>
                  <a:lnTo>
                    <a:pt x="11" y="1393"/>
                  </a:lnTo>
                  <a:lnTo>
                    <a:pt x="19" y="1400"/>
                  </a:lnTo>
                  <a:lnTo>
                    <a:pt x="27" y="1402"/>
                  </a:lnTo>
                  <a:lnTo>
                    <a:pt x="38" y="1402"/>
                  </a:lnTo>
                  <a:lnTo>
                    <a:pt x="47" y="1400"/>
                  </a:lnTo>
                  <a:lnTo>
                    <a:pt x="47" y="1400"/>
                  </a:lnTo>
                  <a:lnTo>
                    <a:pt x="40" y="1409"/>
                  </a:lnTo>
                  <a:lnTo>
                    <a:pt x="38" y="1416"/>
                  </a:lnTo>
                  <a:lnTo>
                    <a:pt x="36" y="1425"/>
                  </a:lnTo>
                  <a:lnTo>
                    <a:pt x="38" y="1435"/>
                  </a:lnTo>
                  <a:lnTo>
                    <a:pt x="42" y="1444"/>
                  </a:lnTo>
                  <a:lnTo>
                    <a:pt x="42" y="1444"/>
                  </a:lnTo>
                  <a:lnTo>
                    <a:pt x="48" y="1450"/>
                  </a:lnTo>
                  <a:lnTo>
                    <a:pt x="57" y="1457"/>
                  </a:lnTo>
                  <a:lnTo>
                    <a:pt x="68" y="1459"/>
                  </a:lnTo>
                  <a:lnTo>
                    <a:pt x="75" y="1457"/>
                  </a:lnTo>
                  <a:lnTo>
                    <a:pt x="86" y="1455"/>
                  </a:lnTo>
                  <a:lnTo>
                    <a:pt x="86" y="1455"/>
                  </a:lnTo>
                  <a:lnTo>
                    <a:pt x="80" y="1463"/>
                  </a:lnTo>
                  <a:lnTo>
                    <a:pt x="75" y="1474"/>
                  </a:lnTo>
                  <a:lnTo>
                    <a:pt x="75" y="1485"/>
                  </a:lnTo>
                  <a:lnTo>
                    <a:pt x="78" y="1494"/>
                  </a:lnTo>
                  <a:lnTo>
                    <a:pt x="82" y="1505"/>
                  </a:lnTo>
                  <a:lnTo>
                    <a:pt x="82" y="1505"/>
                  </a:lnTo>
                  <a:lnTo>
                    <a:pt x="91" y="1513"/>
                  </a:lnTo>
                  <a:lnTo>
                    <a:pt x="99" y="1520"/>
                  </a:lnTo>
                  <a:lnTo>
                    <a:pt x="110" y="1524"/>
                  </a:lnTo>
                  <a:lnTo>
                    <a:pt x="121" y="1524"/>
                  </a:lnTo>
                  <a:lnTo>
                    <a:pt x="133" y="1522"/>
                  </a:lnTo>
                  <a:lnTo>
                    <a:pt x="133" y="1522"/>
                  </a:lnTo>
                  <a:lnTo>
                    <a:pt x="128" y="1534"/>
                  </a:lnTo>
                  <a:lnTo>
                    <a:pt x="124" y="1547"/>
                  </a:lnTo>
                  <a:lnTo>
                    <a:pt x="124" y="1562"/>
                  </a:lnTo>
                  <a:lnTo>
                    <a:pt x="128" y="1573"/>
                  </a:lnTo>
                  <a:lnTo>
                    <a:pt x="133" y="1585"/>
                  </a:lnTo>
                  <a:lnTo>
                    <a:pt x="133" y="1585"/>
                  </a:lnTo>
                  <a:lnTo>
                    <a:pt x="144" y="1596"/>
                  </a:lnTo>
                  <a:lnTo>
                    <a:pt x="154" y="1604"/>
                  </a:lnTo>
                  <a:lnTo>
                    <a:pt x="167" y="1608"/>
                  </a:lnTo>
                  <a:lnTo>
                    <a:pt x="181" y="1612"/>
                  </a:lnTo>
                  <a:lnTo>
                    <a:pt x="196" y="1612"/>
                  </a:lnTo>
                  <a:lnTo>
                    <a:pt x="196" y="1612"/>
                  </a:lnTo>
                  <a:lnTo>
                    <a:pt x="188" y="1625"/>
                  </a:lnTo>
                  <a:lnTo>
                    <a:pt x="183" y="1637"/>
                  </a:lnTo>
                  <a:lnTo>
                    <a:pt x="183" y="1651"/>
                  </a:lnTo>
                  <a:lnTo>
                    <a:pt x="185" y="1663"/>
                  </a:lnTo>
                  <a:lnTo>
                    <a:pt x="192" y="1676"/>
                  </a:lnTo>
                  <a:lnTo>
                    <a:pt x="192" y="1676"/>
                  </a:lnTo>
                  <a:lnTo>
                    <a:pt x="200" y="1686"/>
                  </a:lnTo>
                  <a:lnTo>
                    <a:pt x="211" y="1695"/>
                  </a:lnTo>
                  <a:lnTo>
                    <a:pt x="222" y="1699"/>
                  </a:lnTo>
                  <a:lnTo>
                    <a:pt x="236" y="1703"/>
                  </a:lnTo>
                  <a:lnTo>
                    <a:pt x="248" y="1703"/>
                  </a:lnTo>
                  <a:lnTo>
                    <a:pt x="248" y="1703"/>
                  </a:lnTo>
                  <a:lnTo>
                    <a:pt x="243" y="1713"/>
                  </a:lnTo>
                  <a:lnTo>
                    <a:pt x="240" y="1724"/>
                  </a:lnTo>
                  <a:lnTo>
                    <a:pt x="238" y="1734"/>
                  </a:lnTo>
                  <a:lnTo>
                    <a:pt x="240" y="1745"/>
                  </a:lnTo>
                  <a:lnTo>
                    <a:pt x="245" y="1755"/>
                  </a:lnTo>
                  <a:lnTo>
                    <a:pt x="245" y="1755"/>
                  </a:lnTo>
                  <a:lnTo>
                    <a:pt x="253" y="1764"/>
                  </a:lnTo>
                  <a:lnTo>
                    <a:pt x="261" y="1771"/>
                  </a:lnTo>
                  <a:lnTo>
                    <a:pt x="272" y="1773"/>
                  </a:lnTo>
                  <a:lnTo>
                    <a:pt x="282" y="1775"/>
                  </a:lnTo>
                  <a:lnTo>
                    <a:pt x="293" y="1773"/>
                  </a:lnTo>
                  <a:lnTo>
                    <a:pt x="293" y="1773"/>
                  </a:lnTo>
                  <a:lnTo>
                    <a:pt x="284" y="1778"/>
                  </a:lnTo>
                  <a:lnTo>
                    <a:pt x="280" y="1787"/>
                  </a:lnTo>
                  <a:lnTo>
                    <a:pt x="278" y="1798"/>
                  </a:lnTo>
                  <a:lnTo>
                    <a:pt x="280" y="1808"/>
                  </a:lnTo>
                  <a:lnTo>
                    <a:pt x="284" y="1819"/>
                  </a:lnTo>
                  <a:lnTo>
                    <a:pt x="284" y="1819"/>
                  </a:lnTo>
                  <a:lnTo>
                    <a:pt x="291" y="1826"/>
                  </a:lnTo>
                  <a:lnTo>
                    <a:pt x="298" y="1831"/>
                  </a:lnTo>
                  <a:lnTo>
                    <a:pt x="308" y="1833"/>
                  </a:lnTo>
                  <a:lnTo>
                    <a:pt x="316" y="1833"/>
                  </a:lnTo>
                  <a:lnTo>
                    <a:pt x="324" y="1831"/>
                  </a:lnTo>
                  <a:lnTo>
                    <a:pt x="324" y="1831"/>
                  </a:lnTo>
                  <a:lnTo>
                    <a:pt x="321" y="1840"/>
                  </a:lnTo>
                  <a:lnTo>
                    <a:pt x="316" y="1849"/>
                  </a:lnTo>
                  <a:lnTo>
                    <a:pt x="314" y="1856"/>
                  </a:lnTo>
                  <a:lnTo>
                    <a:pt x="316" y="1865"/>
                  </a:lnTo>
                  <a:lnTo>
                    <a:pt x="321" y="1874"/>
                  </a:lnTo>
                  <a:lnTo>
                    <a:pt x="321" y="1874"/>
                  </a:lnTo>
                  <a:lnTo>
                    <a:pt x="326" y="1882"/>
                  </a:lnTo>
                  <a:lnTo>
                    <a:pt x="337" y="1888"/>
                  </a:lnTo>
                  <a:lnTo>
                    <a:pt x="346" y="1891"/>
                  </a:lnTo>
                  <a:lnTo>
                    <a:pt x="358" y="1888"/>
                  </a:lnTo>
                  <a:lnTo>
                    <a:pt x="369" y="1884"/>
                  </a:lnTo>
                  <a:lnTo>
                    <a:pt x="2430" y="550"/>
                  </a:lnTo>
                  <a:lnTo>
                    <a:pt x="2430" y="550"/>
                  </a:lnTo>
                  <a:lnTo>
                    <a:pt x="2439" y="543"/>
                  </a:lnTo>
                  <a:lnTo>
                    <a:pt x="2443" y="534"/>
                  </a:lnTo>
                  <a:lnTo>
                    <a:pt x="2448" y="524"/>
                  </a:lnTo>
                  <a:lnTo>
                    <a:pt x="2445" y="513"/>
                  </a:lnTo>
                  <a:lnTo>
                    <a:pt x="2441" y="503"/>
                  </a:lnTo>
                  <a:lnTo>
                    <a:pt x="2441" y="50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54" name="Freeform 1078"/>
            <p:cNvSpPr>
              <a:spLocks/>
            </p:cNvSpPr>
            <p:nvPr/>
          </p:nvSpPr>
          <p:spPr bwMode="auto">
            <a:xfrm>
              <a:off x="1551" y="1324"/>
              <a:ext cx="2268" cy="1698"/>
            </a:xfrm>
            <a:custGeom>
              <a:avLst/>
              <a:gdLst/>
              <a:ahLst/>
              <a:cxnLst>
                <a:cxn ang="0">
                  <a:pos x="2029" y="0"/>
                </a:cxn>
                <a:cxn ang="0">
                  <a:pos x="0" y="1300"/>
                </a:cxn>
                <a:cxn ang="0">
                  <a:pos x="236" y="1699"/>
                </a:cxn>
                <a:cxn ang="0">
                  <a:pos x="2266" y="381"/>
                </a:cxn>
                <a:cxn ang="0">
                  <a:pos x="2029" y="0"/>
                </a:cxn>
                <a:cxn ang="0">
                  <a:pos x="2029" y="0"/>
                </a:cxn>
              </a:cxnLst>
              <a:rect l="0" t="0" r="r" b="b"/>
              <a:pathLst>
                <a:path w="2267" h="1700">
                  <a:moveTo>
                    <a:pt x="2029" y="0"/>
                  </a:moveTo>
                  <a:lnTo>
                    <a:pt x="0" y="1300"/>
                  </a:lnTo>
                  <a:lnTo>
                    <a:pt x="236" y="1699"/>
                  </a:lnTo>
                  <a:lnTo>
                    <a:pt x="2266" y="381"/>
                  </a:lnTo>
                  <a:lnTo>
                    <a:pt x="2029" y="0"/>
                  </a:lnTo>
                  <a:lnTo>
                    <a:pt x="2029" y="0"/>
                  </a:lnTo>
                </a:path>
              </a:pathLst>
            </a:custGeom>
            <a:solidFill>
              <a:srgbClr val="FFD80F"/>
            </a:solidFill>
            <a:ln w="9525" cap="rnd">
              <a:noFill/>
              <a:round/>
              <a:headEnd/>
              <a:tailEnd/>
            </a:ln>
            <a:effectLst/>
          </p:spPr>
          <p:txBody>
            <a:bodyPr/>
            <a:lstStyle/>
            <a:p>
              <a:pPr>
                <a:defRPr/>
              </a:pPr>
              <a:endParaRPr lang="en-US"/>
            </a:p>
          </p:txBody>
        </p:sp>
        <p:sp>
          <p:nvSpPr>
            <p:cNvPr id="55" name="Freeform 1079"/>
            <p:cNvSpPr>
              <a:spLocks/>
            </p:cNvSpPr>
            <p:nvPr/>
          </p:nvSpPr>
          <p:spPr bwMode="auto">
            <a:xfrm>
              <a:off x="1575" y="1343"/>
              <a:ext cx="2249" cy="1679"/>
            </a:xfrm>
            <a:custGeom>
              <a:avLst/>
              <a:gdLst/>
              <a:ahLst/>
              <a:cxnLst>
                <a:cxn ang="0">
                  <a:pos x="2022" y="0"/>
                </a:cxn>
                <a:cxn ang="0">
                  <a:pos x="0" y="1296"/>
                </a:cxn>
                <a:cxn ang="0">
                  <a:pos x="227" y="1677"/>
                </a:cxn>
                <a:cxn ang="0">
                  <a:pos x="2250" y="363"/>
                </a:cxn>
                <a:cxn ang="0">
                  <a:pos x="2022" y="0"/>
                </a:cxn>
                <a:cxn ang="0">
                  <a:pos x="2022" y="0"/>
                </a:cxn>
              </a:cxnLst>
              <a:rect l="0" t="0" r="r" b="b"/>
              <a:pathLst>
                <a:path w="2251" h="1678">
                  <a:moveTo>
                    <a:pt x="2022" y="0"/>
                  </a:moveTo>
                  <a:lnTo>
                    <a:pt x="0" y="1296"/>
                  </a:lnTo>
                  <a:lnTo>
                    <a:pt x="227" y="1677"/>
                  </a:lnTo>
                  <a:lnTo>
                    <a:pt x="2250" y="363"/>
                  </a:lnTo>
                  <a:lnTo>
                    <a:pt x="2022" y="0"/>
                  </a:lnTo>
                  <a:lnTo>
                    <a:pt x="2022" y="0"/>
                  </a:lnTo>
                </a:path>
              </a:pathLst>
            </a:custGeom>
            <a:solidFill>
              <a:srgbClr val="FFDA16"/>
            </a:solidFill>
            <a:ln w="9525" cap="rnd">
              <a:noFill/>
              <a:round/>
              <a:headEnd/>
              <a:tailEnd/>
            </a:ln>
            <a:effectLst/>
          </p:spPr>
          <p:txBody>
            <a:bodyPr/>
            <a:lstStyle/>
            <a:p>
              <a:pPr>
                <a:defRPr/>
              </a:pPr>
              <a:endParaRPr lang="en-US"/>
            </a:p>
          </p:txBody>
        </p:sp>
        <p:sp>
          <p:nvSpPr>
            <p:cNvPr id="56" name="Freeform 1080"/>
            <p:cNvSpPr>
              <a:spLocks/>
            </p:cNvSpPr>
            <p:nvPr/>
          </p:nvSpPr>
          <p:spPr bwMode="auto">
            <a:xfrm>
              <a:off x="1575" y="1350"/>
              <a:ext cx="2239" cy="1659"/>
            </a:xfrm>
            <a:custGeom>
              <a:avLst/>
              <a:gdLst/>
              <a:ahLst/>
              <a:cxnLst>
                <a:cxn ang="0">
                  <a:pos x="2019" y="0"/>
                </a:cxn>
                <a:cxn ang="0">
                  <a:pos x="0" y="1292"/>
                </a:cxn>
                <a:cxn ang="0">
                  <a:pos x="218" y="1656"/>
                </a:cxn>
                <a:cxn ang="0">
                  <a:pos x="2237" y="347"/>
                </a:cxn>
                <a:cxn ang="0">
                  <a:pos x="2019" y="0"/>
                </a:cxn>
                <a:cxn ang="0">
                  <a:pos x="2019" y="0"/>
                </a:cxn>
              </a:cxnLst>
              <a:rect l="0" t="0" r="r" b="b"/>
              <a:pathLst>
                <a:path w="2238" h="1657">
                  <a:moveTo>
                    <a:pt x="2019" y="0"/>
                  </a:moveTo>
                  <a:lnTo>
                    <a:pt x="0" y="1292"/>
                  </a:lnTo>
                  <a:lnTo>
                    <a:pt x="218" y="1656"/>
                  </a:lnTo>
                  <a:lnTo>
                    <a:pt x="2237" y="347"/>
                  </a:lnTo>
                  <a:lnTo>
                    <a:pt x="2019" y="0"/>
                  </a:lnTo>
                  <a:lnTo>
                    <a:pt x="2019" y="0"/>
                  </a:lnTo>
                </a:path>
              </a:pathLst>
            </a:custGeom>
            <a:solidFill>
              <a:srgbClr val="FFDB1D"/>
            </a:solidFill>
            <a:ln w="9525" cap="rnd">
              <a:noFill/>
              <a:round/>
              <a:headEnd/>
              <a:tailEnd/>
            </a:ln>
            <a:effectLst/>
          </p:spPr>
          <p:txBody>
            <a:bodyPr/>
            <a:lstStyle/>
            <a:p>
              <a:pPr>
                <a:defRPr/>
              </a:pPr>
              <a:endParaRPr lang="en-US"/>
            </a:p>
          </p:txBody>
        </p:sp>
        <p:sp>
          <p:nvSpPr>
            <p:cNvPr id="57" name="Freeform 1081"/>
            <p:cNvSpPr>
              <a:spLocks/>
            </p:cNvSpPr>
            <p:nvPr/>
          </p:nvSpPr>
          <p:spPr bwMode="auto">
            <a:xfrm>
              <a:off x="1584" y="1356"/>
              <a:ext cx="2221" cy="1640"/>
            </a:xfrm>
            <a:custGeom>
              <a:avLst/>
              <a:gdLst/>
              <a:ahLst/>
              <a:cxnLst>
                <a:cxn ang="0">
                  <a:pos x="2014" y="0"/>
                </a:cxn>
                <a:cxn ang="0">
                  <a:pos x="0" y="1291"/>
                </a:cxn>
                <a:cxn ang="0">
                  <a:pos x="210" y="1638"/>
                </a:cxn>
                <a:cxn ang="0">
                  <a:pos x="2221" y="333"/>
                </a:cxn>
                <a:cxn ang="0">
                  <a:pos x="2014" y="0"/>
                </a:cxn>
                <a:cxn ang="0">
                  <a:pos x="2014" y="0"/>
                </a:cxn>
              </a:cxnLst>
              <a:rect l="0" t="0" r="r" b="b"/>
              <a:pathLst>
                <a:path w="2222" h="1639">
                  <a:moveTo>
                    <a:pt x="2014" y="0"/>
                  </a:moveTo>
                  <a:lnTo>
                    <a:pt x="0" y="1291"/>
                  </a:lnTo>
                  <a:lnTo>
                    <a:pt x="210" y="1638"/>
                  </a:lnTo>
                  <a:lnTo>
                    <a:pt x="2221" y="333"/>
                  </a:lnTo>
                  <a:lnTo>
                    <a:pt x="2014" y="0"/>
                  </a:lnTo>
                  <a:lnTo>
                    <a:pt x="2014" y="0"/>
                  </a:lnTo>
                </a:path>
              </a:pathLst>
            </a:custGeom>
            <a:solidFill>
              <a:srgbClr val="FFDD24"/>
            </a:solidFill>
            <a:ln w="9525" cap="rnd">
              <a:noFill/>
              <a:round/>
              <a:headEnd/>
              <a:tailEnd/>
            </a:ln>
            <a:effectLst/>
          </p:spPr>
          <p:txBody>
            <a:bodyPr/>
            <a:lstStyle/>
            <a:p>
              <a:pPr>
                <a:defRPr/>
              </a:pPr>
              <a:endParaRPr lang="en-US"/>
            </a:p>
          </p:txBody>
        </p:sp>
        <p:sp>
          <p:nvSpPr>
            <p:cNvPr id="58" name="Freeform 1082"/>
            <p:cNvSpPr>
              <a:spLocks/>
            </p:cNvSpPr>
            <p:nvPr/>
          </p:nvSpPr>
          <p:spPr bwMode="auto">
            <a:xfrm>
              <a:off x="1584" y="1363"/>
              <a:ext cx="2211" cy="1620"/>
            </a:xfrm>
            <a:custGeom>
              <a:avLst/>
              <a:gdLst/>
              <a:ahLst/>
              <a:cxnLst>
                <a:cxn ang="0">
                  <a:pos x="2012" y="0"/>
                </a:cxn>
                <a:cxn ang="0">
                  <a:pos x="0" y="1287"/>
                </a:cxn>
                <a:cxn ang="0">
                  <a:pos x="202" y="1618"/>
                </a:cxn>
                <a:cxn ang="0">
                  <a:pos x="2208" y="315"/>
                </a:cxn>
                <a:cxn ang="0">
                  <a:pos x="2012" y="0"/>
                </a:cxn>
                <a:cxn ang="0">
                  <a:pos x="2012" y="0"/>
                </a:cxn>
              </a:cxnLst>
              <a:rect l="0" t="0" r="r" b="b"/>
              <a:pathLst>
                <a:path w="2209" h="1619">
                  <a:moveTo>
                    <a:pt x="2012" y="0"/>
                  </a:moveTo>
                  <a:lnTo>
                    <a:pt x="0" y="1287"/>
                  </a:lnTo>
                  <a:lnTo>
                    <a:pt x="202" y="1618"/>
                  </a:lnTo>
                  <a:lnTo>
                    <a:pt x="2208" y="315"/>
                  </a:lnTo>
                  <a:lnTo>
                    <a:pt x="2012" y="0"/>
                  </a:lnTo>
                  <a:lnTo>
                    <a:pt x="2012" y="0"/>
                  </a:lnTo>
                </a:path>
              </a:pathLst>
            </a:custGeom>
            <a:solidFill>
              <a:srgbClr val="FFDE2C"/>
            </a:solidFill>
            <a:ln w="9525" cap="rnd">
              <a:noFill/>
              <a:round/>
              <a:headEnd/>
              <a:tailEnd/>
            </a:ln>
            <a:effectLst/>
          </p:spPr>
          <p:txBody>
            <a:bodyPr/>
            <a:lstStyle/>
            <a:p>
              <a:pPr>
                <a:defRPr/>
              </a:pPr>
              <a:endParaRPr lang="en-US"/>
            </a:p>
          </p:txBody>
        </p:sp>
        <p:sp>
          <p:nvSpPr>
            <p:cNvPr id="59" name="Freeform 1083"/>
            <p:cNvSpPr>
              <a:spLocks/>
            </p:cNvSpPr>
            <p:nvPr/>
          </p:nvSpPr>
          <p:spPr bwMode="auto">
            <a:xfrm>
              <a:off x="1594" y="1375"/>
              <a:ext cx="2192" cy="1595"/>
            </a:xfrm>
            <a:custGeom>
              <a:avLst/>
              <a:gdLst/>
              <a:ahLst/>
              <a:cxnLst>
                <a:cxn ang="0">
                  <a:pos x="2001" y="0"/>
                </a:cxn>
                <a:cxn ang="0">
                  <a:pos x="0" y="1281"/>
                </a:cxn>
                <a:cxn ang="0">
                  <a:pos x="190" y="1596"/>
                </a:cxn>
                <a:cxn ang="0">
                  <a:pos x="2190" y="299"/>
                </a:cxn>
                <a:cxn ang="0">
                  <a:pos x="2001" y="0"/>
                </a:cxn>
                <a:cxn ang="0">
                  <a:pos x="2001" y="0"/>
                </a:cxn>
              </a:cxnLst>
              <a:rect l="0" t="0" r="r" b="b"/>
              <a:pathLst>
                <a:path w="2191" h="1597">
                  <a:moveTo>
                    <a:pt x="2001" y="0"/>
                  </a:moveTo>
                  <a:lnTo>
                    <a:pt x="0" y="1281"/>
                  </a:lnTo>
                  <a:lnTo>
                    <a:pt x="190" y="1596"/>
                  </a:lnTo>
                  <a:lnTo>
                    <a:pt x="2190" y="299"/>
                  </a:lnTo>
                  <a:lnTo>
                    <a:pt x="2001" y="0"/>
                  </a:lnTo>
                  <a:lnTo>
                    <a:pt x="2001" y="0"/>
                  </a:lnTo>
                </a:path>
              </a:pathLst>
            </a:custGeom>
            <a:solidFill>
              <a:srgbClr val="FFE033"/>
            </a:solidFill>
            <a:ln w="9525" cap="rnd">
              <a:noFill/>
              <a:round/>
              <a:headEnd/>
              <a:tailEnd/>
            </a:ln>
            <a:effectLst/>
          </p:spPr>
          <p:txBody>
            <a:bodyPr/>
            <a:lstStyle/>
            <a:p>
              <a:pPr>
                <a:defRPr/>
              </a:pPr>
              <a:endParaRPr lang="en-US"/>
            </a:p>
          </p:txBody>
        </p:sp>
        <p:sp>
          <p:nvSpPr>
            <p:cNvPr id="60" name="Freeform 1084"/>
            <p:cNvSpPr>
              <a:spLocks/>
            </p:cNvSpPr>
            <p:nvPr/>
          </p:nvSpPr>
          <p:spPr bwMode="auto">
            <a:xfrm>
              <a:off x="1598" y="1382"/>
              <a:ext cx="2176" cy="1575"/>
            </a:xfrm>
            <a:custGeom>
              <a:avLst/>
              <a:gdLst/>
              <a:ahLst/>
              <a:cxnLst>
                <a:cxn ang="0">
                  <a:pos x="1997" y="0"/>
                </a:cxn>
                <a:cxn ang="0">
                  <a:pos x="0" y="1277"/>
                </a:cxn>
                <a:cxn ang="0">
                  <a:pos x="181" y="1574"/>
                </a:cxn>
                <a:cxn ang="0">
                  <a:pos x="2175" y="282"/>
                </a:cxn>
                <a:cxn ang="0">
                  <a:pos x="1997" y="0"/>
                </a:cxn>
                <a:cxn ang="0">
                  <a:pos x="1997" y="0"/>
                </a:cxn>
              </a:cxnLst>
              <a:rect l="0" t="0" r="r" b="b"/>
              <a:pathLst>
                <a:path w="2176" h="1575">
                  <a:moveTo>
                    <a:pt x="1997" y="0"/>
                  </a:moveTo>
                  <a:lnTo>
                    <a:pt x="0" y="1277"/>
                  </a:lnTo>
                  <a:lnTo>
                    <a:pt x="181" y="1574"/>
                  </a:lnTo>
                  <a:lnTo>
                    <a:pt x="2175" y="282"/>
                  </a:lnTo>
                  <a:lnTo>
                    <a:pt x="1997" y="0"/>
                  </a:lnTo>
                  <a:lnTo>
                    <a:pt x="1997" y="0"/>
                  </a:lnTo>
                </a:path>
              </a:pathLst>
            </a:custGeom>
            <a:solidFill>
              <a:srgbClr val="FFE13A"/>
            </a:solidFill>
            <a:ln w="9525" cap="rnd">
              <a:noFill/>
              <a:round/>
              <a:headEnd/>
              <a:tailEnd/>
            </a:ln>
            <a:effectLst/>
          </p:spPr>
          <p:txBody>
            <a:bodyPr/>
            <a:lstStyle/>
            <a:p>
              <a:pPr>
                <a:defRPr/>
              </a:pPr>
              <a:endParaRPr lang="en-US"/>
            </a:p>
          </p:txBody>
        </p:sp>
        <p:sp>
          <p:nvSpPr>
            <p:cNvPr id="61" name="Freeform 1085"/>
            <p:cNvSpPr>
              <a:spLocks/>
            </p:cNvSpPr>
            <p:nvPr/>
          </p:nvSpPr>
          <p:spPr bwMode="auto">
            <a:xfrm>
              <a:off x="1569" y="1373"/>
              <a:ext cx="2163" cy="1557"/>
            </a:xfrm>
            <a:custGeom>
              <a:avLst/>
              <a:gdLst/>
              <a:ahLst/>
              <a:cxnLst>
                <a:cxn ang="0">
                  <a:pos x="1994" y="0"/>
                </a:cxn>
                <a:cxn ang="0">
                  <a:pos x="0" y="1275"/>
                </a:cxn>
                <a:cxn ang="0">
                  <a:pos x="172" y="1556"/>
                </a:cxn>
                <a:cxn ang="0">
                  <a:pos x="2162" y="269"/>
                </a:cxn>
                <a:cxn ang="0">
                  <a:pos x="1994" y="0"/>
                </a:cxn>
                <a:cxn ang="0">
                  <a:pos x="1994" y="0"/>
                </a:cxn>
              </a:cxnLst>
              <a:rect l="0" t="0" r="r" b="b"/>
              <a:pathLst>
                <a:path w="2163" h="1557">
                  <a:moveTo>
                    <a:pt x="1994" y="0"/>
                  </a:moveTo>
                  <a:lnTo>
                    <a:pt x="0" y="1275"/>
                  </a:lnTo>
                  <a:lnTo>
                    <a:pt x="172" y="1556"/>
                  </a:lnTo>
                  <a:lnTo>
                    <a:pt x="2162" y="269"/>
                  </a:lnTo>
                  <a:lnTo>
                    <a:pt x="1994" y="0"/>
                  </a:lnTo>
                  <a:lnTo>
                    <a:pt x="1994" y="0"/>
                  </a:lnTo>
                </a:path>
              </a:pathLst>
            </a:custGeom>
            <a:solidFill>
              <a:srgbClr val="FFE241"/>
            </a:solidFill>
            <a:ln w="9525" cap="rnd">
              <a:noFill/>
              <a:round/>
              <a:headEnd/>
              <a:tailEnd/>
            </a:ln>
            <a:effectLst/>
          </p:spPr>
          <p:txBody>
            <a:bodyPr/>
            <a:lstStyle/>
            <a:p>
              <a:pPr>
                <a:defRPr/>
              </a:pPr>
              <a:endParaRPr lang="en-US"/>
            </a:p>
          </p:txBody>
        </p:sp>
        <p:sp>
          <p:nvSpPr>
            <p:cNvPr id="62" name="Freeform 1086"/>
            <p:cNvSpPr>
              <a:spLocks/>
            </p:cNvSpPr>
            <p:nvPr/>
          </p:nvSpPr>
          <p:spPr bwMode="auto">
            <a:xfrm>
              <a:off x="1577" y="1380"/>
              <a:ext cx="2144" cy="1537"/>
            </a:xfrm>
            <a:custGeom>
              <a:avLst/>
              <a:gdLst/>
              <a:ahLst/>
              <a:cxnLst>
                <a:cxn ang="0">
                  <a:pos x="1987" y="0"/>
                </a:cxn>
                <a:cxn ang="0">
                  <a:pos x="0" y="1271"/>
                </a:cxn>
                <a:cxn ang="0">
                  <a:pos x="161" y="1534"/>
                </a:cxn>
                <a:cxn ang="0">
                  <a:pos x="2144" y="251"/>
                </a:cxn>
                <a:cxn ang="0">
                  <a:pos x="1987" y="0"/>
                </a:cxn>
                <a:cxn ang="0">
                  <a:pos x="1987" y="0"/>
                </a:cxn>
              </a:cxnLst>
              <a:rect l="0" t="0" r="r" b="b"/>
              <a:pathLst>
                <a:path w="2145" h="1535">
                  <a:moveTo>
                    <a:pt x="1987" y="0"/>
                  </a:moveTo>
                  <a:lnTo>
                    <a:pt x="0" y="1271"/>
                  </a:lnTo>
                  <a:lnTo>
                    <a:pt x="161" y="1534"/>
                  </a:lnTo>
                  <a:lnTo>
                    <a:pt x="2144" y="251"/>
                  </a:lnTo>
                  <a:lnTo>
                    <a:pt x="1987" y="0"/>
                  </a:lnTo>
                  <a:lnTo>
                    <a:pt x="1987" y="0"/>
                  </a:lnTo>
                </a:path>
              </a:pathLst>
            </a:custGeom>
            <a:solidFill>
              <a:srgbClr val="FFE449"/>
            </a:solidFill>
            <a:ln w="9525" cap="rnd">
              <a:noFill/>
              <a:round/>
              <a:headEnd/>
              <a:tailEnd/>
            </a:ln>
            <a:effectLst/>
          </p:spPr>
          <p:txBody>
            <a:bodyPr/>
            <a:lstStyle/>
            <a:p>
              <a:pPr>
                <a:defRPr/>
              </a:pPr>
              <a:endParaRPr lang="en-US"/>
            </a:p>
          </p:txBody>
        </p:sp>
        <p:sp>
          <p:nvSpPr>
            <p:cNvPr id="63" name="Freeform 1087"/>
            <p:cNvSpPr>
              <a:spLocks/>
            </p:cNvSpPr>
            <p:nvPr/>
          </p:nvSpPr>
          <p:spPr bwMode="auto">
            <a:xfrm>
              <a:off x="1612" y="1408"/>
              <a:ext cx="2130" cy="1516"/>
            </a:xfrm>
            <a:custGeom>
              <a:avLst/>
              <a:gdLst/>
              <a:ahLst/>
              <a:cxnLst>
                <a:cxn ang="0">
                  <a:pos x="1981" y="0"/>
                </a:cxn>
                <a:cxn ang="0">
                  <a:pos x="0" y="1265"/>
                </a:cxn>
                <a:cxn ang="0">
                  <a:pos x="154" y="1515"/>
                </a:cxn>
                <a:cxn ang="0">
                  <a:pos x="2129" y="236"/>
                </a:cxn>
                <a:cxn ang="0">
                  <a:pos x="1981" y="0"/>
                </a:cxn>
                <a:cxn ang="0">
                  <a:pos x="1981" y="0"/>
                </a:cxn>
              </a:cxnLst>
              <a:rect l="0" t="0" r="r" b="b"/>
              <a:pathLst>
                <a:path w="2130" h="1516">
                  <a:moveTo>
                    <a:pt x="1981" y="0"/>
                  </a:moveTo>
                  <a:lnTo>
                    <a:pt x="0" y="1265"/>
                  </a:lnTo>
                  <a:lnTo>
                    <a:pt x="154" y="1515"/>
                  </a:lnTo>
                  <a:lnTo>
                    <a:pt x="2129" y="236"/>
                  </a:lnTo>
                  <a:lnTo>
                    <a:pt x="1981" y="0"/>
                  </a:lnTo>
                  <a:lnTo>
                    <a:pt x="1981" y="0"/>
                  </a:lnTo>
                </a:path>
              </a:pathLst>
            </a:custGeom>
            <a:solidFill>
              <a:srgbClr val="FFE550"/>
            </a:solidFill>
            <a:ln w="9525" cap="rnd">
              <a:noFill/>
              <a:round/>
              <a:headEnd/>
              <a:tailEnd/>
            </a:ln>
            <a:effectLst/>
          </p:spPr>
          <p:txBody>
            <a:bodyPr/>
            <a:lstStyle/>
            <a:p>
              <a:pPr>
                <a:defRPr/>
              </a:pPr>
              <a:endParaRPr lang="en-US"/>
            </a:p>
          </p:txBody>
        </p:sp>
        <p:sp>
          <p:nvSpPr>
            <p:cNvPr id="64" name="Freeform 1088"/>
            <p:cNvSpPr>
              <a:spLocks/>
            </p:cNvSpPr>
            <p:nvPr/>
          </p:nvSpPr>
          <p:spPr bwMode="auto">
            <a:xfrm>
              <a:off x="1618" y="1416"/>
              <a:ext cx="2114" cy="1497"/>
            </a:xfrm>
            <a:custGeom>
              <a:avLst/>
              <a:gdLst/>
              <a:ahLst/>
              <a:cxnLst>
                <a:cxn ang="0">
                  <a:pos x="1974" y="0"/>
                </a:cxn>
                <a:cxn ang="0">
                  <a:pos x="0" y="1261"/>
                </a:cxn>
                <a:cxn ang="0">
                  <a:pos x="143" y="1495"/>
                </a:cxn>
                <a:cxn ang="0">
                  <a:pos x="2112" y="218"/>
                </a:cxn>
                <a:cxn ang="0">
                  <a:pos x="1974" y="0"/>
                </a:cxn>
                <a:cxn ang="0">
                  <a:pos x="1974" y="0"/>
                </a:cxn>
              </a:cxnLst>
              <a:rect l="0" t="0" r="r" b="b"/>
              <a:pathLst>
                <a:path w="2113" h="1496">
                  <a:moveTo>
                    <a:pt x="1974" y="0"/>
                  </a:moveTo>
                  <a:lnTo>
                    <a:pt x="0" y="1261"/>
                  </a:lnTo>
                  <a:lnTo>
                    <a:pt x="143" y="1495"/>
                  </a:lnTo>
                  <a:lnTo>
                    <a:pt x="2112" y="218"/>
                  </a:lnTo>
                  <a:lnTo>
                    <a:pt x="1974" y="0"/>
                  </a:lnTo>
                  <a:lnTo>
                    <a:pt x="1974" y="0"/>
                  </a:lnTo>
                </a:path>
              </a:pathLst>
            </a:custGeom>
            <a:solidFill>
              <a:srgbClr val="FFE757"/>
            </a:solidFill>
            <a:ln w="9525" cap="rnd">
              <a:noFill/>
              <a:round/>
              <a:headEnd/>
              <a:tailEnd/>
            </a:ln>
            <a:effectLst/>
          </p:spPr>
          <p:txBody>
            <a:bodyPr/>
            <a:lstStyle/>
            <a:p>
              <a:pPr>
                <a:defRPr/>
              </a:pPr>
              <a:endParaRPr lang="en-US"/>
            </a:p>
          </p:txBody>
        </p:sp>
        <p:sp>
          <p:nvSpPr>
            <p:cNvPr id="65" name="Freeform 1089"/>
            <p:cNvSpPr>
              <a:spLocks/>
            </p:cNvSpPr>
            <p:nvPr/>
          </p:nvSpPr>
          <p:spPr bwMode="auto">
            <a:xfrm>
              <a:off x="1622" y="1425"/>
              <a:ext cx="2096" cy="1475"/>
            </a:xfrm>
            <a:custGeom>
              <a:avLst/>
              <a:gdLst/>
              <a:ahLst/>
              <a:cxnLst>
                <a:cxn ang="0">
                  <a:pos x="1970" y="0"/>
                </a:cxn>
                <a:cxn ang="0">
                  <a:pos x="0" y="1256"/>
                </a:cxn>
                <a:cxn ang="0">
                  <a:pos x="135" y="1474"/>
                </a:cxn>
                <a:cxn ang="0">
                  <a:pos x="2097" y="202"/>
                </a:cxn>
                <a:cxn ang="0">
                  <a:pos x="1970" y="0"/>
                </a:cxn>
                <a:cxn ang="0">
                  <a:pos x="1970" y="0"/>
                </a:cxn>
              </a:cxnLst>
              <a:rect l="0" t="0" r="r" b="b"/>
              <a:pathLst>
                <a:path w="2098" h="1475">
                  <a:moveTo>
                    <a:pt x="1970" y="0"/>
                  </a:moveTo>
                  <a:lnTo>
                    <a:pt x="0" y="1256"/>
                  </a:lnTo>
                  <a:lnTo>
                    <a:pt x="135" y="1474"/>
                  </a:lnTo>
                  <a:lnTo>
                    <a:pt x="2097" y="202"/>
                  </a:lnTo>
                  <a:lnTo>
                    <a:pt x="1970" y="0"/>
                  </a:lnTo>
                  <a:lnTo>
                    <a:pt x="1970" y="0"/>
                  </a:lnTo>
                </a:path>
              </a:pathLst>
            </a:custGeom>
            <a:solidFill>
              <a:srgbClr val="FFE85E"/>
            </a:solidFill>
            <a:ln w="9525" cap="rnd">
              <a:noFill/>
              <a:round/>
              <a:headEnd/>
              <a:tailEnd/>
            </a:ln>
            <a:effectLst/>
          </p:spPr>
          <p:txBody>
            <a:bodyPr/>
            <a:lstStyle/>
            <a:p>
              <a:pPr>
                <a:defRPr/>
              </a:pPr>
              <a:endParaRPr lang="en-US"/>
            </a:p>
          </p:txBody>
        </p:sp>
        <p:sp>
          <p:nvSpPr>
            <p:cNvPr id="66" name="Freeform 1090"/>
            <p:cNvSpPr>
              <a:spLocks/>
            </p:cNvSpPr>
            <p:nvPr/>
          </p:nvSpPr>
          <p:spPr bwMode="auto">
            <a:xfrm>
              <a:off x="1629" y="1433"/>
              <a:ext cx="2083" cy="1454"/>
            </a:xfrm>
            <a:custGeom>
              <a:avLst/>
              <a:gdLst/>
              <a:ahLst/>
              <a:cxnLst>
                <a:cxn ang="0">
                  <a:pos x="1965" y="0"/>
                </a:cxn>
                <a:cxn ang="0">
                  <a:pos x="0" y="1252"/>
                </a:cxn>
                <a:cxn ang="0">
                  <a:pos x="126" y="1453"/>
                </a:cxn>
                <a:cxn ang="0">
                  <a:pos x="2082" y="185"/>
                </a:cxn>
                <a:cxn ang="0">
                  <a:pos x="1965" y="0"/>
                </a:cxn>
                <a:cxn ang="0">
                  <a:pos x="1965" y="0"/>
                </a:cxn>
              </a:cxnLst>
              <a:rect l="0" t="0" r="r" b="b"/>
              <a:pathLst>
                <a:path w="2083" h="1454">
                  <a:moveTo>
                    <a:pt x="1965" y="0"/>
                  </a:moveTo>
                  <a:lnTo>
                    <a:pt x="0" y="1252"/>
                  </a:lnTo>
                  <a:lnTo>
                    <a:pt x="126" y="1453"/>
                  </a:lnTo>
                  <a:lnTo>
                    <a:pt x="2082" y="185"/>
                  </a:lnTo>
                  <a:lnTo>
                    <a:pt x="1965" y="0"/>
                  </a:lnTo>
                  <a:lnTo>
                    <a:pt x="1965" y="0"/>
                  </a:lnTo>
                </a:path>
              </a:pathLst>
            </a:custGeom>
            <a:solidFill>
              <a:srgbClr val="FFEA65"/>
            </a:solidFill>
            <a:ln w="9525" cap="rnd">
              <a:noFill/>
              <a:round/>
              <a:headEnd/>
              <a:tailEnd/>
            </a:ln>
            <a:effectLst/>
          </p:spPr>
          <p:txBody>
            <a:bodyPr/>
            <a:lstStyle/>
            <a:p>
              <a:pPr>
                <a:defRPr/>
              </a:pPr>
              <a:endParaRPr lang="en-US"/>
            </a:p>
          </p:txBody>
        </p:sp>
        <p:sp>
          <p:nvSpPr>
            <p:cNvPr id="67" name="Freeform 1091"/>
            <p:cNvSpPr>
              <a:spLocks/>
            </p:cNvSpPr>
            <p:nvPr/>
          </p:nvSpPr>
          <p:spPr bwMode="auto">
            <a:xfrm>
              <a:off x="1632" y="1440"/>
              <a:ext cx="2067" cy="1434"/>
            </a:xfrm>
            <a:custGeom>
              <a:avLst/>
              <a:gdLst/>
              <a:ahLst/>
              <a:cxnLst>
                <a:cxn ang="0">
                  <a:pos x="1961" y="0"/>
                </a:cxn>
                <a:cxn ang="0">
                  <a:pos x="0" y="1250"/>
                </a:cxn>
                <a:cxn ang="0">
                  <a:pos x="115" y="1434"/>
                </a:cxn>
                <a:cxn ang="0">
                  <a:pos x="2067" y="172"/>
                </a:cxn>
                <a:cxn ang="0">
                  <a:pos x="1961" y="0"/>
                </a:cxn>
                <a:cxn ang="0">
                  <a:pos x="1961" y="0"/>
                </a:cxn>
              </a:cxnLst>
              <a:rect l="0" t="0" r="r" b="b"/>
              <a:pathLst>
                <a:path w="2068" h="1435">
                  <a:moveTo>
                    <a:pt x="1961" y="0"/>
                  </a:moveTo>
                  <a:lnTo>
                    <a:pt x="0" y="1250"/>
                  </a:lnTo>
                  <a:lnTo>
                    <a:pt x="115" y="1434"/>
                  </a:lnTo>
                  <a:lnTo>
                    <a:pt x="2067" y="172"/>
                  </a:lnTo>
                  <a:lnTo>
                    <a:pt x="1961" y="0"/>
                  </a:lnTo>
                  <a:lnTo>
                    <a:pt x="1961" y="0"/>
                  </a:lnTo>
                </a:path>
              </a:pathLst>
            </a:custGeom>
            <a:solidFill>
              <a:srgbClr val="FFEB6D"/>
            </a:solidFill>
            <a:ln w="9525" cap="rnd">
              <a:noFill/>
              <a:round/>
              <a:headEnd/>
              <a:tailEnd/>
            </a:ln>
            <a:effectLst/>
          </p:spPr>
          <p:txBody>
            <a:bodyPr/>
            <a:lstStyle/>
            <a:p>
              <a:pPr>
                <a:defRPr/>
              </a:pPr>
              <a:endParaRPr lang="en-US"/>
            </a:p>
          </p:txBody>
        </p:sp>
        <p:sp>
          <p:nvSpPr>
            <p:cNvPr id="68" name="Freeform 1092"/>
            <p:cNvSpPr>
              <a:spLocks/>
            </p:cNvSpPr>
            <p:nvPr/>
          </p:nvSpPr>
          <p:spPr bwMode="auto">
            <a:xfrm>
              <a:off x="1621" y="1415"/>
              <a:ext cx="2052" cy="1415"/>
            </a:xfrm>
            <a:custGeom>
              <a:avLst/>
              <a:gdLst/>
              <a:ahLst/>
              <a:cxnLst>
                <a:cxn ang="0">
                  <a:pos x="1955" y="0"/>
                </a:cxn>
                <a:cxn ang="0">
                  <a:pos x="0" y="1247"/>
                </a:cxn>
                <a:cxn ang="0">
                  <a:pos x="105" y="1414"/>
                </a:cxn>
                <a:cxn ang="0">
                  <a:pos x="2051" y="155"/>
                </a:cxn>
                <a:cxn ang="0">
                  <a:pos x="1955" y="0"/>
                </a:cxn>
                <a:cxn ang="0">
                  <a:pos x="1955" y="0"/>
                </a:cxn>
              </a:cxnLst>
              <a:rect l="0" t="0" r="r" b="b"/>
              <a:pathLst>
                <a:path w="2052" h="1415">
                  <a:moveTo>
                    <a:pt x="1955" y="0"/>
                  </a:moveTo>
                  <a:lnTo>
                    <a:pt x="0" y="1247"/>
                  </a:lnTo>
                  <a:lnTo>
                    <a:pt x="105" y="1414"/>
                  </a:lnTo>
                  <a:lnTo>
                    <a:pt x="2051" y="155"/>
                  </a:lnTo>
                  <a:lnTo>
                    <a:pt x="1955" y="0"/>
                  </a:lnTo>
                  <a:lnTo>
                    <a:pt x="1955" y="0"/>
                  </a:lnTo>
                </a:path>
              </a:pathLst>
            </a:custGeom>
            <a:solidFill>
              <a:srgbClr val="FFED74"/>
            </a:solidFill>
            <a:ln w="9525" cap="rnd">
              <a:noFill/>
              <a:round/>
              <a:headEnd/>
              <a:tailEnd/>
            </a:ln>
            <a:effectLst/>
          </p:spPr>
          <p:txBody>
            <a:bodyPr/>
            <a:lstStyle/>
            <a:p>
              <a:pPr>
                <a:defRPr/>
              </a:pPr>
              <a:endParaRPr lang="en-US"/>
            </a:p>
          </p:txBody>
        </p:sp>
        <p:sp>
          <p:nvSpPr>
            <p:cNvPr id="69" name="Freeform 1093"/>
            <p:cNvSpPr>
              <a:spLocks/>
            </p:cNvSpPr>
            <p:nvPr/>
          </p:nvSpPr>
          <p:spPr bwMode="auto">
            <a:xfrm>
              <a:off x="1637" y="1453"/>
              <a:ext cx="2038" cy="1389"/>
            </a:xfrm>
            <a:custGeom>
              <a:avLst/>
              <a:gdLst/>
              <a:ahLst/>
              <a:cxnLst>
                <a:cxn ang="0">
                  <a:pos x="1949" y="0"/>
                </a:cxn>
                <a:cxn ang="0">
                  <a:pos x="0" y="1241"/>
                </a:cxn>
                <a:cxn ang="0">
                  <a:pos x="96" y="1391"/>
                </a:cxn>
                <a:cxn ang="0">
                  <a:pos x="2036" y="138"/>
                </a:cxn>
                <a:cxn ang="0">
                  <a:pos x="1949" y="0"/>
                </a:cxn>
                <a:cxn ang="0">
                  <a:pos x="1949" y="0"/>
                </a:cxn>
              </a:cxnLst>
              <a:rect l="0" t="0" r="r" b="b"/>
              <a:pathLst>
                <a:path w="2037" h="1392">
                  <a:moveTo>
                    <a:pt x="1949" y="0"/>
                  </a:moveTo>
                  <a:lnTo>
                    <a:pt x="0" y="1241"/>
                  </a:lnTo>
                  <a:lnTo>
                    <a:pt x="96" y="1391"/>
                  </a:lnTo>
                  <a:lnTo>
                    <a:pt x="2036" y="138"/>
                  </a:lnTo>
                  <a:lnTo>
                    <a:pt x="1949" y="0"/>
                  </a:lnTo>
                  <a:lnTo>
                    <a:pt x="1949" y="0"/>
                  </a:lnTo>
                </a:path>
              </a:pathLst>
            </a:custGeom>
            <a:solidFill>
              <a:srgbClr val="FFEE7B"/>
            </a:solidFill>
            <a:ln w="9525" cap="rnd">
              <a:noFill/>
              <a:round/>
              <a:headEnd/>
              <a:tailEnd/>
            </a:ln>
            <a:effectLst/>
          </p:spPr>
          <p:txBody>
            <a:bodyPr/>
            <a:lstStyle/>
            <a:p>
              <a:pPr>
                <a:defRPr/>
              </a:pPr>
              <a:endParaRPr lang="en-US"/>
            </a:p>
          </p:txBody>
        </p:sp>
        <p:sp>
          <p:nvSpPr>
            <p:cNvPr id="70" name="Freeform 1094"/>
            <p:cNvSpPr>
              <a:spLocks/>
            </p:cNvSpPr>
            <p:nvPr/>
          </p:nvSpPr>
          <p:spPr bwMode="auto">
            <a:xfrm>
              <a:off x="1642" y="1459"/>
              <a:ext cx="2023" cy="1370"/>
            </a:xfrm>
            <a:custGeom>
              <a:avLst/>
              <a:gdLst/>
              <a:ahLst/>
              <a:cxnLst>
                <a:cxn ang="0">
                  <a:pos x="1945" y="0"/>
                </a:cxn>
                <a:cxn ang="0">
                  <a:pos x="0" y="1238"/>
                </a:cxn>
                <a:cxn ang="0">
                  <a:pos x="88" y="1370"/>
                </a:cxn>
                <a:cxn ang="0">
                  <a:pos x="2021" y="122"/>
                </a:cxn>
                <a:cxn ang="0">
                  <a:pos x="1945" y="0"/>
                </a:cxn>
                <a:cxn ang="0">
                  <a:pos x="1945" y="0"/>
                </a:cxn>
              </a:cxnLst>
              <a:rect l="0" t="0" r="r" b="b"/>
              <a:pathLst>
                <a:path w="2022" h="1371">
                  <a:moveTo>
                    <a:pt x="1945" y="0"/>
                  </a:moveTo>
                  <a:lnTo>
                    <a:pt x="0" y="1238"/>
                  </a:lnTo>
                  <a:lnTo>
                    <a:pt x="88" y="1370"/>
                  </a:lnTo>
                  <a:lnTo>
                    <a:pt x="2021" y="122"/>
                  </a:lnTo>
                  <a:lnTo>
                    <a:pt x="1945" y="0"/>
                  </a:lnTo>
                  <a:lnTo>
                    <a:pt x="1945" y="0"/>
                  </a:lnTo>
                </a:path>
              </a:pathLst>
            </a:custGeom>
            <a:solidFill>
              <a:srgbClr val="FFF082"/>
            </a:solidFill>
            <a:ln w="9525" cap="rnd">
              <a:noFill/>
              <a:round/>
              <a:headEnd/>
              <a:tailEnd/>
            </a:ln>
            <a:effectLst/>
          </p:spPr>
          <p:txBody>
            <a:bodyPr/>
            <a:lstStyle/>
            <a:p>
              <a:pPr>
                <a:defRPr/>
              </a:pPr>
              <a:endParaRPr lang="en-US"/>
            </a:p>
          </p:txBody>
        </p:sp>
        <p:sp>
          <p:nvSpPr>
            <p:cNvPr id="71" name="Freeform 1095"/>
            <p:cNvSpPr>
              <a:spLocks/>
            </p:cNvSpPr>
            <p:nvPr/>
          </p:nvSpPr>
          <p:spPr bwMode="auto">
            <a:xfrm>
              <a:off x="1651" y="1472"/>
              <a:ext cx="2005" cy="1350"/>
            </a:xfrm>
            <a:custGeom>
              <a:avLst/>
              <a:gdLst/>
              <a:ahLst/>
              <a:cxnLst>
                <a:cxn ang="0">
                  <a:pos x="1938" y="0"/>
                </a:cxn>
                <a:cxn ang="0">
                  <a:pos x="0" y="1232"/>
                </a:cxn>
                <a:cxn ang="0">
                  <a:pos x="78" y="1349"/>
                </a:cxn>
                <a:cxn ang="0">
                  <a:pos x="2004" y="106"/>
                </a:cxn>
                <a:cxn ang="0">
                  <a:pos x="1938" y="0"/>
                </a:cxn>
                <a:cxn ang="0">
                  <a:pos x="1938" y="0"/>
                </a:cxn>
              </a:cxnLst>
              <a:rect l="0" t="0" r="r" b="b"/>
              <a:pathLst>
                <a:path w="2005" h="1350">
                  <a:moveTo>
                    <a:pt x="1938" y="0"/>
                  </a:moveTo>
                  <a:lnTo>
                    <a:pt x="0" y="1232"/>
                  </a:lnTo>
                  <a:lnTo>
                    <a:pt x="78" y="1349"/>
                  </a:lnTo>
                  <a:lnTo>
                    <a:pt x="2004" y="106"/>
                  </a:lnTo>
                  <a:lnTo>
                    <a:pt x="1938" y="0"/>
                  </a:lnTo>
                  <a:lnTo>
                    <a:pt x="1938" y="0"/>
                  </a:lnTo>
                </a:path>
              </a:pathLst>
            </a:custGeom>
            <a:solidFill>
              <a:srgbClr val="FFF18A"/>
            </a:solidFill>
            <a:ln w="9525" cap="rnd">
              <a:noFill/>
              <a:round/>
              <a:headEnd/>
              <a:tailEnd/>
            </a:ln>
            <a:effectLst/>
          </p:spPr>
          <p:txBody>
            <a:bodyPr/>
            <a:lstStyle/>
            <a:p>
              <a:pPr>
                <a:defRPr/>
              </a:pPr>
              <a:endParaRPr lang="en-US"/>
            </a:p>
          </p:txBody>
        </p:sp>
        <p:sp>
          <p:nvSpPr>
            <p:cNvPr id="72" name="Freeform 1096"/>
            <p:cNvSpPr>
              <a:spLocks/>
            </p:cNvSpPr>
            <p:nvPr/>
          </p:nvSpPr>
          <p:spPr bwMode="auto">
            <a:xfrm>
              <a:off x="1647" y="1453"/>
              <a:ext cx="1990" cy="1331"/>
            </a:xfrm>
            <a:custGeom>
              <a:avLst/>
              <a:gdLst/>
              <a:ahLst/>
              <a:cxnLst>
                <a:cxn ang="0">
                  <a:pos x="1933" y="0"/>
                </a:cxn>
                <a:cxn ang="0">
                  <a:pos x="0" y="1229"/>
                </a:cxn>
                <a:cxn ang="0">
                  <a:pos x="69" y="1329"/>
                </a:cxn>
                <a:cxn ang="0">
                  <a:pos x="1989" y="91"/>
                </a:cxn>
                <a:cxn ang="0">
                  <a:pos x="1933" y="0"/>
                </a:cxn>
                <a:cxn ang="0">
                  <a:pos x="1933" y="0"/>
                </a:cxn>
              </a:cxnLst>
              <a:rect l="0" t="0" r="r" b="b"/>
              <a:pathLst>
                <a:path w="1990" h="1330">
                  <a:moveTo>
                    <a:pt x="1933" y="0"/>
                  </a:moveTo>
                  <a:lnTo>
                    <a:pt x="0" y="1229"/>
                  </a:lnTo>
                  <a:lnTo>
                    <a:pt x="69" y="1329"/>
                  </a:lnTo>
                  <a:lnTo>
                    <a:pt x="1989" y="91"/>
                  </a:lnTo>
                  <a:lnTo>
                    <a:pt x="1933" y="0"/>
                  </a:lnTo>
                  <a:lnTo>
                    <a:pt x="1933" y="0"/>
                  </a:lnTo>
                </a:path>
              </a:pathLst>
            </a:custGeom>
            <a:solidFill>
              <a:srgbClr val="FFF291"/>
            </a:solidFill>
            <a:ln w="9525" cap="rnd">
              <a:noFill/>
              <a:round/>
              <a:headEnd/>
              <a:tailEnd/>
            </a:ln>
            <a:effectLst/>
          </p:spPr>
          <p:txBody>
            <a:bodyPr/>
            <a:lstStyle/>
            <a:p>
              <a:pPr>
                <a:defRPr/>
              </a:pPr>
              <a:endParaRPr lang="en-US"/>
            </a:p>
          </p:txBody>
        </p:sp>
        <p:sp>
          <p:nvSpPr>
            <p:cNvPr id="73" name="Freeform 1097"/>
            <p:cNvSpPr>
              <a:spLocks/>
            </p:cNvSpPr>
            <p:nvPr/>
          </p:nvSpPr>
          <p:spPr bwMode="auto">
            <a:xfrm>
              <a:off x="1656" y="1487"/>
              <a:ext cx="1976" cy="1311"/>
            </a:xfrm>
            <a:custGeom>
              <a:avLst/>
              <a:gdLst/>
              <a:ahLst/>
              <a:cxnLst>
                <a:cxn ang="0">
                  <a:pos x="1928" y="0"/>
                </a:cxn>
                <a:cxn ang="0">
                  <a:pos x="0" y="1227"/>
                </a:cxn>
                <a:cxn ang="0">
                  <a:pos x="61" y="1310"/>
                </a:cxn>
                <a:cxn ang="0">
                  <a:pos x="1975" y="75"/>
                </a:cxn>
                <a:cxn ang="0">
                  <a:pos x="1928" y="0"/>
                </a:cxn>
                <a:cxn ang="0">
                  <a:pos x="1928" y="0"/>
                </a:cxn>
              </a:cxnLst>
              <a:rect l="0" t="0" r="r" b="b"/>
              <a:pathLst>
                <a:path w="1976" h="1311">
                  <a:moveTo>
                    <a:pt x="1928" y="0"/>
                  </a:moveTo>
                  <a:lnTo>
                    <a:pt x="0" y="1227"/>
                  </a:lnTo>
                  <a:lnTo>
                    <a:pt x="61" y="1310"/>
                  </a:lnTo>
                  <a:lnTo>
                    <a:pt x="1975" y="75"/>
                  </a:lnTo>
                  <a:lnTo>
                    <a:pt x="1928" y="0"/>
                  </a:lnTo>
                  <a:lnTo>
                    <a:pt x="1928" y="0"/>
                  </a:lnTo>
                </a:path>
              </a:pathLst>
            </a:custGeom>
            <a:solidFill>
              <a:srgbClr val="FFF498"/>
            </a:solidFill>
            <a:ln w="9525" cap="rnd">
              <a:noFill/>
              <a:round/>
              <a:headEnd/>
              <a:tailEnd/>
            </a:ln>
            <a:effectLst/>
          </p:spPr>
          <p:txBody>
            <a:bodyPr/>
            <a:lstStyle/>
            <a:p>
              <a:pPr>
                <a:defRPr/>
              </a:pPr>
              <a:endParaRPr lang="en-US"/>
            </a:p>
          </p:txBody>
        </p:sp>
        <p:sp>
          <p:nvSpPr>
            <p:cNvPr id="74" name="Freeform 1098"/>
            <p:cNvSpPr>
              <a:spLocks/>
            </p:cNvSpPr>
            <p:nvPr/>
          </p:nvSpPr>
          <p:spPr bwMode="auto">
            <a:xfrm>
              <a:off x="1665" y="1499"/>
              <a:ext cx="1961" cy="1288"/>
            </a:xfrm>
            <a:custGeom>
              <a:avLst/>
              <a:gdLst/>
              <a:ahLst/>
              <a:cxnLst>
                <a:cxn ang="0">
                  <a:pos x="1924" y="0"/>
                </a:cxn>
                <a:cxn ang="0">
                  <a:pos x="0" y="1223"/>
                </a:cxn>
                <a:cxn ang="0">
                  <a:pos x="52" y="1288"/>
                </a:cxn>
                <a:cxn ang="0">
                  <a:pos x="1960" y="58"/>
                </a:cxn>
                <a:cxn ang="0">
                  <a:pos x="1924" y="0"/>
                </a:cxn>
                <a:cxn ang="0">
                  <a:pos x="1924" y="0"/>
                </a:cxn>
              </a:cxnLst>
              <a:rect l="0" t="0" r="r" b="b"/>
              <a:pathLst>
                <a:path w="1961" h="1289">
                  <a:moveTo>
                    <a:pt x="1924" y="0"/>
                  </a:moveTo>
                  <a:lnTo>
                    <a:pt x="0" y="1223"/>
                  </a:lnTo>
                  <a:lnTo>
                    <a:pt x="52" y="1288"/>
                  </a:lnTo>
                  <a:lnTo>
                    <a:pt x="1960" y="58"/>
                  </a:lnTo>
                  <a:lnTo>
                    <a:pt x="1924" y="0"/>
                  </a:lnTo>
                  <a:lnTo>
                    <a:pt x="1924" y="0"/>
                  </a:lnTo>
                </a:path>
              </a:pathLst>
            </a:custGeom>
            <a:solidFill>
              <a:srgbClr val="FFF59F"/>
            </a:solidFill>
            <a:ln w="9525" cap="rnd">
              <a:noFill/>
              <a:round/>
              <a:headEnd/>
              <a:tailEnd/>
            </a:ln>
            <a:effectLst/>
          </p:spPr>
          <p:txBody>
            <a:bodyPr/>
            <a:lstStyle/>
            <a:p>
              <a:pPr>
                <a:defRPr/>
              </a:pPr>
              <a:endParaRPr lang="en-US"/>
            </a:p>
          </p:txBody>
        </p:sp>
        <p:sp>
          <p:nvSpPr>
            <p:cNvPr id="75" name="Freeform 1099"/>
            <p:cNvSpPr>
              <a:spLocks/>
            </p:cNvSpPr>
            <p:nvPr/>
          </p:nvSpPr>
          <p:spPr bwMode="auto">
            <a:xfrm>
              <a:off x="1671" y="1506"/>
              <a:ext cx="1946" cy="1272"/>
            </a:xfrm>
            <a:custGeom>
              <a:avLst/>
              <a:gdLst/>
              <a:ahLst/>
              <a:cxnLst>
                <a:cxn ang="0">
                  <a:pos x="1917" y="0"/>
                </a:cxn>
                <a:cxn ang="0">
                  <a:pos x="0" y="1218"/>
                </a:cxn>
                <a:cxn ang="0">
                  <a:pos x="41" y="1269"/>
                </a:cxn>
                <a:cxn ang="0">
                  <a:pos x="1944" y="41"/>
                </a:cxn>
                <a:cxn ang="0">
                  <a:pos x="1917" y="0"/>
                </a:cxn>
                <a:cxn ang="0">
                  <a:pos x="1917" y="0"/>
                </a:cxn>
              </a:cxnLst>
              <a:rect l="0" t="0" r="r" b="b"/>
              <a:pathLst>
                <a:path w="1945" h="1270">
                  <a:moveTo>
                    <a:pt x="1917" y="0"/>
                  </a:moveTo>
                  <a:lnTo>
                    <a:pt x="0" y="1218"/>
                  </a:lnTo>
                  <a:lnTo>
                    <a:pt x="41" y="1269"/>
                  </a:lnTo>
                  <a:lnTo>
                    <a:pt x="1944" y="41"/>
                  </a:lnTo>
                  <a:lnTo>
                    <a:pt x="1917" y="0"/>
                  </a:lnTo>
                  <a:lnTo>
                    <a:pt x="1917" y="0"/>
                  </a:lnTo>
                </a:path>
              </a:pathLst>
            </a:custGeom>
            <a:solidFill>
              <a:srgbClr val="FFF7A7"/>
            </a:solidFill>
            <a:ln w="9525" cap="rnd">
              <a:noFill/>
              <a:round/>
              <a:headEnd/>
              <a:tailEnd/>
            </a:ln>
            <a:effectLst/>
          </p:spPr>
          <p:txBody>
            <a:bodyPr/>
            <a:lstStyle/>
            <a:p>
              <a:pPr>
                <a:defRPr/>
              </a:pPr>
              <a:endParaRPr lang="en-US"/>
            </a:p>
          </p:txBody>
        </p:sp>
        <p:sp>
          <p:nvSpPr>
            <p:cNvPr id="76" name="Freeform 1100"/>
            <p:cNvSpPr>
              <a:spLocks/>
            </p:cNvSpPr>
            <p:nvPr/>
          </p:nvSpPr>
          <p:spPr bwMode="auto">
            <a:xfrm>
              <a:off x="1824" y="1781"/>
              <a:ext cx="2135" cy="1402"/>
            </a:xfrm>
            <a:custGeom>
              <a:avLst/>
              <a:gdLst/>
              <a:ahLst/>
              <a:cxnLst>
                <a:cxn ang="0">
                  <a:pos x="16" y="1338"/>
                </a:cxn>
                <a:cxn ang="0">
                  <a:pos x="8" y="1347"/>
                </a:cxn>
                <a:cxn ang="0">
                  <a:pos x="2" y="1355"/>
                </a:cxn>
                <a:cxn ang="0">
                  <a:pos x="0" y="1365"/>
                </a:cxn>
                <a:cxn ang="0">
                  <a:pos x="2" y="1376"/>
                </a:cxn>
                <a:cxn ang="0">
                  <a:pos x="6" y="1385"/>
                </a:cxn>
                <a:cxn ang="0">
                  <a:pos x="6" y="1385"/>
                </a:cxn>
                <a:cxn ang="0">
                  <a:pos x="12" y="1393"/>
                </a:cxn>
                <a:cxn ang="0">
                  <a:pos x="23" y="1399"/>
                </a:cxn>
                <a:cxn ang="0">
                  <a:pos x="31" y="1402"/>
                </a:cxn>
                <a:cxn ang="0">
                  <a:pos x="44" y="1399"/>
                </a:cxn>
                <a:cxn ang="0">
                  <a:pos x="55" y="1395"/>
                </a:cxn>
                <a:cxn ang="0">
                  <a:pos x="2115" y="61"/>
                </a:cxn>
                <a:cxn ang="0">
                  <a:pos x="2115" y="61"/>
                </a:cxn>
                <a:cxn ang="0">
                  <a:pos x="2124" y="54"/>
                </a:cxn>
                <a:cxn ang="0">
                  <a:pos x="2128" y="46"/>
                </a:cxn>
                <a:cxn ang="0">
                  <a:pos x="2133" y="36"/>
                </a:cxn>
                <a:cxn ang="0">
                  <a:pos x="2130" y="25"/>
                </a:cxn>
                <a:cxn ang="0">
                  <a:pos x="2126" y="15"/>
                </a:cxn>
                <a:cxn ang="0">
                  <a:pos x="2126" y="15"/>
                </a:cxn>
                <a:cxn ang="0">
                  <a:pos x="2119" y="6"/>
                </a:cxn>
                <a:cxn ang="0">
                  <a:pos x="2109" y="2"/>
                </a:cxn>
                <a:cxn ang="0">
                  <a:pos x="2098" y="0"/>
                </a:cxn>
                <a:cxn ang="0">
                  <a:pos x="2090" y="0"/>
                </a:cxn>
                <a:cxn ang="0">
                  <a:pos x="2080" y="4"/>
                </a:cxn>
                <a:cxn ang="0">
                  <a:pos x="16" y="1338"/>
                </a:cxn>
                <a:cxn ang="0">
                  <a:pos x="16" y="1338"/>
                </a:cxn>
              </a:cxnLst>
              <a:rect l="0" t="0" r="r" b="b"/>
              <a:pathLst>
                <a:path w="2134" h="1403">
                  <a:moveTo>
                    <a:pt x="16" y="1338"/>
                  </a:moveTo>
                  <a:lnTo>
                    <a:pt x="8" y="1347"/>
                  </a:lnTo>
                  <a:lnTo>
                    <a:pt x="2" y="1355"/>
                  </a:lnTo>
                  <a:lnTo>
                    <a:pt x="0" y="1365"/>
                  </a:lnTo>
                  <a:lnTo>
                    <a:pt x="2" y="1376"/>
                  </a:lnTo>
                  <a:lnTo>
                    <a:pt x="6" y="1385"/>
                  </a:lnTo>
                  <a:lnTo>
                    <a:pt x="6" y="1385"/>
                  </a:lnTo>
                  <a:lnTo>
                    <a:pt x="12" y="1393"/>
                  </a:lnTo>
                  <a:lnTo>
                    <a:pt x="23" y="1399"/>
                  </a:lnTo>
                  <a:lnTo>
                    <a:pt x="31" y="1402"/>
                  </a:lnTo>
                  <a:lnTo>
                    <a:pt x="44" y="1399"/>
                  </a:lnTo>
                  <a:lnTo>
                    <a:pt x="55" y="1395"/>
                  </a:lnTo>
                  <a:lnTo>
                    <a:pt x="2115" y="61"/>
                  </a:lnTo>
                  <a:lnTo>
                    <a:pt x="2115" y="61"/>
                  </a:lnTo>
                  <a:lnTo>
                    <a:pt x="2124" y="54"/>
                  </a:lnTo>
                  <a:lnTo>
                    <a:pt x="2128" y="46"/>
                  </a:lnTo>
                  <a:lnTo>
                    <a:pt x="2133" y="36"/>
                  </a:lnTo>
                  <a:lnTo>
                    <a:pt x="2130" y="25"/>
                  </a:lnTo>
                  <a:lnTo>
                    <a:pt x="2126" y="15"/>
                  </a:lnTo>
                  <a:lnTo>
                    <a:pt x="2126" y="15"/>
                  </a:lnTo>
                  <a:lnTo>
                    <a:pt x="2119" y="6"/>
                  </a:lnTo>
                  <a:lnTo>
                    <a:pt x="2109" y="2"/>
                  </a:lnTo>
                  <a:lnTo>
                    <a:pt x="2098" y="0"/>
                  </a:lnTo>
                  <a:lnTo>
                    <a:pt x="2090" y="0"/>
                  </a:lnTo>
                  <a:lnTo>
                    <a:pt x="2080" y="4"/>
                  </a:lnTo>
                  <a:lnTo>
                    <a:pt x="16" y="1338"/>
                  </a:lnTo>
                  <a:lnTo>
                    <a:pt x="16" y="133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7" name="Freeform 1101"/>
            <p:cNvSpPr>
              <a:spLocks/>
            </p:cNvSpPr>
            <p:nvPr/>
          </p:nvSpPr>
          <p:spPr bwMode="auto">
            <a:xfrm>
              <a:off x="1786" y="1723"/>
              <a:ext cx="2129" cy="1402"/>
            </a:xfrm>
            <a:custGeom>
              <a:avLst/>
              <a:gdLst/>
              <a:ahLst/>
              <a:cxnLst>
                <a:cxn ang="0">
                  <a:pos x="17" y="1337"/>
                </a:cxn>
                <a:cxn ang="0">
                  <a:pos x="8" y="1345"/>
                </a:cxn>
                <a:cxn ang="0">
                  <a:pos x="2" y="1353"/>
                </a:cxn>
                <a:cxn ang="0">
                  <a:pos x="0" y="1364"/>
                </a:cxn>
                <a:cxn ang="0">
                  <a:pos x="0" y="1374"/>
                </a:cxn>
                <a:cxn ang="0">
                  <a:pos x="6" y="1385"/>
                </a:cxn>
                <a:cxn ang="0">
                  <a:pos x="6" y="1385"/>
                </a:cxn>
                <a:cxn ang="0">
                  <a:pos x="13" y="1393"/>
                </a:cxn>
                <a:cxn ang="0">
                  <a:pos x="20" y="1397"/>
                </a:cxn>
                <a:cxn ang="0">
                  <a:pos x="31" y="1400"/>
                </a:cxn>
                <a:cxn ang="0">
                  <a:pos x="42" y="1400"/>
                </a:cxn>
                <a:cxn ang="0">
                  <a:pos x="52" y="1395"/>
                </a:cxn>
                <a:cxn ang="0">
                  <a:pos x="2114" y="63"/>
                </a:cxn>
                <a:cxn ang="0">
                  <a:pos x="2114" y="63"/>
                </a:cxn>
                <a:cxn ang="0">
                  <a:pos x="2123" y="54"/>
                </a:cxn>
                <a:cxn ang="0">
                  <a:pos x="2126" y="47"/>
                </a:cxn>
                <a:cxn ang="0">
                  <a:pos x="2129" y="36"/>
                </a:cxn>
                <a:cxn ang="0">
                  <a:pos x="2126" y="25"/>
                </a:cxn>
                <a:cxn ang="0">
                  <a:pos x="2123" y="15"/>
                </a:cxn>
                <a:cxn ang="0">
                  <a:pos x="2123" y="15"/>
                </a:cxn>
                <a:cxn ang="0">
                  <a:pos x="2116" y="6"/>
                </a:cxn>
                <a:cxn ang="0">
                  <a:pos x="2105" y="2"/>
                </a:cxn>
                <a:cxn ang="0">
                  <a:pos x="2098" y="0"/>
                </a:cxn>
                <a:cxn ang="0">
                  <a:pos x="2087" y="0"/>
                </a:cxn>
                <a:cxn ang="0">
                  <a:pos x="2077" y="4"/>
                </a:cxn>
                <a:cxn ang="0">
                  <a:pos x="17" y="1337"/>
                </a:cxn>
                <a:cxn ang="0">
                  <a:pos x="17" y="1337"/>
                </a:cxn>
              </a:cxnLst>
              <a:rect l="0" t="0" r="r" b="b"/>
              <a:pathLst>
                <a:path w="2130" h="1401">
                  <a:moveTo>
                    <a:pt x="17" y="1337"/>
                  </a:moveTo>
                  <a:lnTo>
                    <a:pt x="8" y="1345"/>
                  </a:lnTo>
                  <a:lnTo>
                    <a:pt x="2" y="1353"/>
                  </a:lnTo>
                  <a:lnTo>
                    <a:pt x="0" y="1364"/>
                  </a:lnTo>
                  <a:lnTo>
                    <a:pt x="0" y="1374"/>
                  </a:lnTo>
                  <a:lnTo>
                    <a:pt x="6" y="1385"/>
                  </a:lnTo>
                  <a:lnTo>
                    <a:pt x="6" y="1385"/>
                  </a:lnTo>
                  <a:lnTo>
                    <a:pt x="13" y="1393"/>
                  </a:lnTo>
                  <a:lnTo>
                    <a:pt x="20" y="1397"/>
                  </a:lnTo>
                  <a:lnTo>
                    <a:pt x="31" y="1400"/>
                  </a:lnTo>
                  <a:lnTo>
                    <a:pt x="42" y="1400"/>
                  </a:lnTo>
                  <a:lnTo>
                    <a:pt x="52" y="1395"/>
                  </a:lnTo>
                  <a:lnTo>
                    <a:pt x="2114" y="63"/>
                  </a:lnTo>
                  <a:lnTo>
                    <a:pt x="2114" y="63"/>
                  </a:lnTo>
                  <a:lnTo>
                    <a:pt x="2123" y="54"/>
                  </a:lnTo>
                  <a:lnTo>
                    <a:pt x="2126" y="47"/>
                  </a:lnTo>
                  <a:lnTo>
                    <a:pt x="2129" y="36"/>
                  </a:lnTo>
                  <a:lnTo>
                    <a:pt x="2126" y="25"/>
                  </a:lnTo>
                  <a:lnTo>
                    <a:pt x="2123" y="15"/>
                  </a:lnTo>
                  <a:lnTo>
                    <a:pt x="2123" y="15"/>
                  </a:lnTo>
                  <a:lnTo>
                    <a:pt x="2116" y="6"/>
                  </a:lnTo>
                  <a:lnTo>
                    <a:pt x="2105" y="2"/>
                  </a:lnTo>
                  <a:lnTo>
                    <a:pt x="2098" y="0"/>
                  </a:lnTo>
                  <a:lnTo>
                    <a:pt x="2087" y="0"/>
                  </a:lnTo>
                  <a:lnTo>
                    <a:pt x="2077" y="4"/>
                  </a:lnTo>
                  <a:lnTo>
                    <a:pt x="17" y="1337"/>
                  </a:lnTo>
                  <a:lnTo>
                    <a:pt x="17" y="133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8" name="Freeform 1102"/>
            <p:cNvSpPr>
              <a:spLocks/>
            </p:cNvSpPr>
            <p:nvPr/>
          </p:nvSpPr>
          <p:spPr bwMode="auto">
            <a:xfrm>
              <a:off x="1725" y="1638"/>
              <a:ext cx="2130" cy="1409"/>
            </a:xfrm>
            <a:custGeom>
              <a:avLst/>
              <a:gdLst/>
              <a:ahLst/>
              <a:cxnLst>
                <a:cxn ang="0">
                  <a:pos x="18" y="1327"/>
                </a:cxn>
                <a:cxn ang="0">
                  <a:pos x="8" y="1335"/>
                </a:cxn>
                <a:cxn ang="0">
                  <a:pos x="2" y="1348"/>
                </a:cxn>
                <a:cxn ang="0">
                  <a:pos x="0" y="1360"/>
                </a:cxn>
                <a:cxn ang="0">
                  <a:pos x="2" y="1374"/>
                </a:cxn>
                <a:cxn ang="0">
                  <a:pos x="6" y="1386"/>
                </a:cxn>
                <a:cxn ang="0">
                  <a:pos x="6" y="1386"/>
                </a:cxn>
                <a:cxn ang="0">
                  <a:pos x="14" y="1397"/>
                </a:cxn>
                <a:cxn ang="0">
                  <a:pos x="27" y="1401"/>
                </a:cxn>
                <a:cxn ang="0">
                  <a:pos x="39" y="1406"/>
                </a:cxn>
                <a:cxn ang="0">
                  <a:pos x="52" y="1403"/>
                </a:cxn>
                <a:cxn ang="0">
                  <a:pos x="64" y="1397"/>
                </a:cxn>
                <a:cxn ang="0">
                  <a:pos x="2109" y="78"/>
                </a:cxn>
                <a:cxn ang="0">
                  <a:pos x="2109" y="78"/>
                </a:cxn>
                <a:cxn ang="0">
                  <a:pos x="2117" y="67"/>
                </a:cxn>
                <a:cxn ang="0">
                  <a:pos x="2123" y="57"/>
                </a:cxn>
                <a:cxn ang="0">
                  <a:pos x="2128" y="43"/>
                </a:cxn>
                <a:cxn ang="0">
                  <a:pos x="2125" y="31"/>
                </a:cxn>
                <a:cxn ang="0">
                  <a:pos x="2121" y="18"/>
                </a:cxn>
                <a:cxn ang="0">
                  <a:pos x="2121" y="18"/>
                </a:cxn>
                <a:cxn ang="0">
                  <a:pos x="2111" y="8"/>
                </a:cxn>
                <a:cxn ang="0">
                  <a:pos x="2100" y="2"/>
                </a:cxn>
                <a:cxn ang="0">
                  <a:pos x="2088" y="0"/>
                </a:cxn>
                <a:cxn ang="0">
                  <a:pos x="2075" y="2"/>
                </a:cxn>
                <a:cxn ang="0">
                  <a:pos x="2063" y="6"/>
                </a:cxn>
                <a:cxn ang="0">
                  <a:pos x="18" y="1327"/>
                </a:cxn>
                <a:cxn ang="0">
                  <a:pos x="18" y="1327"/>
                </a:cxn>
              </a:cxnLst>
              <a:rect l="0" t="0" r="r" b="b"/>
              <a:pathLst>
                <a:path w="2129" h="1407">
                  <a:moveTo>
                    <a:pt x="18" y="1327"/>
                  </a:moveTo>
                  <a:lnTo>
                    <a:pt x="8" y="1335"/>
                  </a:lnTo>
                  <a:lnTo>
                    <a:pt x="2" y="1348"/>
                  </a:lnTo>
                  <a:lnTo>
                    <a:pt x="0" y="1360"/>
                  </a:lnTo>
                  <a:lnTo>
                    <a:pt x="2" y="1374"/>
                  </a:lnTo>
                  <a:lnTo>
                    <a:pt x="6" y="1386"/>
                  </a:lnTo>
                  <a:lnTo>
                    <a:pt x="6" y="1386"/>
                  </a:lnTo>
                  <a:lnTo>
                    <a:pt x="14" y="1397"/>
                  </a:lnTo>
                  <a:lnTo>
                    <a:pt x="27" y="1401"/>
                  </a:lnTo>
                  <a:lnTo>
                    <a:pt x="39" y="1406"/>
                  </a:lnTo>
                  <a:lnTo>
                    <a:pt x="52" y="1403"/>
                  </a:lnTo>
                  <a:lnTo>
                    <a:pt x="64" y="1397"/>
                  </a:lnTo>
                  <a:lnTo>
                    <a:pt x="2109" y="78"/>
                  </a:lnTo>
                  <a:lnTo>
                    <a:pt x="2109" y="78"/>
                  </a:lnTo>
                  <a:lnTo>
                    <a:pt x="2117" y="67"/>
                  </a:lnTo>
                  <a:lnTo>
                    <a:pt x="2123" y="57"/>
                  </a:lnTo>
                  <a:lnTo>
                    <a:pt x="2128" y="43"/>
                  </a:lnTo>
                  <a:lnTo>
                    <a:pt x="2125" y="31"/>
                  </a:lnTo>
                  <a:lnTo>
                    <a:pt x="2121" y="18"/>
                  </a:lnTo>
                  <a:lnTo>
                    <a:pt x="2121" y="18"/>
                  </a:lnTo>
                  <a:lnTo>
                    <a:pt x="2111" y="8"/>
                  </a:lnTo>
                  <a:lnTo>
                    <a:pt x="2100" y="2"/>
                  </a:lnTo>
                  <a:lnTo>
                    <a:pt x="2088" y="0"/>
                  </a:lnTo>
                  <a:lnTo>
                    <a:pt x="2075" y="2"/>
                  </a:lnTo>
                  <a:lnTo>
                    <a:pt x="2063" y="6"/>
                  </a:lnTo>
                  <a:lnTo>
                    <a:pt x="18" y="1327"/>
                  </a:lnTo>
                  <a:lnTo>
                    <a:pt x="18" y="132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9" name="Freeform 1103"/>
            <p:cNvSpPr>
              <a:spLocks/>
            </p:cNvSpPr>
            <p:nvPr/>
          </p:nvSpPr>
          <p:spPr bwMode="auto">
            <a:xfrm>
              <a:off x="1696" y="1575"/>
              <a:ext cx="2135" cy="1420"/>
            </a:xfrm>
            <a:custGeom>
              <a:avLst/>
              <a:gdLst/>
              <a:ahLst/>
              <a:cxnLst>
                <a:cxn ang="0">
                  <a:pos x="82" y="1408"/>
                </a:cxn>
                <a:cxn ang="0">
                  <a:pos x="73" y="1410"/>
                </a:cxn>
                <a:cxn ang="0">
                  <a:pos x="64" y="1414"/>
                </a:cxn>
                <a:cxn ang="0">
                  <a:pos x="57" y="1414"/>
                </a:cxn>
                <a:cxn ang="0">
                  <a:pos x="50" y="1417"/>
                </a:cxn>
                <a:cxn ang="0">
                  <a:pos x="41" y="1414"/>
                </a:cxn>
                <a:cxn ang="0">
                  <a:pos x="34" y="1412"/>
                </a:cxn>
                <a:cxn ang="0">
                  <a:pos x="25" y="1408"/>
                </a:cxn>
                <a:cxn ang="0">
                  <a:pos x="18" y="1403"/>
                </a:cxn>
                <a:cxn ang="0">
                  <a:pos x="13" y="1397"/>
                </a:cxn>
                <a:cxn ang="0">
                  <a:pos x="8" y="1391"/>
                </a:cxn>
                <a:cxn ang="0">
                  <a:pos x="8" y="1391"/>
                </a:cxn>
                <a:cxn ang="0">
                  <a:pos x="4" y="1382"/>
                </a:cxn>
                <a:cxn ang="0">
                  <a:pos x="2" y="1376"/>
                </a:cxn>
                <a:cxn ang="0">
                  <a:pos x="0" y="1368"/>
                </a:cxn>
                <a:cxn ang="0">
                  <a:pos x="0" y="1359"/>
                </a:cxn>
                <a:cxn ang="0">
                  <a:pos x="0" y="1350"/>
                </a:cxn>
                <a:cxn ang="0">
                  <a:pos x="4" y="1345"/>
                </a:cxn>
                <a:cxn ang="0">
                  <a:pos x="6" y="1336"/>
                </a:cxn>
                <a:cxn ang="0">
                  <a:pos x="13" y="1330"/>
                </a:cxn>
                <a:cxn ang="0">
                  <a:pos x="16" y="1323"/>
                </a:cxn>
                <a:cxn ang="0">
                  <a:pos x="25" y="1320"/>
                </a:cxn>
                <a:cxn ang="0">
                  <a:pos x="2052" y="7"/>
                </a:cxn>
                <a:cxn ang="0">
                  <a:pos x="2052" y="7"/>
                </a:cxn>
                <a:cxn ang="0">
                  <a:pos x="2061" y="3"/>
                </a:cxn>
                <a:cxn ang="0">
                  <a:pos x="2067" y="0"/>
                </a:cxn>
                <a:cxn ang="0">
                  <a:pos x="2075" y="0"/>
                </a:cxn>
                <a:cxn ang="0">
                  <a:pos x="2084" y="0"/>
                </a:cxn>
                <a:cxn ang="0">
                  <a:pos x="2093" y="0"/>
                </a:cxn>
                <a:cxn ang="0">
                  <a:pos x="2100" y="2"/>
                </a:cxn>
                <a:cxn ang="0">
                  <a:pos x="2107" y="5"/>
                </a:cxn>
                <a:cxn ang="0">
                  <a:pos x="2114" y="9"/>
                </a:cxn>
                <a:cxn ang="0">
                  <a:pos x="2120" y="16"/>
                </a:cxn>
                <a:cxn ang="0">
                  <a:pos x="2126" y="23"/>
                </a:cxn>
                <a:cxn ang="0">
                  <a:pos x="2126" y="23"/>
                </a:cxn>
                <a:cxn ang="0">
                  <a:pos x="2130" y="28"/>
                </a:cxn>
                <a:cxn ang="0">
                  <a:pos x="2132" y="37"/>
                </a:cxn>
                <a:cxn ang="0">
                  <a:pos x="2135" y="46"/>
                </a:cxn>
                <a:cxn ang="0">
                  <a:pos x="2135" y="53"/>
                </a:cxn>
                <a:cxn ang="0">
                  <a:pos x="2132" y="62"/>
                </a:cxn>
                <a:cxn ang="0">
                  <a:pos x="2130" y="69"/>
                </a:cxn>
                <a:cxn ang="0">
                  <a:pos x="2126" y="77"/>
                </a:cxn>
                <a:cxn ang="0">
                  <a:pos x="2121" y="83"/>
                </a:cxn>
                <a:cxn ang="0">
                  <a:pos x="2118" y="90"/>
                </a:cxn>
                <a:cxn ang="0">
                  <a:pos x="2109" y="94"/>
                </a:cxn>
                <a:cxn ang="0">
                  <a:pos x="82" y="1408"/>
                </a:cxn>
                <a:cxn ang="0">
                  <a:pos x="82" y="1408"/>
                </a:cxn>
              </a:cxnLst>
              <a:rect l="0" t="0" r="r" b="b"/>
              <a:pathLst>
                <a:path w="2136" h="1418">
                  <a:moveTo>
                    <a:pt x="82" y="1408"/>
                  </a:moveTo>
                  <a:lnTo>
                    <a:pt x="73" y="1410"/>
                  </a:lnTo>
                  <a:lnTo>
                    <a:pt x="64" y="1414"/>
                  </a:lnTo>
                  <a:lnTo>
                    <a:pt x="57" y="1414"/>
                  </a:lnTo>
                  <a:lnTo>
                    <a:pt x="50" y="1417"/>
                  </a:lnTo>
                  <a:lnTo>
                    <a:pt x="41" y="1414"/>
                  </a:lnTo>
                  <a:lnTo>
                    <a:pt x="34" y="1412"/>
                  </a:lnTo>
                  <a:lnTo>
                    <a:pt x="25" y="1408"/>
                  </a:lnTo>
                  <a:lnTo>
                    <a:pt x="18" y="1403"/>
                  </a:lnTo>
                  <a:lnTo>
                    <a:pt x="13" y="1397"/>
                  </a:lnTo>
                  <a:lnTo>
                    <a:pt x="8" y="1391"/>
                  </a:lnTo>
                  <a:lnTo>
                    <a:pt x="8" y="1391"/>
                  </a:lnTo>
                  <a:lnTo>
                    <a:pt x="4" y="1382"/>
                  </a:lnTo>
                  <a:lnTo>
                    <a:pt x="2" y="1376"/>
                  </a:lnTo>
                  <a:lnTo>
                    <a:pt x="0" y="1368"/>
                  </a:lnTo>
                  <a:lnTo>
                    <a:pt x="0" y="1359"/>
                  </a:lnTo>
                  <a:lnTo>
                    <a:pt x="0" y="1350"/>
                  </a:lnTo>
                  <a:lnTo>
                    <a:pt x="4" y="1345"/>
                  </a:lnTo>
                  <a:lnTo>
                    <a:pt x="6" y="1336"/>
                  </a:lnTo>
                  <a:lnTo>
                    <a:pt x="13" y="1330"/>
                  </a:lnTo>
                  <a:lnTo>
                    <a:pt x="16" y="1323"/>
                  </a:lnTo>
                  <a:lnTo>
                    <a:pt x="25" y="1320"/>
                  </a:lnTo>
                  <a:lnTo>
                    <a:pt x="2052" y="7"/>
                  </a:lnTo>
                  <a:lnTo>
                    <a:pt x="2052" y="7"/>
                  </a:lnTo>
                  <a:lnTo>
                    <a:pt x="2061" y="3"/>
                  </a:lnTo>
                  <a:lnTo>
                    <a:pt x="2067" y="0"/>
                  </a:lnTo>
                  <a:lnTo>
                    <a:pt x="2075" y="0"/>
                  </a:lnTo>
                  <a:lnTo>
                    <a:pt x="2084" y="0"/>
                  </a:lnTo>
                  <a:lnTo>
                    <a:pt x="2093" y="0"/>
                  </a:lnTo>
                  <a:lnTo>
                    <a:pt x="2100" y="2"/>
                  </a:lnTo>
                  <a:lnTo>
                    <a:pt x="2107" y="5"/>
                  </a:lnTo>
                  <a:lnTo>
                    <a:pt x="2114" y="9"/>
                  </a:lnTo>
                  <a:lnTo>
                    <a:pt x="2120" y="16"/>
                  </a:lnTo>
                  <a:lnTo>
                    <a:pt x="2126" y="23"/>
                  </a:lnTo>
                  <a:lnTo>
                    <a:pt x="2126" y="23"/>
                  </a:lnTo>
                  <a:lnTo>
                    <a:pt x="2130" y="28"/>
                  </a:lnTo>
                  <a:lnTo>
                    <a:pt x="2132" y="37"/>
                  </a:lnTo>
                  <a:lnTo>
                    <a:pt x="2135" y="46"/>
                  </a:lnTo>
                  <a:lnTo>
                    <a:pt x="2135" y="53"/>
                  </a:lnTo>
                  <a:lnTo>
                    <a:pt x="2132" y="62"/>
                  </a:lnTo>
                  <a:lnTo>
                    <a:pt x="2130" y="69"/>
                  </a:lnTo>
                  <a:lnTo>
                    <a:pt x="2126" y="77"/>
                  </a:lnTo>
                  <a:lnTo>
                    <a:pt x="2121" y="83"/>
                  </a:lnTo>
                  <a:lnTo>
                    <a:pt x="2118" y="90"/>
                  </a:lnTo>
                  <a:lnTo>
                    <a:pt x="2109" y="94"/>
                  </a:lnTo>
                  <a:lnTo>
                    <a:pt x="82" y="1408"/>
                  </a:lnTo>
                  <a:lnTo>
                    <a:pt x="82" y="140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0" name="Freeform 1104"/>
            <p:cNvSpPr>
              <a:spLocks/>
            </p:cNvSpPr>
            <p:nvPr/>
          </p:nvSpPr>
          <p:spPr bwMode="auto">
            <a:xfrm>
              <a:off x="1498" y="1292"/>
              <a:ext cx="2129" cy="1402"/>
            </a:xfrm>
            <a:custGeom>
              <a:avLst/>
              <a:gdLst/>
              <a:ahLst/>
              <a:cxnLst>
                <a:cxn ang="0">
                  <a:pos x="52" y="1397"/>
                </a:cxn>
                <a:cxn ang="0">
                  <a:pos x="42" y="1402"/>
                </a:cxn>
                <a:cxn ang="0">
                  <a:pos x="31" y="1402"/>
                </a:cxn>
                <a:cxn ang="0">
                  <a:pos x="22" y="1399"/>
                </a:cxn>
                <a:cxn ang="0">
                  <a:pos x="13" y="1395"/>
                </a:cxn>
                <a:cxn ang="0">
                  <a:pos x="4" y="1386"/>
                </a:cxn>
                <a:cxn ang="0">
                  <a:pos x="4" y="1386"/>
                </a:cxn>
                <a:cxn ang="0">
                  <a:pos x="0" y="1376"/>
                </a:cxn>
                <a:cxn ang="0">
                  <a:pos x="0" y="1365"/>
                </a:cxn>
                <a:cxn ang="0">
                  <a:pos x="2" y="1355"/>
                </a:cxn>
                <a:cxn ang="0">
                  <a:pos x="6" y="1347"/>
                </a:cxn>
                <a:cxn ang="0">
                  <a:pos x="15" y="1338"/>
                </a:cxn>
                <a:cxn ang="0">
                  <a:pos x="2079" y="6"/>
                </a:cxn>
                <a:cxn ang="0">
                  <a:pos x="2079" y="6"/>
                </a:cxn>
                <a:cxn ang="0">
                  <a:pos x="2089" y="0"/>
                </a:cxn>
                <a:cxn ang="0">
                  <a:pos x="2100" y="0"/>
                </a:cxn>
                <a:cxn ang="0">
                  <a:pos x="2110" y="2"/>
                </a:cxn>
                <a:cxn ang="0">
                  <a:pos x="2118" y="8"/>
                </a:cxn>
                <a:cxn ang="0">
                  <a:pos x="2127" y="17"/>
                </a:cxn>
                <a:cxn ang="0">
                  <a:pos x="2127" y="17"/>
                </a:cxn>
                <a:cxn ang="0">
                  <a:pos x="2131" y="25"/>
                </a:cxn>
                <a:cxn ang="0">
                  <a:pos x="2131" y="36"/>
                </a:cxn>
                <a:cxn ang="0">
                  <a:pos x="2128" y="46"/>
                </a:cxn>
                <a:cxn ang="0">
                  <a:pos x="2123" y="57"/>
                </a:cxn>
                <a:cxn ang="0">
                  <a:pos x="2116" y="63"/>
                </a:cxn>
                <a:cxn ang="0">
                  <a:pos x="52" y="1397"/>
                </a:cxn>
                <a:cxn ang="0">
                  <a:pos x="52" y="1397"/>
                </a:cxn>
              </a:cxnLst>
              <a:rect l="0" t="0" r="r" b="b"/>
              <a:pathLst>
                <a:path w="2132" h="1403">
                  <a:moveTo>
                    <a:pt x="52" y="1397"/>
                  </a:moveTo>
                  <a:lnTo>
                    <a:pt x="42" y="1402"/>
                  </a:lnTo>
                  <a:lnTo>
                    <a:pt x="31" y="1402"/>
                  </a:lnTo>
                  <a:lnTo>
                    <a:pt x="22" y="1399"/>
                  </a:lnTo>
                  <a:lnTo>
                    <a:pt x="13" y="1395"/>
                  </a:lnTo>
                  <a:lnTo>
                    <a:pt x="4" y="1386"/>
                  </a:lnTo>
                  <a:lnTo>
                    <a:pt x="4" y="1386"/>
                  </a:lnTo>
                  <a:lnTo>
                    <a:pt x="0" y="1376"/>
                  </a:lnTo>
                  <a:lnTo>
                    <a:pt x="0" y="1365"/>
                  </a:lnTo>
                  <a:lnTo>
                    <a:pt x="2" y="1355"/>
                  </a:lnTo>
                  <a:lnTo>
                    <a:pt x="6" y="1347"/>
                  </a:lnTo>
                  <a:lnTo>
                    <a:pt x="15" y="1338"/>
                  </a:lnTo>
                  <a:lnTo>
                    <a:pt x="2079" y="6"/>
                  </a:lnTo>
                  <a:lnTo>
                    <a:pt x="2079" y="6"/>
                  </a:lnTo>
                  <a:lnTo>
                    <a:pt x="2089" y="0"/>
                  </a:lnTo>
                  <a:lnTo>
                    <a:pt x="2100" y="0"/>
                  </a:lnTo>
                  <a:lnTo>
                    <a:pt x="2110" y="2"/>
                  </a:lnTo>
                  <a:lnTo>
                    <a:pt x="2118" y="8"/>
                  </a:lnTo>
                  <a:lnTo>
                    <a:pt x="2127" y="17"/>
                  </a:lnTo>
                  <a:lnTo>
                    <a:pt x="2127" y="17"/>
                  </a:lnTo>
                  <a:lnTo>
                    <a:pt x="2131" y="25"/>
                  </a:lnTo>
                  <a:lnTo>
                    <a:pt x="2131" y="36"/>
                  </a:lnTo>
                  <a:lnTo>
                    <a:pt x="2128" y="46"/>
                  </a:lnTo>
                  <a:lnTo>
                    <a:pt x="2123" y="57"/>
                  </a:lnTo>
                  <a:lnTo>
                    <a:pt x="2116" y="63"/>
                  </a:lnTo>
                  <a:lnTo>
                    <a:pt x="52" y="1397"/>
                  </a:lnTo>
                  <a:lnTo>
                    <a:pt x="52" y="139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1" name="Freeform 1105"/>
            <p:cNvSpPr>
              <a:spLocks/>
            </p:cNvSpPr>
            <p:nvPr/>
          </p:nvSpPr>
          <p:spPr bwMode="auto">
            <a:xfrm>
              <a:off x="1546" y="1353"/>
              <a:ext cx="2129" cy="1401"/>
            </a:xfrm>
            <a:custGeom>
              <a:avLst/>
              <a:gdLst/>
              <a:ahLst/>
              <a:cxnLst>
                <a:cxn ang="0">
                  <a:pos x="52" y="1393"/>
                </a:cxn>
                <a:cxn ang="0">
                  <a:pos x="41" y="1397"/>
                </a:cxn>
                <a:cxn ang="0">
                  <a:pos x="31" y="1400"/>
                </a:cxn>
                <a:cxn ang="0">
                  <a:pos x="20" y="1397"/>
                </a:cxn>
                <a:cxn ang="0">
                  <a:pos x="12" y="1393"/>
                </a:cxn>
                <a:cxn ang="0">
                  <a:pos x="6" y="1384"/>
                </a:cxn>
                <a:cxn ang="0">
                  <a:pos x="6" y="1384"/>
                </a:cxn>
                <a:cxn ang="0">
                  <a:pos x="2" y="1374"/>
                </a:cxn>
                <a:cxn ang="0">
                  <a:pos x="0" y="1363"/>
                </a:cxn>
                <a:cxn ang="0">
                  <a:pos x="2" y="1352"/>
                </a:cxn>
                <a:cxn ang="0">
                  <a:pos x="6" y="1345"/>
                </a:cxn>
                <a:cxn ang="0">
                  <a:pos x="14" y="1336"/>
                </a:cxn>
                <a:cxn ang="0">
                  <a:pos x="2076" y="4"/>
                </a:cxn>
                <a:cxn ang="0">
                  <a:pos x="2076" y="4"/>
                </a:cxn>
                <a:cxn ang="0">
                  <a:pos x="2087" y="0"/>
                </a:cxn>
                <a:cxn ang="0">
                  <a:pos x="2094" y="0"/>
                </a:cxn>
                <a:cxn ang="0">
                  <a:pos x="2105" y="2"/>
                </a:cxn>
                <a:cxn ang="0">
                  <a:pos x="2116" y="6"/>
                </a:cxn>
                <a:cxn ang="0">
                  <a:pos x="2122" y="14"/>
                </a:cxn>
                <a:cxn ang="0">
                  <a:pos x="2122" y="14"/>
                </a:cxn>
                <a:cxn ang="0">
                  <a:pos x="2126" y="25"/>
                </a:cxn>
                <a:cxn ang="0">
                  <a:pos x="2129" y="35"/>
                </a:cxn>
                <a:cxn ang="0">
                  <a:pos x="2126" y="46"/>
                </a:cxn>
                <a:cxn ang="0">
                  <a:pos x="2120" y="54"/>
                </a:cxn>
                <a:cxn ang="0">
                  <a:pos x="2112" y="60"/>
                </a:cxn>
                <a:cxn ang="0">
                  <a:pos x="52" y="1393"/>
                </a:cxn>
                <a:cxn ang="0">
                  <a:pos x="52" y="1393"/>
                </a:cxn>
              </a:cxnLst>
              <a:rect l="0" t="0" r="r" b="b"/>
              <a:pathLst>
                <a:path w="2130" h="1401">
                  <a:moveTo>
                    <a:pt x="52" y="1393"/>
                  </a:moveTo>
                  <a:lnTo>
                    <a:pt x="41" y="1397"/>
                  </a:lnTo>
                  <a:lnTo>
                    <a:pt x="31" y="1400"/>
                  </a:lnTo>
                  <a:lnTo>
                    <a:pt x="20" y="1397"/>
                  </a:lnTo>
                  <a:lnTo>
                    <a:pt x="12" y="1393"/>
                  </a:lnTo>
                  <a:lnTo>
                    <a:pt x="6" y="1384"/>
                  </a:lnTo>
                  <a:lnTo>
                    <a:pt x="6" y="1384"/>
                  </a:lnTo>
                  <a:lnTo>
                    <a:pt x="2" y="1374"/>
                  </a:lnTo>
                  <a:lnTo>
                    <a:pt x="0" y="1363"/>
                  </a:lnTo>
                  <a:lnTo>
                    <a:pt x="2" y="1352"/>
                  </a:lnTo>
                  <a:lnTo>
                    <a:pt x="6" y="1345"/>
                  </a:lnTo>
                  <a:lnTo>
                    <a:pt x="14" y="1336"/>
                  </a:lnTo>
                  <a:lnTo>
                    <a:pt x="2076" y="4"/>
                  </a:lnTo>
                  <a:lnTo>
                    <a:pt x="2076" y="4"/>
                  </a:lnTo>
                  <a:lnTo>
                    <a:pt x="2087" y="0"/>
                  </a:lnTo>
                  <a:lnTo>
                    <a:pt x="2094" y="0"/>
                  </a:lnTo>
                  <a:lnTo>
                    <a:pt x="2105" y="2"/>
                  </a:lnTo>
                  <a:lnTo>
                    <a:pt x="2116" y="6"/>
                  </a:lnTo>
                  <a:lnTo>
                    <a:pt x="2122" y="14"/>
                  </a:lnTo>
                  <a:lnTo>
                    <a:pt x="2122" y="14"/>
                  </a:lnTo>
                  <a:lnTo>
                    <a:pt x="2126" y="25"/>
                  </a:lnTo>
                  <a:lnTo>
                    <a:pt x="2129" y="35"/>
                  </a:lnTo>
                  <a:lnTo>
                    <a:pt x="2126" y="46"/>
                  </a:lnTo>
                  <a:lnTo>
                    <a:pt x="2120" y="54"/>
                  </a:lnTo>
                  <a:lnTo>
                    <a:pt x="2112" y="60"/>
                  </a:lnTo>
                  <a:lnTo>
                    <a:pt x="52" y="1393"/>
                  </a:lnTo>
                  <a:lnTo>
                    <a:pt x="52" y="139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2" name="Freeform 1106"/>
            <p:cNvSpPr>
              <a:spLocks/>
            </p:cNvSpPr>
            <p:nvPr/>
          </p:nvSpPr>
          <p:spPr bwMode="auto">
            <a:xfrm>
              <a:off x="1563" y="1383"/>
              <a:ext cx="2130" cy="1409"/>
            </a:xfrm>
            <a:custGeom>
              <a:avLst/>
              <a:gdLst/>
              <a:ahLst/>
              <a:cxnLst>
                <a:cxn ang="0">
                  <a:pos x="65" y="1400"/>
                </a:cxn>
                <a:cxn ang="0">
                  <a:pos x="52" y="1404"/>
                </a:cxn>
                <a:cxn ang="0">
                  <a:pos x="40" y="1407"/>
                </a:cxn>
                <a:cxn ang="0">
                  <a:pos x="27" y="1404"/>
                </a:cxn>
                <a:cxn ang="0">
                  <a:pos x="17" y="1398"/>
                </a:cxn>
                <a:cxn ang="0">
                  <a:pos x="6" y="1388"/>
                </a:cxn>
                <a:cxn ang="0">
                  <a:pos x="6" y="1388"/>
                </a:cxn>
                <a:cxn ang="0">
                  <a:pos x="2" y="1375"/>
                </a:cxn>
                <a:cxn ang="0">
                  <a:pos x="0" y="1362"/>
                </a:cxn>
                <a:cxn ang="0">
                  <a:pos x="2" y="1349"/>
                </a:cxn>
                <a:cxn ang="0">
                  <a:pos x="10" y="1339"/>
                </a:cxn>
                <a:cxn ang="0">
                  <a:pos x="19" y="1328"/>
                </a:cxn>
                <a:cxn ang="0">
                  <a:pos x="2063" y="6"/>
                </a:cxn>
                <a:cxn ang="0">
                  <a:pos x="2063" y="6"/>
                </a:cxn>
                <a:cxn ang="0">
                  <a:pos x="2076" y="2"/>
                </a:cxn>
                <a:cxn ang="0">
                  <a:pos x="2088" y="0"/>
                </a:cxn>
                <a:cxn ang="0">
                  <a:pos x="2101" y="2"/>
                </a:cxn>
                <a:cxn ang="0">
                  <a:pos x="2113" y="8"/>
                </a:cxn>
                <a:cxn ang="0">
                  <a:pos x="2122" y="19"/>
                </a:cxn>
                <a:cxn ang="0">
                  <a:pos x="2122" y="19"/>
                </a:cxn>
                <a:cxn ang="0">
                  <a:pos x="2126" y="31"/>
                </a:cxn>
                <a:cxn ang="0">
                  <a:pos x="2128" y="45"/>
                </a:cxn>
                <a:cxn ang="0">
                  <a:pos x="2126" y="57"/>
                </a:cxn>
                <a:cxn ang="0">
                  <a:pos x="2118" y="68"/>
                </a:cxn>
                <a:cxn ang="0">
                  <a:pos x="2109" y="78"/>
                </a:cxn>
                <a:cxn ang="0">
                  <a:pos x="65" y="1400"/>
                </a:cxn>
                <a:cxn ang="0">
                  <a:pos x="65" y="1400"/>
                </a:cxn>
              </a:cxnLst>
              <a:rect l="0" t="0" r="r" b="b"/>
              <a:pathLst>
                <a:path w="2129" h="1408">
                  <a:moveTo>
                    <a:pt x="65" y="1400"/>
                  </a:moveTo>
                  <a:lnTo>
                    <a:pt x="52" y="1404"/>
                  </a:lnTo>
                  <a:lnTo>
                    <a:pt x="40" y="1407"/>
                  </a:lnTo>
                  <a:lnTo>
                    <a:pt x="27" y="1404"/>
                  </a:lnTo>
                  <a:lnTo>
                    <a:pt x="17" y="1398"/>
                  </a:lnTo>
                  <a:lnTo>
                    <a:pt x="6" y="1388"/>
                  </a:lnTo>
                  <a:lnTo>
                    <a:pt x="6" y="1388"/>
                  </a:lnTo>
                  <a:lnTo>
                    <a:pt x="2" y="1375"/>
                  </a:lnTo>
                  <a:lnTo>
                    <a:pt x="0" y="1362"/>
                  </a:lnTo>
                  <a:lnTo>
                    <a:pt x="2" y="1349"/>
                  </a:lnTo>
                  <a:lnTo>
                    <a:pt x="10" y="1339"/>
                  </a:lnTo>
                  <a:lnTo>
                    <a:pt x="19" y="1328"/>
                  </a:lnTo>
                  <a:lnTo>
                    <a:pt x="2063" y="6"/>
                  </a:lnTo>
                  <a:lnTo>
                    <a:pt x="2063" y="6"/>
                  </a:lnTo>
                  <a:lnTo>
                    <a:pt x="2076" y="2"/>
                  </a:lnTo>
                  <a:lnTo>
                    <a:pt x="2088" y="0"/>
                  </a:lnTo>
                  <a:lnTo>
                    <a:pt x="2101" y="2"/>
                  </a:lnTo>
                  <a:lnTo>
                    <a:pt x="2113" y="8"/>
                  </a:lnTo>
                  <a:lnTo>
                    <a:pt x="2122" y="19"/>
                  </a:lnTo>
                  <a:lnTo>
                    <a:pt x="2122" y="19"/>
                  </a:lnTo>
                  <a:lnTo>
                    <a:pt x="2126" y="31"/>
                  </a:lnTo>
                  <a:lnTo>
                    <a:pt x="2128" y="45"/>
                  </a:lnTo>
                  <a:lnTo>
                    <a:pt x="2126" y="57"/>
                  </a:lnTo>
                  <a:lnTo>
                    <a:pt x="2118" y="68"/>
                  </a:lnTo>
                  <a:lnTo>
                    <a:pt x="2109" y="78"/>
                  </a:lnTo>
                  <a:lnTo>
                    <a:pt x="65" y="1400"/>
                  </a:lnTo>
                  <a:lnTo>
                    <a:pt x="65" y="140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3" name="Freeform 1107"/>
            <p:cNvSpPr>
              <a:spLocks/>
            </p:cNvSpPr>
            <p:nvPr/>
          </p:nvSpPr>
          <p:spPr bwMode="auto">
            <a:xfrm>
              <a:off x="1635" y="1484"/>
              <a:ext cx="2137" cy="1416"/>
            </a:xfrm>
            <a:custGeom>
              <a:avLst/>
              <a:gdLst/>
              <a:ahLst/>
              <a:cxnLst>
                <a:cxn ang="0">
                  <a:pos x="25" y="1321"/>
                </a:cxn>
                <a:cxn ang="0">
                  <a:pos x="17" y="1325"/>
                </a:cxn>
                <a:cxn ang="0">
                  <a:pos x="13" y="1332"/>
                </a:cxn>
                <a:cxn ang="0">
                  <a:pos x="8" y="1339"/>
                </a:cxn>
                <a:cxn ang="0">
                  <a:pos x="4" y="1346"/>
                </a:cxn>
                <a:cxn ang="0">
                  <a:pos x="2" y="1353"/>
                </a:cxn>
                <a:cxn ang="0">
                  <a:pos x="0" y="1362"/>
                </a:cxn>
                <a:cxn ang="0">
                  <a:pos x="0" y="1369"/>
                </a:cxn>
                <a:cxn ang="0">
                  <a:pos x="2" y="1378"/>
                </a:cxn>
                <a:cxn ang="0">
                  <a:pos x="4" y="1385"/>
                </a:cxn>
                <a:cxn ang="0">
                  <a:pos x="8" y="1392"/>
                </a:cxn>
                <a:cxn ang="0">
                  <a:pos x="8" y="1392"/>
                </a:cxn>
                <a:cxn ang="0">
                  <a:pos x="15" y="1399"/>
                </a:cxn>
                <a:cxn ang="0">
                  <a:pos x="21" y="1406"/>
                </a:cxn>
                <a:cxn ang="0">
                  <a:pos x="27" y="1410"/>
                </a:cxn>
                <a:cxn ang="0">
                  <a:pos x="34" y="1414"/>
                </a:cxn>
                <a:cxn ang="0">
                  <a:pos x="42" y="1416"/>
                </a:cxn>
                <a:cxn ang="0">
                  <a:pos x="50" y="1416"/>
                </a:cxn>
                <a:cxn ang="0">
                  <a:pos x="59" y="1416"/>
                </a:cxn>
                <a:cxn ang="0">
                  <a:pos x="68" y="1416"/>
                </a:cxn>
                <a:cxn ang="0">
                  <a:pos x="73" y="1412"/>
                </a:cxn>
                <a:cxn ang="0">
                  <a:pos x="82" y="1408"/>
                </a:cxn>
                <a:cxn ang="0">
                  <a:pos x="2109" y="96"/>
                </a:cxn>
                <a:cxn ang="0">
                  <a:pos x="2109" y="96"/>
                </a:cxn>
                <a:cxn ang="0">
                  <a:pos x="2118" y="93"/>
                </a:cxn>
                <a:cxn ang="0">
                  <a:pos x="2122" y="86"/>
                </a:cxn>
                <a:cxn ang="0">
                  <a:pos x="2127" y="80"/>
                </a:cxn>
                <a:cxn ang="0">
                  <a:pos x="2130" y="71"/>
                </a:cxn>
                <a:cxn ang="0">
                  <a:pos x="2132" y="65"/>
                </a:cxn>
                <a:cxn ang="0">
                  <a:pos x="2135" y="57"/>
                </a:cxn>
                <a:cxn ang="0">
                  <a:pos x="2135" y="48"/>
                </a:cxn>
                <a:cxn ang="0">
                  <a:pos x="2132" y="40"/>
                </a:cxn>
                <a:cxn ang="0">
                  <a:pos x="2130" y="31"/>
                </a:cxn>
                <a:cxn ang="0">
                  <a:pos x="2127" y="25"/>
                </a:cxn>
                <a:cxn ang="0">
                  <a:pos x="2127" y="25"/>
                </a:cxn>
                <a:cxn ang="0">
                  <a:pos x="2120" y="19"/>
                </a:cxn>
                <a:cxn ang="0">
                  <a:pos x="2114" y="13"/>
                </a:cxn>
                <a:cxn ang="0">
                  <a:pos x="2107" y="8"/>
                </a:cxn>
                <a:cxn ang="0">
                  <a:pos x="2102" y="4"/>
                </a:cxn>
                <a:cxn ang="0">
                  <a:pos x="2093" y="2"/>
                </a:cxn>
                <a:cxn ang="0">
                  <a:pos x="2084" y="0"/>
                </a:cxn>
                <a:cxn ang="0">
                  <a:pos x="2076" y="2"/>
                </a:cxn>
                <a:cxn ang="0">
                  <a:pos x="2070" y="2"/>
                </a:cxn>
                <a:cxn ang="0">
                  <a:pos x="2061" y="6"/>
                </a:cxn>
                <a:cxn ang="0">
                  <a:pos x="2053" y="8"/>
                </a:cxn>
                <a:cxn ang="0">
                  <a:pos x="25" y="1321"/>
                </a:cxn>
                <a:cxn ang="0">
                  <a:pos x="25" y="1321"/>
                </a:cxn>
              </a:cxnLst>
              <a:rect l="0" t="0" r="r" b="b"/>
              <a:pathLst>
                <a:path w="2136" h="1417">
                  <a:moveTo>
                    <a:pt x="25" y="1321"/>
                  </a:moveTo>
                  <a:lnTo>
                    <a:pt x="17" y="1325"/>
                  </a:lnTo>
                  <a:lnTo>
                    <a:pt x="13" y="1332"/>
                  </a:lnTo>
                  <a:lnTo>
                    <a:pt x="8" y="1339"/>
                  </a:lnTo>
                  <a:lnTo>
                    <a:pt x="4" y="1346"/>
                  </a:lnTo>
                  <a:lnTo>
                    <a:pt x="2" y="1353"/>
                  </a:lnTo>
                  <a:lnTo>
                    <a:pt x="0" y="1362"/>
                  </a:lnTo>
                  <a:lnTo>
                    <a:pt x="0" y="1369"/>
                  </a:lnTo>
                  <a:lnTo>
                    <a:pt x="2" y="1378"/>
                  </a:lnTo>
                  <a:lnTo>
                    <a:pt x="4" y="1385"/>
                  </a:lnTo>
                  <a:lnTo>
                    <a:pt x="8" y="1392"/>
                  </a:lnTo>
                  <a:lnTo>
                    <a:pt x="8" y="1392"/>
                  </a:lnTo>
                  <a:lnTo>
                    <a:pt x="15" y="1399"/>
                  </a:lnTo>
                  <a:lnTo>
                    <a:pt x="21" y="1406"/>
                  </a:lnTo>
                  <a:lnTo>
                    <a:pt x="27" y="1410"/>
                  </a:lnTo>
                  <a:lnTo>
                    <a:pt x="34" y="1414"/>
                  </a:lnTo>
                  <a:lnTo>
                    <a:pt x="42" y="1416"/>
                  </a:lnTo>
                  <a:lnTo>
                    <a:pt x="50" y="1416"/>
                  </a:lnTo>
                  <a:lnTo>
                    <a:pt x="59" y="1416"/>
                  </a:lnTo>
                  <a:lnTo>
                    <a:pt x="68" y="1416"/>
                  </a:lnTo>
                  <a:lnTo>
                    <a:pt x="73" y="1412"/>
                  </a:lnTo>
                  <a:lnTo>
                    <a:pt x="82" y="1408"/>
                  </a:lnTo>
                  <a:lnTo>
                    <a:pt x="2109" y="96"/>
                  </a:lnTo>
                  <a:lnTo>
                    <a:pt x="2109" y="96"/>
                  </a:lnTo>
                  <a:lnTo>
                    <a:pt x="2118" y="93"/>
                  </a:lnTo>
                  <a:lnTo>
                    <a:pt x="2122" y="86"/>
                  </a:lnTo>
                  <a:lnTo>
                    <a:pt x="2127" y="80"/>
                  </a:lnTo>
                  <a:lnTo>
                    <a:pt x="2130" y="71"/>
                  </a:lnTo>
                  <a:lnTo>
                    <a:pt x="2132" y="65"/>
                  </a:lnTo>
                  <a:lnTo>
                    <a:pt x="2135" y="57"/>
                  </a:lnTo>
                  <a:lnTo>
                    <a:pt x="2135" y="48"/>
                  </a:lnTo>
                  <a:lnTo>
                    <a:pt x="2132" y="40"/>
                  </a:lnTo>
                  <a:lnTo>
                    <a:pt x="2130" y="31"/>
                  </a:lnTo>
                  <a:lnTo>
                    <a:pt x="2127" y="25"/>
                  </a:lnTo>
                  <a:lnTo>
                    <a:pt x="2127" y="25"/>
                  </a:lnTo>
                  <a:lnTo>
                    <a:pt x="2120" y="19"/>
                  </a:lnTo>
                  <a:lnTo>
                    <a:pt x="2114" y="13"/>
                  </a:lnTo>
                  <a:lnTo>
                    <a:pt x="2107" y="8"/>
                  </a:lnTo>
                  <a:lnTo>
                    <a:pt x="2102" y="4"/>
                  </a:lnTo>
                  <a:lnTo>
                    <a:pt x="2093" y="2"/>
                  </a:lnTo>
                  <a:lnTo>
                    <a:pt x="2084" y="0"/>
                  </a:lnTo>
                  <a:lnTo>
                    <a:pt x="2076" y="2"/>
                  </a:lnTo>
                  <a:lnTo>
                    <a:pt x="2070" y="2"/>
                  </a:lnTo>
                  <a:lnTo>
                    <a:pt x="2061" y="6"/>
                  </a:lnTo>
                  <a:lnTo>
                    <a:pt x="2053" y="8"/>
                  </a:lnTo>
                  <a:lnTo>
                    <a:pt x="25" y="1321"/>
                  </a:lnTo>
                  <a:lnTo>
                    <a:pt x="25" y="132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4" name="Freeform 1108"/>
            <p:cNvSpPr>
              <a:spLocks/>
            </p:cNvSpPr>
            <p:nvPr/>
          </p:nvSpPr>
          <p:spPr bwMode="auto">
            <a:xfrm>
              <a:off x="2655" y="1813"/>
              <a:ext cx="933" cy="334"/>
            </a:xfrm>
            <a:custGeom>
              <a:avLst/>
              <a:gdLst/>
              <a:ahLst/>
              <a:cxnLst>
                <a:cxn ang="0">
                  <a:pos x="932" y="263"/>
                </a:cxn>
                <a:cxn ang="0">
                  <a:pos x="813" y="337"/>
                </a:cxn>
                <a:cxn ang="0">
                  <a:pos x="0" y="75"/>
                </a:cxn>
                <a:cxn ang="0">
                  <a:pos x="122" y="0"/>
                </a:cxn>
                <a:cxn ang="0">
                  <a:pos x="932" y="263"/>
                </a:cxn>
                <a:cxn ang="0">
                  <a:pos x="932" y="263"/>
                </a:cxn>
              </a:cxnLst>
              <a:rect l="0" t="0" r="r" b="b"/>
              <a:pathLst>
                <a:path w="933" h="338">
                  <a:moveTo>
                    <a:pt x="932" y="263"/>
                  </a:moveTo>
                  <a:lnTo>
                    <a:pt x="813" y="337"/>
                  </a:lnTo>
                  <a:lnTo>
                    <a:pt x="0" y="75"/>
                  </a:lnTo>
                  <a:lnTo>
                    <a:pt x="122" y="0"/>
                  </a:lnTo>
                  <a:lnTo>
                    <a:pt x="932" y="263"/>
                  </a:lnTo>
                  <a:lnTo>
                    <a:pt x="932" y="263"/>
                  </a:lnTo>
                </a:path>
              </a:pathLst>
            </a:custGeom>
            <a:solidFill>
              <a:srgbClr val="FFD80F"/>
            </a:solidFill>
            <a:ln w="9525" cap="rnd">
              <a:noFill/>
              <a:round/>
              <a:headEnd/>
              <a:tailEnd/>
            </a:ln>
            <a:effectLst/>
          </p:spPr>
          <p:txBody>
            <a:bodyPr/>
            <a:lstStyle/>
            <a:p>
              <a:pPr>
                <a:defRPr/>
              </a:pPr>
              <a:endParaRPr lang="en-US"/>
            </a:p>
          </p:txBody>
        </p:sp>
        <p:sp>
          <p:nvSpPr>
            <p:cNvPr id="85" name="Freeform 1109"/>
            <p:cNvSpPr>
              <a:spLocks/>
            </p:cNvSpPr>
            <p:nvPr/>
          </p:nvSpPr>
          <p:spPr bwMode="auto">
            <a:xfrm>
              <a:off x="2655" y="1813"/>
              <a:ext cx="933" cy="334"/>
            </a:xfrm>
            <a:custGeom>
              <a:avLst/>
              <a:gdLst/>
              <a:ahLst/>
              <a:cxnLst>
                <a:cxn ang="0">
                  <a:pos x="932" y="263"/>
                </a:cxn>
                <a:cxn ang="0">
                  <a:pos x="813" y="337"/>
                </a:cxn>
                <a:cxn ang="0">
                  <a:pos x="0" y="75"/>
                </a:cxn>
                <a:cxn ang="0">
                  <a:pos x="122" y="0"/>
                </a:cxn>
                <a:cxn ang="0">
                  <a:pos x="932" y="263"/>
                </a:cxn>
                <a:cxn ang="0">
                  <a:pos x="932" y="263"/>
                </a:cxn>
              </a:cxnLst>
              <a:rect l="0" t="0" r="r" b="b"/>
              <a:pathLst>
                <a:path w="933" h="338">
                  <a:moveTo>
                    <a:pt x="932" y="263"/>
                  </a:moveTo>
                  <a:lnTo>
                    <a:pt x="813" y="337"/>
                  </a:lnTo>
                  <a:lnTo>
                    <a:pt x="0" y="75"/>
                  </a:lnTo>
                  <a:lnTo>
                    <a:pt x="122" y="0"/>
                  </a:lnTo>
                  <a:lnTo>
                    <a:pt x="932" y="263"/>
                  </a:lnTo>
                  <a:lnTo>
                    <a:pt x="932" y="26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6" name="Freeform 1110"/>
            <p:cNvSpPr>
              <a:spLocks/>
            </p:cNvSpPr>
            <p:nvPr/>
          </p:nvSpPr>
          <p:spPr bwMode="auto">
            <a:xfrm>
              <a:off x="2988" y="1504"/>
              <a:ext cx="216" cy="926"/>
            </a:xfrm>
            <a:custGeom>
              <a:avLst/>
              <a:gdLst/>
              <a:ahLst/>
              <a:cxnLst>
                <a:cxn ang="0">
                  <a:pos x="213" y="0"/>
                </a:cxn>
                <a:cxn ang="0">
                  <a:pos x="95" y="75"/>
                </a:cxn>
                <a:cxn ang="0">
                  <a:pos x="0" y="924"/>
                </a:cxn>
                <a:cxn ang="0">
                  <a:pos x="120" y="845"/>
                </a:cxn>
                <a:cxn ang="0">
                  <a:pos x="213" y="0"/>
                </a:cxn>
                <a:cxn ang="0">
                  <a:pos x="213" y="0"/>
                </a:cxn>
              </a:cxnLst>
              <a:rect l="0" t="0" r="r" b="b"/>
              <a:pathLst>
                <a:path w="214" h="925">
                  <a:moveTo>
                    <a:pt x="213" y="0"/>
                  </a:moveTo>
                  <a:lnTo>
                    <a:pt x="95" y="75"/>
                  </a:lnTo>
                  <a:lnTo>
                    <a:pt x="0" y="924"/>
                  </a:lnTo>
                  <a:lnTo>
                    <a:pt x="120" y="845"/>
                  </a:lnTo>
                  <a:lnTo>
                    <a:pt x="213" y="0"/>
                  </a:lnTo>
                  <a:lnTo>
                    <a:pt x="213" y="0"/>
                  </a:lnTo>
                </a:path>
              </a:pathLst>
            </a:custGeom>
            <a:solidFill>
              <a:srgbClr val="FFD80F"/>
            </a:solidFill>
            <a:ln w="9525" cap="rnd">
              <a:noFill/>
              <a:round/>
              <a:headEnd/>
              <a:tailEnd/>
            </a:ln>
            <a:effectLst/>
          </p:spPr>
          <p:txBody>
            <a:bodyPr/>
            <a:lstStyle/>
            <a:p>
              <a:pPr>
                <a:defRPr/>
              </a:pPr>
              <a:endParaRPr lang="en-US"/>
            </a:p>
          </p:txBody>
        </p:sp>
        <p:sp>
          <p:nvSpPr>
            <p:cNvPr id="87" name="Freeform 1111"/>
            <p:cNvSpPr>
              <a:spLocks/>
            </p:cNvSpPr>
            <p:nvPr/>
          </p:nvSpPr>
          <p:spPr bwMode="auto">
            <a:xfrm>
              <a:off x="2988" y="1504"/>
              <a:ext cx="216" cy="926"/>
            </a:xfrm>
            <a:custGeom>
              <a:avLst/>
              <a:gdLst/>
              <a:ahLst/>
              <a:cxnLst>
                <a:cxn ang="0">
                  <a:pos x="213" y="0"/>
                </a:cxn>
                <a:cxn ang="0">
                  <a:pos x="95" y="75"/>
                </a:cxn>
                <a:cxn ang="0">
                  <a:pos x="0" y="924"/>
                </a:cxn>
                <a:cxn ang="0">
                  <a:pos x="120" y="845"/>
                </a:cxn>
                <a:cxn ang="0">
                  <a:pos x="213" y="0"/>
                </a:cxn>
                <a:cxn ang="0">
                  <a:pos x="213" y="0"/>
                </a:cxn>
              </a:cxnLst>
              <a:rect l="0" t="0" r="r" b="b"/>
              <a:pathLst>
                <a:path w="214" h="925">
                  <a:moveTo>
                    <a:pt x="213" y="0"/>
                  </a:moveTo>
                  <a:lnTo>
                    <a:pt x="95" y="75"/>
                  </a:lnTo>
                  <a:lnTo>
                    <a:pt x="0" y="924"/>
                  </a:lnTo>
                  <a:lnTo>
                    <a:pt x="120" y="845"/>
                  </a:lnTo>
                  <a:lnTo>
                    <a:pt x="213" y="0"/>
                  </a:lnTo>
                  <a:lnTo>
                    <a:pt x="213"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8" name="Freeform 1112"/>
            <p:cNvSpPr>
              <a:spLocks/>
            </p:cNvSpPr>
            <p:nvPr/>
          </p:nvSpPr>
          <p:spPr bwMode="auto">
            <a:xfrm>
              <a:off x="1900" y="2307"/>
              <a:ext cx="931" cy="340"/>
            </a:xfrm>
            <a:custGeom>
              <a:avLst/>
              <a:gdLst/>
              <a:ahLst/>
              <a:cxnLst>
                <a:cxn ang="0">
                  <a:pos x="930" y="263"/>
                </a:cxn>
                <a:cxn ang="0">
                  <a:pos x="812" y="339"/>
                </a:cxn>
                <a:cxn ang="0">
                  <a:pos x="0" y="78"/>
                </a:cxn>
                <a:cxn ang="0">
                  <a:pos x="119" y="0"/>
                </a:cxn>
                <a:cxn ang="0">
                  <a:pos x="930" y="263"/>
                </a:cxn>
                <a:cxn ang="0">
                  <a:pos x="930" y="263"/>
                </a:cxn>
              </a:cxnLst>
              <a:rect l="0" t="0" r="r" b="b"/>
              <a:pathLst>
                <a:path w="931" h="340">
                  <a:moveTo>
                    <a:pt x="930" y="263"/>
                  </a:moveTo>
                  <a:lnTo>
                    <a:pt x="812" y="339"/>
                  </a:lnTo>
                  <a:lnTo>
                    <a:pt x="0" y="78"/>
                  </a:lnTo>
                  <a:lnTo>
                    <a:pt x="119" y="0"/>
                  </a:lnTo>
                  <a:lnTo>
                    <a:pt x="930" y="263"/>
                  </a:lnTo>
                  <a:lnTo>
                    <a:pt x="930" y="263"/>
                  </a:lnTo>
                </a:path>
              </a:pathLst>
            </a:custGeom>
            <a:solidFill>
              <a:srgbClr val="FFD80F"/>
            </a:solidFill>
            <a:ln w="9525" cap="rnd">
              <a:noFill/>
              <a:round/>
              <a:headEnd/>
              <a:tailEnd/>
            </a:ln>
            <a:effectLst/>
          </p:spPr>
          <p:txBody>
            <a:bodyPr/>
            <a:lstStyle/>
            <a:p>
              <a:pPr>
                <a:defRPr/>
              </a:pPr>
              <a:endParaRPr lang="en-US"/>
            </a:p>
          </p:txBody>
        </p:sp>
        <p:sp>
          <p:nvSpPr>
            <p:cNvPr id="89" name="Freeform 1113"/>
            <p:cNvSpPr>
              <a:spLocks/>
            </p:cNvSpPr>
            <p:nvPr/>
          </p:nvSpPr>
          <p:spPr bwMode="auto">
            <a:xfrm>
              <a:off x="1900" y="2307"/>
              <a:ext cx="931" cy="340"/>
            </a:xfrm>
            <a:custGeom>
              <a:avLst/>
              <a:gdLst/>
              <a:ahLst/>
              <a:cxnLst>
                <a:cxn ang="0">
                  <a:pos x="930" y="263"/>
                </a:cxn>
                <a:cxn ang="0">
                  <a:pos x="812" y="339"/>
                </a:cxn>
                <a:cxn ang="0">
                  <a:pos x="0" y="78"/>
                </a:cxn>
                <a:cxn ang="0">
                  <a:pos x="119" y="0"/>
                </a:cxn>
                <a:cxn ang="0">
                  <a:pos x="930" y="263"/>
                </a:cxn>
                <a:cxn ang="0">
                  <a:pos x="930" y="263"/>
                </a:cxn>
              </a:cxnLst>
              <a:rect l="0" t="0" r="r" b="b"/>
              <a:pathLst>
                <a:path w="931" h="340">
                  <a:moveTo>
                    <a:pt x="930" y="263"/>
                  </a:moveTo>
                  <a:lnTo>
                    <a:pt x="812" y="339"/>
                  </a:lnTo>
                  <a:lnTo>
                    <a:pt x="0" y="78"/>
                  </a:lnTo>
                  <a:lnTo>
                    <a:pt x="119" y="0"/>
                  </a:lnTo>
                  <a:lnTo>
                    <a:pt x="930" y="263"/>
                  </a:lnTo>
                  <a:lnTo>
                    <a:pt x="930" y="26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0" name="Freeform 1114"/>
            <p:cNvSpPr>
              <a:spLocks/>
            </p:cNvSpPr>
            <p:nvPr/>
          </p:nvSpPr>
          <p:spPr bwMode="auto">
            <a:xfrm>
              <a:off x="2257" y="2015"/>
              <a:ext cx="212" cy="925"/>
            </a:xfrm>
            <a:custGeom>
              <a:avLst/>
              <a:gdLst/>
              <a:ahLst/>
              <a:cxnLst>
                <a:cxn ang="0">
                  <a:pos x="212" y="0"/>
                </a:cxn>
                <a:cxn ang="0">
                  <a:pos x="94" y="77"/>
                </a:cxn>
                <a:cxn ang="0">
                  <a:pos x="0" y="924"/>
                </a:cxn>
                <a:cxn ang="0">
                  <a:pos x="119" y="845"/>
                </a:cxn>
                <a:cxn ang="0">
                  <a:pos x="212" y="0"/>
                </a:cxn>
                <a:cxn ang="0">
                  <a:pos x="212" y="0"/>
                </a:cxn>
              </a:cxnLst>
              <a:rect l="0" t="0" r="r" b="b"/>
              <a:pathLst>
                <a:path w="213" h="925">
                  <a:moveTo>
                    <a:pt x="212" y="0"/>
                  </a:moveTo>
                  <a:lnTo>
                    <a:pt x="94" y="77"/>
                  </a:lnTo>
                  <a:lnTo>
                    <a:pt x="0" y="924"/>
                  </a:lnTo>
                  <a:lnTo>
                    <a:pt x="119" y="845"/>
                  </a:lnTo>
                  <a:lnTo>
                    <a:pt x="212" y="0"/>
                  </a:lnTo>
                  <a:lnTo>
                    <a:pt x="212" y="0"/>
                  </a:lnTo>
                </a:path>
              </a:pathLst>
            </a:custGeom>
            <a:solidFill>
              <a:srgbClr val="FFD80F"/>
            </a:solidFill>
            <a:ln w="9525" cap="rnd">
              <a:noFill/>
              <a:round/>
              <a:headEnd/>
              <a:tailEnd/>
            </a:ln>
            <a:effectLst/>
          </p:spPr>
          <p:txBody>
            <a:bodyPr/>
            <a:lstStyle/>
            <a:p>
              <a:pPr>
                <a:defRPr/>
              </a:pPr>
              <a:endParaRPr lang="en-US"/>
            </a:p>
          </p:txBody>
        </p:sp>
        <p:sp>
          <p:nvSpPr>
            <p:cNvPr id="91" name="Freeform 1115"/>
            <p:cNvSpPr>
              <a:spLocks/>
            </p:cNvSpPr>
            <p:nvPr/>
          </p:nvSpPr>
          <p:spPr bwMode="auto">
            <a:xfrm>
              <a:off x="2257" y="2015"/>
              <a:ext cx="212" cy="925"/>
            </a:xfrm>
            <a:custGeom>
              <a:avLst/>
              <a:gdLst/>
              <a:ahLst/>
              <a:cxnLst>
                <a:cxn ang="0">
                  <a:pos x="212" y="0"/>
                </a:cxn>
                <a:cxn ang="0">
                  <a:pos x="94" y="77"/>
                </a:cxn>
                <a:cxn ang="0">
                  <a:pos x="0" y="924"/>
                </a:cxn>
                <a:cxn ang="0">
                  <a:pos x="119" y="845"/>
                </a:cxn>
                <a:cxn ang="0">
                  <a:pos x="212" y="0"/>
                </a:cxn>
                <a:cxn ang="0">
                  <a:pos x="212" y="0"/>
                </a:cxn>
              </a:cxnLst>
              <a:rect l="0" t="0" r="r" b="b"/>
              <a:pathLst>
                <a:path w="213" h="925">
                  <a:moveTo>
                    <a:pt x="212" y="0"/>
                  </a:moveTo>
                  <a:lnTo>
                    <a:pt x="94" y="77"/>
                  </a:lnTo>
                  <a:lnTo>
                    <a:pt x="0" y="924"/>
                  </a:lnTo>
                  <a:lnTo>
                    <a:pt x="119" y="845"/>
                  </a:lnTo>
                  <a:lnTo>
                    <a:pt x="212" y="0"/>
                  </a:lnTo>
                  <a:lnTo>
                    <a:pt x="212"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2" name="Freeform 1116"/>
            <p:cNvSpPr>
              <a:spLocks/>
            </p:cNvSpPr>
            <p:nvPr/>
          </p:nvSpPr>
          <p:spPr bwMode="auto">
            <a:xfrm>
              <a:off x="1704" y="2421"/>
              <a:ext cx="457" cy="617"/>
            </a:xfrm>
            <a:custGeom>
              <a:avLst/>
              <a:gdLst/>
              <a:ahLst/>
              <a:cxnLst>
                <a:cxn ang="0">
                  <a:pos x="180" y="338"/>
                </a:cxn>
                <a:cxn ang="0">
                  <a:pos x="0" y="62"/>
                </a:cxn>
                <a:cxn ang="0">
                  <a:pos x="99" y="0"/>
                </a:cxn>
                <a:cxn ang="0">
                  <a:pos x="277" y="275"/>
                </a:cxn>
                <a:cxn ang="0">
                  <a:pos x="455" y="551"/>
                </a:cxn>
                <a:cxn ang="0">
                  <a:pos x="355" y="616"/>
                </a:cxn>
                <a:cxn ang="0">
                  <a:pos x="180" y="338"/>
                </a:cxn>
                <a:cxn ang="0">
                  <a:pos x="180" y="338"/>
                </a:cxn>
              </a:cxnLst>
              <a:rect l="0" t="0" r="r" b="b"/>
              <a:pathLst>
                <a:path w="456" h="617">
                  <a:moveTo>
                    <a:pt x="180" y="338"/>
                  </a:moveTo>
                  <a:lnTo>
                    <a:pt x="0" y="62"/>
                  </a:lnTo>
                  <a:lnTo>
                    <a:pt x="99" y="0"/>
                  </a:lnTo>
                  <a:lnTo>
                    <a:pt x="277" y="275"/>
                  </a:lnTo>
                  <a:lnTo>
                    <a:pt x="455" y="551"/>
                  </a:lnTo>
                  <a:lnTo>
                    <a:pt x="355" y="616"/>
                  </a:lnTo>
                  <a:lnTo>
                    <a:pt x="180" y="338"/>
                  </a:lnTo>
                  <a:lnTo>
                    <a:pt x="180" y="338"/>
                  </a:lnTo>
                </a:path>
              </a:pathLst>
            </a:custGeom>
            <a:solidFill>
              <a:srgbClr val="FFD80F"/>
            </a:solidFill>
            <a:ln w="9525" cap="rnd">
              <a:noFill/>
              <a:round/>
              <a:headEnd/>
              <a:tailEnd/>
            </a:ln>
            <a:effectLst/>
          </p:spPr>
          <p:txBody>
            <a:bodyPr/>
            <a:lstStyle/>
            <a:p>
              <a:pPr>
                <a:defRPr/>
              </a:pPr>
              <a:endParaRPr lang="en-US"/>
            </a:p>
          </p:txBody>
        </p:sp>
        <p:sp>
          <p:nvSpPr>
            <p:cNvPr id="93" name="Freeform 1117"/>
            <p:cNvSpPr>
              <a:spLocks/>
            </p:cNvSpPr>
            <p:nvPr/>
          </p:nvSpPr>
          <p:spPr bwMode="auto">
            <a:xfrm>
              <a:off x="1704" y="2421"/>
              <a:ext cx="457" cy="617"/>
            </a:xfrm>
            <a:custGeom>
              <a:avLst/>
              <a:gdLst/>
              <a:ahLst/>
              <a:cxnLst>
                <a:cxn ang="0">
                  <a:pos x="180" y="338"/>
                </a:cxn>
                <a:cxn ang="0">
                  <a:pos x="0" y="62"/>
                </a:cxn>
                <a:cxn ang="0">
                  <a:pos x="99" y="0"/>
                </a:cxn>
                <a:cxn ang="0">
                  <a:pos x="277" y="275"/>
                </a:cxn>
                <a:cxn ang="0">
                  <a:pos x="455" y="551"/>
                </a:cxn>
                <a:cxn ang="0">
                  <a:pos x="355" y="616"/>
                </a:cxn>
                <a:cxn ang="0">
                  <a:pos x="180" y="338"/>
                </a:cxn>
                <a:cxn ang="0">
                  <a:pos x="180" y="338"/>
                </a:cxn>
              </a:cxnLst>
              <a:rect l="0" t="0" r="r" b="b"/>
              <a:pathLst>
                <a:path w="456" h="617">
                  <a:moveTo>
                    <a:pt x="180" y="338"/>
                  </a:moveTo>
                  <a:lnTo>
                    <a:pt x="0" y="62"/>
                  </a:lnTo>
                  <a:lnTo>
                    <a:pt x="99" y="0"/>
                  </a:lnTo>
                  <a:lnTo>
                    <a:pt x="277" y="275"/>
                  </a:lnTo>
                  <a:lnTo>
                    <a:pt x="455" y="551"/>
                  </a:lnTo>
                  <a:lnTo>
                    <a:pt x="355" y="616"/>
                  </a:lnTo>
                  <a:lnTo>
                    <a:pt x="180" y="338"/>
                  </a:lnTo>
                  <a:lnTo>
                    <a:pt x="180" y="33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4" name="Freeform 1118"/>
            <p:cNvSpPr>
              <a:spLocks/>
            </p:cNvSpPr>
            <p:nvPr/>
          </p:nvSpPr>
          <p:spPr bwMode="auto">
            <a:xfrm>
              <a:off x="3100" y="1493"/>
              <a:ext cx="193" cy="142"/>
            </a:xfrm>
            <a:custGeom>
              <a:avLst/>
              <a:gdLst/>
              <a:ahLst/>
              <a:cxnLst>
                <a:cxn ang="0">
                  <a:pos x="189" y="140"/>
                </a:cxn>
                <a:cxn ang="0">
                  <a:pos x="172" y="137"/>
                </a:cxn>
                <a:cxn ang="0">
                  <a:pos x="151" y="135"/>
                </a:cxn>
                <a:cxn ang="0">
                  <a:pos x="129" y="131"/>
                </a:cxn>
                <a:cxn ang="0">
                  <a:pos x="110" y="124"/>
                </a:cxn>
                <a:cxn ang="0">
                  <a:pos x="90" y="120"/>
                </a:cxn>
                <a:cxn ang="0">
                  <a:pos x="71" y="114"/>
                </a:cxn>
                <a:cxn ang="0">
                  <a:pos x="53" y="108"/>
                </a:cxn>
                <a:cxn ang="0">
                  <a:pos x="39" y="101"/>
                </a:cxn>
                <a:cxn ang="0">
                  <a:pos x="28" y="94"/>
                </a:cxn>
                <a:cxn ang="0">
                  <a:pos x="23" y="87"/>
                </a:cxn>
                <a:cxn ang="0">
                  <a:pos x="23" y="87"/>
                </a:cxn>
                <a:cxn ang="0">
                  <a:pos x="18" y="80"/>
                </a:cxn>
                <a:cxn ang="0">
                  <a:pos x="12" y="71"/>
                </a:cxn>
                <a:cxn ang="0">
                  <a:pos x="7" y="63"/>
                </a:cxn>
                <a:cxn ang="0">
                  <a:pos x="5" y="55"/>
                </a:cxn>
                <a:cxn ang="0">
                  <a:pos x="2" y="46"/>
                </a:cxn>
                <a:cxn ang="0">
                  <a:pos x="0" y="36"/>
                </a:cxn>
                <a:cxn ang="0">
                  <a:pos x="0" y="27"/>
                </a:cxn>
                <a:cxn ang="0">
                  <a:pos x="0" y="17"/>
                </a:cxn>
                <a:cxn ang="0">
                  <a:pos x="2" y="8"/>
                </a:cxn>
                <a:cxn ang="0">
                  <a:pos x="5" y="0"/>
                </a:cxn>
                <a:cxn ang="0">
                  <a:pos x="189" y="140"/>
                </a:cxn>
              </a:cxnLst>
              <a:rect l="0" t="0" r="r" b="b"/>
              <a:pathLst>
                <a:path w="190" h="141">
                  <a:moveTo>
                    <a:pt x="189" y="140"/>
                  </a:moveTo>
                  <a:lnTo>
                    <a:pt x="172" y="137"/>
                  </a:lnTo>
                  <a:lnTo>
                    <a:pt x="151" y="135"/>
                  </a:lnTo>
                  <a:lnTo>
                    <a:pt x="129" y="131"/>
                  </a:lnTo>
                  <a:lnTo>
                    <a:pt x="110" y="124"/>
                  </a:lnTo>
                  <a:lnTo>
                    <a:pt x="90" y="120"/>
                  </a:lnTo>
                  <a:lnTo>
                    <a:pt x="71" y="114"/>
                  </a:lnTo>
                  <a:lnTo>
                    <a:pt x="53" y="108"/>
                  </a:lnTo>
                  <a:lnTo>
                    <a:pt x="39" y="101"/>
                  </a:lnTo>
                  <a:lnTo>
                    <a:pt x="28" y="94"/>
                  </a:lnTo>
                  <a:lnTo>
                    <a:pt x="23" y="87"/>
                  </a:lnTo>
                  <a:lnTo>
                    <a:pt x="23" y="87"/>
                  </a:lnTo>
                  <a:lnTo>
                    <a:pt x="18" y="80"/>
                  </a:lnTo>
                  <a:lnTo>
                    <a:pt x="12" y="71"/>
                  </a:lnTo>
                  <a:lnTo>
                    <a:pt x="7" y="63"/>
                  </a:lnTo>
                  <a:lnTo>
                    <a:pt x="5" y="55"/>
                  </a:lnTo>
                  <a:lnTo>
                    <a:pt x="2" y="46"/>
                  </a:lnTo>
                  <a:lnTo>
                    <a:pt x="0" y="36"/>
                  </a:lnTo>
                  <a:lnTo>
                    <a:pt x="0" y="27"/>
                  </a:lnTo>
                  <a:lnTo>
                    <a:pt x="0" y="17"/>
                  </a:lnTo>
                  <a:lnTo>
                    <a:pt x="2" y="8"/>
                  </a:lnTo>
                  <a:lnTo>
                    <a:pt x="5" y="0"/>
                  </a:lnTo>
                  <a:lnTo>
                    <a:pt x="189" y="140"/>
                  </a:lnTo>
                </a:path>
              </a:pathLst>
            </a:custGeom>
            <a:solidFill>
              <a:srgbClr val="7C6000"/>
            </a:solidFill>
            <a:ln w="9525" cap="rnd">
              <a:noFill/>
              <a:round/>
              <a:headEnd/>
              <a:tailEnd/>
            </a:ln>
            <a:effectLst/>
          </p:spPr>
          <p:txBody>
            <a:bodyPr/>
            <a:lstStyle/>
            <a:p>
              <a:pPr>
                <a:defRPr/>
              </a:pPr>
              <a:endParaRPr lang="en-US"/>
            </a:p>
          </p:txBody>
        </p:sp>
        <p:sp>
          <p:nvSpPr>
            <p:cNvPr id="95" name="Freeform 1119"/>
            <p:cNvSpPr>
              <a:spLocks/>
            </p:cNvSpPr>
            <p:nvPr/>
          </p:nvSpPr>
          <p:spPr bwMode="auto">
            <a:xfrm>
              <a:off x="3100" y="1493"/>
              <a:ext cx="193" cy="142"/>
            </a:xfrm>
            <a:custGeom>
              <a:avLst/>
              <a:gdLst/>
              <a:ahLst/>
              <a:cxnLst>
                <a:cxn ang="0">
                  <a:pos x="189" y="140"/>
                </a:cxn>
                <a:cxn ang="0">
                  <a:pos x="172" y="137"/>
                </a:cxn>
                <a:cxn ang="0">
                  <a:pos x="151" y="135"/>
                </a:cxn>
                <a:cxn ang="0">
                  <a:pos x="129" y="131"/>
                </a:cxn>
                <a:cxn ang="0">
                  <a:pos x="110" y="124"/>
                </a:cxn>
                <a:cxn ang="0">
                  <a:pos x="90" y="120"/>
                </a:cxn>
                <a:cxn ang="0">
                  <a:pos x="71" y="114"/>
                </a:cxn>
                <a:cxn ang="0">
                  <a:pos x="53" y="108"/>
                </a:cxn>
                <a:cxn ang="0">
                  <a:pos x="39" y="101"/>
                </a:cxn>
                <a:cxn ang="0">
                  <a:pos x="28" y="94"/>
                </a:cxn>
                <a:cxn ang="0">
                  <a:pos x="23" y="87"/>
                </a:cxn>
                <a:cxn ang="0">
                  <a:pos x="23" y="87"/>
                </a:cxn>
                <a:cxn ang="0">
                  <a:pos x="18" y="80"/>
                </a:cxn>
                <a:cxn ang="0">
                  <a:pos x="12" y="71"/>
                </a:cxn>
                <a:cxn ang="0">
                  <a:pos x="7" y="63"/>
                </a:cxn>
                <a:cxn ang="0">
                  <a:pos x="5" y="55"/>
                </a:cxn>
                <a:cxn ang="0">
                  <a:pos x="2" y="46"/>
                </a:cxn>
                <a:cxn ang="0">
                  <a:pos x="0" y="36"/>
                </a:cxn>
                <a:cxn ang="0">
                  <a:pos x="0" y="27"/>
                </a:cxn>
                <a:cxn ang="0">
                  <a:pos x="0" y="17"/>
                </a:cxn>
                <a:cxn ang="0">
                  <a:pos x="2" y="8"/>
                </a:cxn>
                <a:cxn ang="0">
                  <a:pos x="5" y="0"/>
                </a:cxn>
              </a:cxnLst>
              <a:rect l="0" t="0" r="r" b="b"/>
              <a:pathLst>
                <a:path w="190" h="141">
                  <a:moveTo>
                    <a:pt x="189" y="140"/>
                  </a:moveTo>
                  <a:lnTo>
                    <a:pt x="172" y="137"/>
                  </a:lnTo>
                  <a:lnTo>
                    <a:pt x="151" y="135"/>
                  </a:lnTo>
                  <a:lnTo>
                    <a:pt x="129" y="131"/>
                  </a:lnTo>
                  <a:lnTo>
                    <a:pt x="110" y="124"/>
                  </a:lnTo>
                  <a:lnTo>
                    <a:pt x="90" y="120"/>
                  </a:lnTo>
                  <a:lnTo>
                    <a:pt x="71" y="114"/>
                  </a:lnTo>
                  <a:lnTo>
                    <a:pt x="53" y="108"/>
                  </a:lnTo>
                  <a:lnTo>
                    <a:pt x="39" y="101"/>
                  </a:lnTo>
                  <a:lnTo>
                    <a:pt x="28" y="94"/>
                  </a:lnTo>
                  <a:lnTo>
                    <a:pt x="23" y="87"/>
                  </a:lnTo>
                  <a:lnTo>
                    <a:pt x="23" y="87"/>
                  </a:lnTo>
                  <a:lnTo>
                    <a:pt x="18" y="80"/>
                  </a:lnTo>
                  <a:lnTo>
                    <a:pt x="12" y="71"/>
                  </a:lnTo>
                  <a:lnTo>
                    <a:pt x="7" y="63"/>
                  </a:lnTo>
                  <a:lnTo>
                    <a:pt x="5" y="55"/>
                  </a:lnTo>
                  <a:lnTo>
                    <a:pt x="2" y="46"/>
                  </a:lnTo>
                  <a:lnTo>
                    <a:pt x="0" y="36"/>
                  </a:lnTo>
                  <a:lnTo>
                    <a:pt x="0" y="27"/>
                  </a:lnTo>
                  <a:lnTo>
                    <a:pt x="0" y="17"/>
                  </a:lnTo>
                  <a:lnTo>
                    <a:pt x="2" y="8"/>
                  </a:lnTo>
                  <a:lnTo>
                    <a:pt x="5"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6" name="Freeform 1120"/>
            <p:cNvSpPr>
              <a:spLocks/>
            </p:cNvSpPr>
            <p:nvPr/>
          </p:nvSpPr>
          <p:spPr bwMode="auto">
            <a:xfrm>
              <a:off x="3207" y="1580"/>
              <a:ext cx="167" cy="130"/>
            </a:xfrm>
            <a:custGeom>
              <a:avLst/>
              <a:gdLst/>
              <a:ahLst/>
              <a:cxnLst>
                <a:cxn ang="0">
                  <a:pos x="166" y="129"/>
                </a:cxn>
                <a:cxn ang="0">
                  <a:pos x="153" y="124"/>
                </a:cxn>
                <a:cxn ang="0">
                  <a:pos x="138" y="121"/>
                </a:cxn>
                <a:cxn ang="0">
                  <a:pos x="124" y="116"/>
                </a:cxn>
                <a:cxn ang="0">
                  <a:pos x="111" y="112"/>
                </a:cxn>
                <a:cxn ang="0">
                  <a:pos x="96" y="105"/>
                </a:cxn>
                <a:cxn ang="0">
                  <a:pos x="82" y="99"/>
                </a:cxn>
                <a:cxn ang="0">
                  <a:pos x="67" y="93"/>
                </a:cxn>
                <a:cxn ang="0">
                  <a:pos x="54" y="87"/>
                </a:cxn>
                <a:cxn ang="0">
                  <a:pos x="41" y="76"/>
                </a:cxn>
                <a:cxn ang="0">
                  <a:pos x="29" y="66"/>
                </a:cxn>
                <a:cxn ang="0">
                  <a:pos x="29" y="66"/>
                </a:cxn>
                <a:cxn ang="0">
                  <a:pos x="18" y="55"/>
                </a:cxn>
                <a:cxn ang="0">
                  <a:pos x="9" y="47"/>
                </a:cxn>
                <a:cxn ang="0">
                  <a:pos x="4" y="38"/>
                </a:cxn>
                <a:cxn ang="0">
                  <a:pos x="2" y="29"/>
                </a:cxn>
                <a:cxn ang="0">
                  <a:pos x="0" y="23"/>
                </a:cxn>
                <a:cxn ang="0">
                  <a:pos x="0" y="17"/>
                </a:cxn>
                <a:cxn ang="0">
                  <a:pos x="0" y="13"/>
                </a:cxn>
                <a:cxn ang="0">
                  <a:pos x="2" y="8"/>
                </a:cxn>
                <a:cxn ang="0">
                  <a:pos x="2" y="4"/>
                </a:cxn>
                <a:cxn ang="0">
                  <a:pos x="4" y="0"/>
                </a:cxn>
                <a:cxn ang="0">
                  <a:pos x="4" y="0"/>
                </a:cxn>
                <a:cxn ang="0">
                  <a:pos x="4" y="0"/>
                </a:cxn>
                <a:cxn ang="0">
                  <a:pos x="9" y="0"/>
                </a:cxn>
                <a:cxn ang="0">
                  <a:pos x="16" y="2"/>
                </a:cxn>
                <a:cxn ang="0">
                  <a:pos x="27" y="4"/>
                </a:cxn>
                <a:cxn ang="0">
                  <a:pos x="37" y="8"/>
                </a:cxn>
                <a:cxn ang="0">
                  <a:pos x="50" y="11"/>
                </a:cxn>
                <a:cxn ang="0">
                  <a:pos x="60" y="15"/>
                </a:cxn>
                <a:cxn ang="0">
                  <a:pos x="71" y="17"/>
                </a:cxn>
                <a:cxn ang="0">
                  <a:pos x="82" y="22"/>
                </a:cxn>
                <a:cxn ang="0">
                  <a:pos x="87" y="25"/>
                </a:cxn>
                <a:cxn ang="0">
                  <a:pos x="166" y="129"/>
                </a:cxn>
              </a:cxnLst>
              <a:rect l="0" t="0" r="r" b="b"/>
              <a:pathLst>
                <a:path w="167" h="130">
                  <a:moveTo>
                    <a:pt x="166" y="129"/>
                  </a:moveTo>
                  <a:lnTo>
                    <a:pt x="153" y="124"/>
                  </a:lnTo>
                  <a:lnTo>
                    <a:pt x="138" y="121"/>
                  </a:lnTo>
                  <a:lnTo>
                    <a:pt x="124" y="116"/>
                  </a:lnTo>
                  <a:lnTo>
                    <a:pt x="111" y="112"/>
                  </a:lnTo>
                  <a:lnTo>
                    <a:pt x="96" y="105"/>
                  </a:lnTo>
                  <a:lnTo>
                    <a:pt x="82" y="99"/>
                  </a:lnTo>
                  <a:lnTo>
                    <a:pt x="67" y="93"/>
                  </a:lnTo>
                  <a:lnTo>
                    <a:pt x="54" y="87"/>
                  </a:lnTo>
                  <a:lnTo>
                    <a:pt x="41" y="76"/>
                  </a:lnTo>
                  <a:lnTo>
                    <a:pt x="29" y="66"/>
                  </a:lnTo>
                  <a:lnTo>
                    <a:pt x="29" y="66"/>
                  </a:lnTo>
                  <a:lnTo>
                    <a:pt x="18" y="55"/>
                  </a:lnTo>
                  <a:lnTo>
                    <a:pt x="9" y="47"/>
                  </a:lnTo>
                  <a:lnTo>
                    <a:pt x="4" y="38"/>
                  </a:lnTo>
                  <a:lnTo>
                    <a:pt x="2" y="29"/>
                  </a:lnTo>
                  <a:lnTo>
                    <a:pt x="0" y="23"/>
                  </a:lnTo>
                  <a:lnTo>
                    <a:pt x="0" y="17"/>
                  </a:lnTo>
                  <a:lnTo>
                    <a:pt x="0" y="13"/>
                  </a:lnTo>
                  <a:lnTo>
                    <a:pt x="2" y="8"/>
                  </a:lnTo>
                  <a:lnTo>
                    <a:pt x="2" y="4"/>
                  </a:lnTo>
                  <a:lnTo>
                    <a:pt x="4" y="0"/>
                  </a:lnTo>
                  <a:lnTo>
                    <a:pt x="4" y="0"/>
                  </a:lnTo>
                  <a:lnTo>
                    <a:pt x="4" y="0"/>
                  </a:lnTo>
                  <a:lnTo>
                    <a:pt x="9" y="0"/>
                  </a:lnTo>
                  <a:lnTo>
                    <a:pt x="16" y="2"/>
                  </a:lnTo>
                  <a:lnTo>
                    <a:pt x="27" y="4"/>
                  </a:lnTo>
                  <a:lnTo>
                    <a:pt x="37" y="8"/>
                  </a:lnTo>
                  <a:lnTo>
                    <a:pt x="50" y="11"/>
                  </a:lnTo>
                  <a:lnTo>
                    <a:pt x="60" y="15"/>
                  </a:lnTo>
                  <a:lnTo>
                    <a:pt x="71" y="17"/>
                  </a:lnTo>
                  <a:lnTo>
                    <a:pt x="82" y="22"/>
                  </a:lnTo>
                  <a:lnTo>
                    <a:pt x="87" y="25"/>
                  </a:lnTo>
                  <a:lnTo>
                    <a:pt x="166" y="129"/>
                  </a:lnTo>
                </a:path>
              </a:pathLst>
            </a:custGeom>
            <a:solidFill>
              <a:srgbClr val="7C6000"/>
            </a:solidFill>
            <a:ln w="9525" cap="rnd">
              <a:noFill/>
              <a:round/>
              <a:headEnd/>
              <a:tailEnd/>
            </a:ln>
            <a:effectLst/>
          </p:spPr>
          <p:txBody>
            <a:bodyPr/>
            <a:lstStyle/>
            <a:p>
              <a:pPr>
                <a:defRPr/>
              </a:pPr>
              <a:endParaRPr lang="en-US"/>
            </a:p>
          </p:txBody>
        </p:sp>
        <p:sp>
          <p:nvSpPr>
            <p:cNvPr id="97" name="Freeform 1121"/>
            <p:cNvSpPr>
              <a:spLocks/>
            </p:cNvSpPr>
            <p:nvPr/>
          </p:nvSpPr>
          <p:spPr bwMode="auto">
            <a:xfrm>
              <a:off x="3207" y="1580"/>
              <a:ext cx="167" cy="130"/>
            </a:xfrm>
            <a:custGeom>
              <a:avLst/>
              <a:gdLst/>
              <a:ahLst/>
              <a:cxnLst>
                <a:cxn ang="0">
                  <a:pos x="166" y="129"/>
                </a:cxn>
                <a:cxn ang="0">
                  <a:pos x="153" y="124"/>
                </a:cxn>
                <a:cxn ang="0">
                  <a:pos x="138" y="121"/>
                </a:cxn>
                <a:cxn ang="0">
                  <a:pos x="124" y="116"/>
                </a:cxn>
                <a:cxn ang="0">
                  <a:pos x="111" y="112"/>
                </a:cxn>
                <a:cxn ang="0">
                  <a:pos x="96" y="105"/>
                </a:cxn>
                <a:cxn ang="0">
                  <a:pos x="82" y="99"/>
                </a:cxn>
                <a:cxn ang="0">
                  <a:pos x="67" y="93"/>
                </a:cxn>
                <a:cxn ang="0">
                  <a:pos x="54" y="87"/>
                </a:cxn>
                <a:cxn ang="0">
                  <a:pos x="41" y="76"/>
                </a:cxn>
                <a:cxn ang="0">
                  <a:pos x="29" y="66"/>
                </a:cxn>
                <a:cxn ang="0">
                  <a:pos x="29" y="66"/>
                </a:cxn>
                <a:cxn ang="0">
                  <a:pos x="18" y="55"/>
                </a:cxn>
                <a:cxn ang="0">
                  <a:pos x="9" y="47"/>
                </a:cxn>
                <a:cxn ang="0">
                  <a:pos x="4" y="38"/>
                </a:cxn>
                <a:cxn ang="0">
                  <a:pos x="2" y="29"/>
                </a:cxn>
                <a:cxn ang="0">
                  <a:pos x="0" y="23"/>
                </a:cxn>
                <a:cxn ang="0">
                  <a:pos x="0" y="17"/>
                </a:cxn>
                <a:cxn ang="0">
                  <a:pos x="0" y="13"/>
                </a:cxn>
                <a:cxn ang="0">
                  <a:pos x="2" y="8"/>
                </a:cxn>
                <a:cxn ang="0">
                  <a:pos x="2" y="4"/>
                </a:cxn>
                <a:cxn ang="0">
                  <a:pos x="4" y="0"/>
                </a:cxn>
                <a:cxn ang="0">
                  <a:pos x="4" y="0"/>
                </a:cxn>
                <a:cxn ang="0">
                  <a:pos x="4" y="0"/>
                </a:cxn>
                <a:cxn ang="0">
                  <a:pos x="9" y="0"/>
                </a:cxn>
                <a:cxn ang="0">
                  <a:pos x="16" y="2"/>
                </a:cxn>
                <a:cxn ang="0">
                  <a:pos x="27" y="4"/>
                </a:cxn>
                <a:cxn ang="0">
                  <a:pos x="37" y="8"/>
                </a:cxn>
                <a:cxn ang="0">
                  <a:pos x="50" y="11"/>
                </a:cxn>
                <a:cxn ang="0">
                  <a:pos x="60" y="15"/>
                </a:cxn>
                <a:cxn ang="0">
                  <a:pos x="71" y="17"/>
                </a:cxn>
                <a:cxn ang="0">
                  <a:pos x="82" y="22"/>
                </a:cxn>
                <a:cxn ang="0">
                  <a:pos x="87" y="25"/>
                </a:cxn>
              </a:cxnLst>
              <a:rect l="0" t="0" r="r" b="b"/>
              <a:pathLst>
                <a:path w="167" h="130">
                  <a:moveTo>
                    <a:pt x="166" y="129"/>
                  </a:moveTo>
                  <a:lnTo>
                    <a:pt x="153" y="124"/>
                  </a:lnTo>
                  <a:lnTo>
                    <a:pt x="138" y="121"/>
                  </a:lnTo>
                  <a:lnTo>
                    <a:pt x="124" y="116"/>
                  </a:lnTo>
                  <a:lnTo>
                    <a:pt x="111" y="112"/>
                  </a:lnTo>
                  <a:lnTo>
                    <a:pt x="96" y="105"/>
                  </a:lnTo>
                  <a:lnTo>
                    <a:pt x="82" y="99"/>
                  </a:lnTo>
                  <a:lnTo>
                    <a:pt x="67" y="93"/>
                  </a:lnTo>
                  <a:lnTo>
                    <a:pt x="54" y="87"/>
                  </a:lnTo>
                  <a:lnTo>
                    <a:pt x="41" y="76"/>
                  </a:lnTo>
                  <a:lnTo>
                    <a:pt x="29" y="66"/>
                  </a:lnTo>
                  <a:lnTo>
                    <a:pt x="29" y="66"/>
                  </a:lnTo>
                  <a:lnTo>
                    <a:pt x="18" y="55"/>
                  </a:lnTo>
                  <a:lnTo>
                    <a:pt x="9" y="47"/>
                  </a:lnTo>
                  <a:lnTo>
                    <a:pt x="4" y="38"/>
                  </a:lnTo>
                  <a:lnTo>
                    <a:pt x="2" y="29"/>
                  </a:lnTo>
                  <a:lnTo>
                    <a:pt x="0" y="23"/>
                  </a:lnTo>
                  <a:lnTo>
                    <a:pt x="0" y="17"/>
                  </a:lnTo>
                  <a:lnTo>
                    <a:pt x="0" y="13"/>
                  </a:lnTo>
                  <a:lnTo>
                    <a:pt x="2" y="8"/>
                  </a:lnTo>
                  <a:lnTo>
                    <a:pt x="2" y="4"/>
                  </a:lnTo>
                  <a:lnTo>
                    <a:pt x="4" y="0"/>
                  </a:lnTo>
                  <a:lnTo>
                    <a:pt x="4" y="0"/>
                  </a:lnTo>
                  <a:lnTo>
                    <a:pt x="4" y="0"/>
                  </a:lnTo>
                  <a:lnTo>
                    <a:pt x="9" y="0"/>
                  </a:lnTo>
                  <a:lnTo>
                    <a:pt x="16" y="2"/>
                  </a:lnTo>
                  <a:lnTo>
                    <a:pt x="27" y="4"/>
                  </a:lnTo>
                  <a:lnTo>
                    <a:pt x="37" y="8"/>
                  </a:lnTo>
                  <a:lnTo>
                    <a:pt x="50" y="11"/>
                  </a:lnTo>
                  <a:lnTo>
                    <a:pt x="60" y="15"/>
                  </a:lnTo>
                  <a:lnTo>
                    <a:pt x="71" y="17"/>
                  </a:lnTo>
                  <a:lnTo>
                    <a:pt x="82" y="22"/>
                  </a:lnTo>
                  <a:lnTo>
                    <a:pt x="87"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8" name="Freeform 1122"/>
            <p:cNvSpPr>
              <a:spLocks/>
            </p:cNvSpPr>
            <p:nvPr/>
          </p:nvSpPr>
          <p:spPr bwMode="auto">
            <a:xfrm>
              <a:off x="3286" y="1678"/>
              <a:ext cx="129" cy="95"/>
            </a:xfrm>
            <a:custGeom>
              <a:avLst/>
              <a:gdLst/>
              <a:ahLst/>
              <a:cxnLst>
                <a:cxn ang="0">
                  <a:pos x="130" y="94"/>
                </a:cxn>
                <a:cxn ang="0">
                  <a:pos x="115" y="87"/>
                </a:cxn>
                <a:cxn ang="0">
                  <a:pos x="99" y="80"/>
                </a:cxn>
                <a:cxn ang="0">
                  <a:pos x="83" y="76"/>
                </a:cxn>
                <a:cxn ang="0">
                  <a:pos x="69" y="70"/>
                </a:cxn>
                <a:cxn ang="0">
                  <a:pos x="56" y="64"/>
                </a:cxn>
                <a:cxn ang="0">
                  <a:pos x="44" y="57"/>
                </a:cxn>
                <a:cxn ang="0">
                  <a:pos x="30" y="47"/>
                </a:cxn>
                <a:cxn ang="0">
                  <a:pos x="18" y="36"/>
                </a:cxn>
                <a:cxn ang="0">
                  <a:pos x="7" y="24"/>
                </a:cxn>
                <a:cxn ang="0">
                  <a:pos x="0" y="11"/>
                </a:cxn>
                <a:cxn ang="0">
                  <a:pos x="0" y="11"/>
                </a:cxn>
                <a:cxn ang="0">
                  <a:pos x="2" y="11"/>
                </a:cxn>
                <a:cxn ang="0">
                  <a:pos x="3" y="8"/>
                </a:cxn>
                <a:cxn ang="0">
                  <a:pos x="7" y="6"/>
                </a:cxn>
                <a:cxn ang="0">
                  <a:pos x="14" y="4"/>
                </a:cxn>
                <a:cxn ang="0">
                  <a:pos x="23" y="2"/>
                </a:cxn>
                <a:cxn ang="0">
                  <a:pos x="30" y="2"/>
                </a:cxn>
                <a:cxn ang="0">
                  <a:pos x="41" y="0"/>
                </a:cxn>
                <a:cxn ang="0">
                  <a:pos x="53" y="0"/>
                </a:cxn>
                <a:cxn ang="0">
                  <a:pos x="65" y="2"/>
                </a:cxn>
                <a:cxn ang="0">
                  <a:pos x="78" y="6"/>
                </a:cxn>
                <a:cxn ang="0">
                  <a:pos x="130" y="94"/>
                </a:cxn>
              </a:cxnLst>
              <a:rect l="0" t="0" r="r" b="b"/>
              <a:pathLst>
                <a:path w="131" h="95">
                  <a:moveTo>
                    <a:pt x="130" y="94"/>
                  </a:moveTo>
                  <a:lnTo>
                    <a:pt x="115" y="87"/>
                  </a:lnTo>
                  <a:lnTo>
                    <a:pt x="99" y="80"/>
                  </a:lnTo>
                  <a:lnTo>
                    <a:pt x="83" y="76"/>
                  </a:lnTo>
                  <a:lnTo>
                    <a:pt x="69" y="70"/>
                  </a:lnTo>
                  <a:lnTo>
                    <a:pt x="56" y="64"/>
                  </a:lnTo>
                  <a:lnTo>
                    <a:pt x="44" y="57"/>
                  </a:lnTo>
                  <a:lnTo>
                    <a:pt x="30" y="47"/>
                  </a:lnTo>
                  <a:lnTo>
                    <a:pt x="18" y="36"/>
                  </a:lnTo>
                  <a:lnTo>
                    <a:pt x="7" y="24"/>
                  </a:lnTo>
                  <a:lnTo>
                    <a:pt x="0" y="11"/>
                  </a:lnTo>
                  <a:lnTo>
                    <a:pt x="0" y="11"/>
                  </a:lnTo>
                  <a:lnTo>
                    <a:pt x="2" y="11"/>
                  </a:lnTo>
                  <a:lnTo>
                    <a:pt x="3" y="8"/>
                  </a:lnTo>
                  <a:lnTo>
                    <a:pt x="7" y="6"/>
                  </a:lnTo>
                  <a:lnTo>
                    <a:pt x="14" y="4"/>
                  </a:lnTo>
                  <a:lnTo>
                    <a:pt x="23" y="2"/>
                  </a:lnTo>
                  <a:lnTo>
                    <a:pt x="30" y="2"/>
                  </a:lnTo>
                  <a:lnTo>
                    <a:pt x="41" y="0"/>
                  </a:lnTo>
                  <a:lnTo>
                    <a:pt x="53" y="0"/>
                  </a:lnTo>
                  <a:lnTo>
                    <a:pt x="65" y="2"/>
                  </a:lnTo>
                  <a:lnTo>
                    <a:pt x="78" y="6"/>
                  </a:lnTo>
                  <a:lnTo>
                    <a:pt x="130" y="94"/>
                  </a:lnTo>
                </a:path>
              </a:pathLst>
            </a:custGeom>
            <a:solidFill>
              <a:srgbClr val="7C6000"/>
            </a:solidFill>
            <a:ln w="9525" cap="rnd">
              <a:noFill/>
              <a:round/>
              <a:headEnd/>
              <a:tailEnd/>
            </a:ln>
            <a:effectLst/>
          </p:spPr>
          <p:txBody>
            <a:bodyPr/>
            <a:lstStyle/>
            <a:p>
              <a:pPr>
                <a:defRPr/>
              </a:pPr>
              <a:endParaRPr lang="en-US"/>
            </a:p>
          </p:txBody>
        </p:sp>
        <p:sp>
          <p:nvSpPr>
            <p:cNvPr id="99" name="Freeform 1123"/>
            <p:cNvSpPr>
              <a:spLocks/>
            </p:cNvSpPr>
            <p:nvPr/>
          </p:nvSpPr>
          <p:spPr bwMode="auto">
            <a:xfrm>
              <a:off x="3286" y="1678"/>
              <a:ext cx="129" cy="95"/>
            </a:xfrm>
            <a:custGeom>
              <a:avLst/>
              <a:gdLst/>
              <a:ahLst/>
              <a:cxnLst>
                <a:cxn ang="0">
                  <a:pos x="130" y="94"/>
                </a:cxn>
                <a:cxn ang="0">
                  <a:pos x="115" y="87"/>
                </a:cxn>
                <a:cxn ang="0">
                  <a:pos x="99" y="80"/>
                </a:cxn>
                <a:cxn ang="0">
                  <a:pos x="83" y="76"/>
                </a:cxn>
                <a:cxn ang="0">
                  <a:pos x="69" y="70"/>
                </a:cxn>
                <a:cxn ang="0">
                  <a:pos x="56" y="64"/>
                </a:cxn>
                <a:cxn ang="0">
                  <a:pos x="44" y="57"/>
                </a:cxn>
                <a:cxn ang="0">
                  <a:pos x="30" y="47"/>
                </a:cxn>
                <a:cxn ang="0">
                  <a:pos x="18" y="36"/>
                </a:cxn>
                <a:cxn ang="0">
                  <a:pos x="7" y="24"/>
                </a:cxn>
                <a:cxn ang="0">
                  <a:pos x="0" y="11"/>
                </a:cxn>
                <a:cxn ang="0">
                  <a:pos x="0" y="11"/>
                </a:cxn>
                <a:cxn ang="0">
                  <a:pos x="2" y="11"/>
                </a:cxn>
                <a:cxn ang="0">
                  <a:pos x="3" y="8"/>
                </a:cxn>
                <a:cxn ang="0">
                  <a:pos x="7" y="6"/>
                </a:cxn>
                <a:cxn ang="0">
                  <a:pos x="14" y="4"/>
                </a:cxn>
                <a:cxn ang="0">
                  <a:pos x="23" y="2"/>
                </a:cxn>
                <a:cxn ang="0">
                  <a:pos x="30" y="2"/>
                </a:cxn>
                <a:cxn ang="0">
                  <a:pos x="41" y="0"/>
                </a:cxn>
                <a:cxn ang="0">
                  <a:pos x="53" y="0"/>
                </a:cxn>
                <a:cxn ang="0">
                  <a:pos x="65" y="2"/>
                </a:cxn>
                <a:cxn ang="0">
                  <a:pos x="78" y="6"/>
                </a:cxn>
              </a:cxnLst>
              <a:rect l="0" t="0" r="r" b="b"/>
              <a:pathLst>
                <a:path w="131" h="95">
                  <a:moveTo>
                    <a:pt x="130" y="94"/>
                  </a:moveTo>
                  <a:lnTo>
                    <a:pt x="115" y="87"/>
                  </a:lnTo>
                  <a:lnTo>
                    <a:pt x="99" y="80"/>
                  </a:lnTo>
                  <a:lnTo>
                    <a:pt x="83" y="76"/>
                  </a:lnTo>
                  <a:lnTo>
                    <a:pt x="69" y="70"/>
                  </a:lnTo>
                  <a:lnTo>
                    <a:pt x="56" y="64"/>
                  </a:lnTo>
                  <a:lnTo>
                    <a:pt x="44" y="57"/>
                  </a:lnTo>
                  <a:lnTo>
                    <a:pt x="30" y="47"/>
                  </a:lnTo>
                  <a:lnTo>
                    <a:pt x="18" y="36"/>
                  </a:lnTo>
                  <a:lnTo>
                    <a:pt x="7" y="24"/>
                  </a:lnTo>
                  <a:lnTo>
                    <a:pt x="0" y="11"/>
                  </a:lnTo>
                  <a:lnTo>
                    <a:pt x="0" y="11"/>
                  </a:lnTo>
                  <a:lnTo>
                    <a:pt x="2" y="11"/>
                  </a:lnTo>
                  <a:lnTo>
                    <a:pt x="3" y="8"/>
                  </a:lnTo>
                  <a:lnTo>
                    <a:pt x="7" y="6"/>
                  </a:lnTo>
                  <a:lnTo>
                    <a:pt x="14" y="4"/>
                  </a:lnTo>
                  <a:lnTo>
                    <a:pt x="23" y="2"/>
                  </a:lnTo>
                  <a:lnTo>
                    <a:pt x="30" y="2"/>
                  </a:lnTo>
                  <a:lnTo>
                    <a:pt x="41" y="0"/>
                  </a:lnTo>
                  <a:lnTo>
                    <a:pt x="53" y="0"/>
                  </a:lnTo>
                  <a:lnTo>
                    <a:pt x="65" y="2"/>
                  </a:lnTo>
                  <a:lnTo>
                    <a:pt x="78" y="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0" name="Freeform 1124"/>
            <p:cNvSpPr>
              <a:spLocks/>
            </p:cNvSpPr>
            <p:nvPr/>
          </p:nvSpPr>
          <p:spPr bwMode="auto">
            <a:xfrm>
              <a:off x="3334" y="1753"/>
              <a:ext cx="163" cy="134"/>
            </a:xfrm>
            <a:custGeom>
              <a:avLst/>
              <a:gdLst/>
              <a:ahLst/>
              <a:cxnLst>
                <a:cxn ang="0">
                  <a:pos x="164" y="133"/>
                </a:cxn>
                <a:cxn ang="0">
                  <a:pos x="151" y="128"/>
                </a:cxn>
                <a:cxn ang="0">
                  <a:pos x="140" y="124"/>
                </a:cxn>
                <a:cxn ang="0">
                  <a:pos x="128" y="119"/>
                </a:cxn>
                <a:cxn ang="0">
                  <a:pos x="115" y="114"/>
                </a:cxn>
                <a:cxn ang="0">
                  <a:pos x="103" y="107"/>
                </a:cxn>
                <a:cxn ang="0">
                  <a:pos x="90" y="101"/>
                </a:cxn>
                <a:cxn ang="0">
                  <a:pos x="80" y="93"/>
                </a:cxn>
                <a:cxn ang="0">
                  <a:pos x="67" y="84"/>
                </a:cxn>
                <a:cxn ang="0">
                  <a:pos x="56" y="75"/>
                </a:cxn>
                <a:cxn ang="0">
                  <a:pos x="48" y="63"/>
                </a:cxn>
                <a:cxn ang="0">
                  <a:pos x="48" y="63"/>
                </a:cxn>
                <a:cxn ang="0">
                  <a:pos x="31" y="45"/>
                </a:cxn>
                <a:cxn ang="0">
                  <a:pos x="23" y="27"/>
                </a:cxn>
                <a:cxn ang="0">
                  <a:pos x="14" y="17"/>
                </a:cxn>
                <a:cxn ang="0">
                  <a:pos x="6" y="6"/>
                </a:cxn>
                <a:cxn ang="0">
                  <a:pos x="0" y="0"/>
                </a:cxn>
                <a:cxn ang="0">
                  <a:pos x="0" y="0"/>
                </a:cxn>
                <a:cxn ang="0">
                  <a:pos x="2" y="0"/>
                </a:cxn>
                <a:cxn ang="0">
                  <a:pos x="6" y="0"/>
                </a:cxn>
                <a:cxn ang="0">
                  <a:pos x="14" y="0"/>
                </a:cxn>
                <a:cxn ang="0">
                  <a:pos x="27" y="0"/>
                </a:cxn>
                <a:cxn ang="0">
                  <a:pos x="39" y="0"/>
                </a:cxn>
                <a:cxn ang="0">
                  <a:pos x="52" y="0"/>
                </a:cxn>
                <a:cxn ang="0">
                  <a:pos x="67" y="2"/>
                </a:cxn>
                <a:cxn ang="0">
                  <a:pos x="81" y="4"/>
                </a:cxn>
                <a:cxn ang="0">
                  <a:pos x="94" y="8"/>
                </a:cxn>
                <a:cxn ang="0">
                  <a:pos x="106" y="13"/>
                </a:cxn>
                <a:cxn ang="0">
                  <a:pos x="164" y="133"/>
                </a:cxn>
              </a:cxnLst>
              <a:rect l="0" t="0" r="r" b="b"/>
              <a:pathLst>
                <a:path w="165" h="134">
                  <a:moveTo>
                    <a:pt x="164" y="133"/>
                  </a:moveTo>
                  <a:lnTo>
                    <a:pt x="151" y="128"/>
                  </a:lnTo>
                  <a:lnTo>
                    <a:pt x="140" y="124"/>
                  </a:lnTo>
                  <a:lnTo>
                    <a:pt x="128" y="119"/>
                  </a:lnTo>
                  <a:lnTo>
                    <a:pt x="115" y="114"/>
                  </a:lnTo>
                  <a:lnTo>
                    <a:pt x="103" y="107"/>
                  </a:lnTo>
                  <a:lnTo>
                    <a:pt x="90" y="101"/>
                  </a:lnTo>
                  <a:lnTo>
                    <a:pt x="80" y="93"/>
                  </a:lnTo>
                  <a:lnTo>
                    <a:pt x="67" y="84"/>
                  </a:lnTo>
                  <a:lnTo>
                    <a:pt x="56" y="75"/>
                  </a:lnTo>
                  <a:lnTo>
                    <a:pt x="48" y="63"/>
                  </a:lnTo>
                  <a:lnTo>
                    <a:pt x="48" y="63"/>
                  </a:lnTo>
                  <a:lnTo>
                    <a:pt x="31" y="45"/>
                  </a:lnTo>
                  <a:lnTo>
                    <a:pt x="23" y="27"/>
                  </a:lnTo>
                  <a:lnTo>
                    <a:pt x="14" y="17"/>
                  </a:lnTo>
                  <a:lnTo>
                    <a:pt x="6" y="6"/>
                  </a:lnTo>
                  <a:lnTo>
                    <a:pt x="0" y="0"/>
                  </a:lnTo>
                  <a:lnTo>
                    <a:pt x="0" y="0"/>
                  </a:lnTo>
                  <a:lnTo>
                    <a:pt x="2" y="0"/>
                  </a:lnTo>
                  <a:lnTo>
                    <a:pt x="6" y="0"/>
                  </a:lnTo>
                  <a:lnTo>
                    <a:pt x="14" y="0"/>
                  </a:lnTo>
                  <a:lnTo>
                    <a:pt x="27" y="0"/>
                  </a:lnTo>
                  <a:lnTo>
                    <a:pt x="39" y="0"/>
                  </a:lnTo>
                  <a:lnTo>
                    <a:pt x="52" y="0"/>
                  </a:lnTo>
                  <a:lnTo>
                    <a:pt x="67" y="2"/>
                  </a:lnTo>
                  <a:lnTo>
                    <a:pt x="81" y="4"/>
                  </a:lnTo>
                  <a:lnTo>
                    <a:pt x="94" y="8"/>
                  </a:lnTo>
                  <a:lnTo>
                    <a:pt x="106" y="13"/>
                  </a:lnTo>
                  <a:lnTo>
                    <a:pt x="164" y="133"/>
                  </a:lnTo>
                </a:path>
              </a:pathLst>
            </a:custGeom>
            <a:solidFill>
              <a:srgbClr val="7C6000"/>
            </a:solidFill>
            <a:ln w="9525" cap="rnd">
              <a:noFill/>
              <a:round/>
              <a:headEnd/>
              <a:tailEnd/>
            </a:ln>
            <a:effectLst/>
          </p:spPr>
          <p:txBody>
            <a:bodyPr/>
            <a:lstStyle/>
            <a:p>
              <a:pPr>
                <a:defRPr/>
              </a:pPr>
              <a:endParaRPr lang="en-US"/>
            </a:p>
          </p:txBody>
        </p:sp>
        <p:sp>
          <p:nvSpPr>
            <p:cNvPr id="101" name="Freeform 1125"/>
            <p:cNvSpPr>
              <a:spLocks/>
            </p:cNvSpPr>
            <p:nvPr/>
          </p:nvSpPr>
          <p:spPr bwMode="auto">
            <a:xfrm>
              <a:off x="3334" y="1753"/>
              <a:ext cx="163" cy="134"/>
            </a:xfrm>
            <a:custGeom>
              <a:avLst/>
              <a:gdLst/>
              <a:ahLst/>
              <a:cxnLst>
                <a:cxn ang="0">
                  <a:pos x="164" y="133"/>
                </a:cxn>
                <a:cxn ang="0">
                  <a:pos x="151" y="128"/>
                </a:cxn>
                <a:cxn ang="0">
                  <a:pos x="140" y="124"/>
                </a:cxn>
                <a:cxn ang="0">
                  <a:pos x="128" y="119"/>
                </a:cxn>
                <a:cxn ang="0">
                  <a:pos x="115" y="114"/>
                </a:cxn>
                <a:cxn ang="0">
                  <a:pos x="103" y="107"/>
                </a:cxn>
                <a:cxn ang="0">
                  <a:pos x="90" y="101"/>
                </a:cxn>
                <a:cxn ang="0">
                  <a:pos x="80" y="93"/>
                </a:cxn>
                <a:cxn ang="0">
                  <a:pos x="67" y="84"/>
                </a:cxn>
                <a:cxn ang="0">
                  <a:pos x="56" y="75"/>
                </a:cxn>
                <a:cxn ang="0">
                  <a:pos x="48" y="63"/>
                </a:cxn>
                <a:cxn ang="0">
                  <a:pos x="48" y="63"/>
                </a:cxn>
                <a:cxn ang="0">
                  <a:pos x="31" y="45"/>
                </a:cxn>
                <a:cxn ang="0">
                  <a:pos x="23" y="27"/>
                </a:cxn>
                <a:cxn ang="0">
                  <a:pos x="14" y="17"/>
                </a:cxn>
                <a:cxn ang="0">
                  <a:pos x="6" y="6"/>
                </a:cxn>
                <a:cxn ang="0">
                  <a:pos x="0" y="0"/>
                </a:cxn>
                <a:cxn ang="0">
                  <a:pos x="0" y="0"/>
                </a:cxn>
                <a:cxn ang="0">
                  <a:pos x="2" y="0"/>
                </a:cxn>
                <a:cxn ang="0">
                  <a:pos x="6" y="0"/>
                </a:cxn>
                <a:cxn ang="0">
                  <a:pos x="14" y="0"/>
                </a:cxn>
                <a:cxn ang="0">
                  <a:pos x="27" y="0"/>
                </a:cxn>
                <a:cxn ang="0">
                  <a:pos x="39" y="0"/>
                </a:cxn>
                <a:cxn ang="0">
                  <a:pos x="52" y="0"/>
                </a:cxn>
                <a:cxn ang="0">
                  <a:pos x="67" y="2"/>
                </a:cxn>
                <a:cxn ang="0">
                  <a:pos x="81" y="4"/>
                </a:cxn>
                <a:cxn ang="0">
                  <a:pos x="94" y="8"/>
                </a:cxn>
                <a:cxn ang="0">
                  <a:pos x="106" y="13"/>
                </a:cxn>
              </a:cxnLst>
              <a:rect l="0" t="0" r="r" b="b"/>
              <a:pathLst>
                <a:path w="165" h="134">
                  <a:moveTo>
                    <a:pt x="164" y="133"/>
                  </a:moveTo>
                  <a:lnTo>
                    <a:pt x="151" y="128"/>
                  </a:lnTo>
                  <a:lnTo>
                    <a:pt x="140" y="124"/>
                  </a:lnTo>
                  <a:lnTo>
                    <a:pt x="128" y="119"/>
                  </a:lnTo>
                  <a:lnTo>
                    <a:pt x="115" y="114"/>
                  </a:lnTo>
                  <a:lnTo>
                    <a:pt x="103" y="107"/>
                  </a:lnTo>
                  <a:lnTo>
                    <a:pt x="90" y="101"/>
                  </a:lnTo>
                  <a:lnTo>
                    <a:pt x="80" y="93"/>
                  </a:lnTo>
                  <a:lnTo>
                    <a:pt x="67" y="84"/>
                  </a:lnTo>
                  <a:lnTo>
                    <a:pt x="56" y="75"/>
                  </a:lnTo>
                  <a:lnTo>
                    <a:pt x="48" y="63"/>
                  </a:lnTo>
                  <a:lnTo>
                    <a:pt x="48" y="63"/>
                  </a:lnTo>
                  <a:lnTo>
                    <a:pt x="31" y="45"/>
                  </a:lnTo>
                  <a:lnTo>
                    <a:pt x="23" y="27"/>
                  </a:lnTo>
                  <a:lnTo>
                    <a:pt x="14" y="17"/>
                  </a:lnTo>
                  <a:lnTo>
                    <a:pt x="6" y="6"/>
                  </a:lnTo>
                  <a:lnTo>
                    <a:pt x="0" y="0"/>
                  </a:lnTo>
                  <a:lnTo>
                    <a:pt x="0" y="0"/>
                  </a:lnTo>
                  <a:lnTo>
                    <a:pt x="2" y="0"/>
                  </a:lnTo>
                  <a:lnTo>
                    <a:pt x="6" y="0"/>
                  </a:lnTo>
                  <a:lnTo>
                    <a:pt x="14" y="0"/>
                  </a:lnTo>
                  <a:lnTo>
                    <a:pt x="27" y="0"/>
                  </a:lnTo>
                  <a:lnTo>
                    <a:pt x="39" y="0"/>
                  </a:lnTo>
                  <a:lnTo>
                    <a:pt x="52" y="0"/>
                  </a:lnTo>
                  <a:lnTo>
                    <a:pt x="67" y="2"/>
                  </a:lnTo>
                  <a:lnTo>
                    <a:pt x="81" y="4"/>
                  </a:lnTo>
                  <a:lnTo>
                    <a:pt x="94" y="8"/>
                  </a:lnTo>
                  <a:lnTo>
                    <a:pt x="106" y="1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2" name="Freeform 1126"/>
            <p:cNvSpPr>
              <a:spLocks/>
            </p:cNvSpPr>
            <p:nvPr/>
          </p:nvSpPr>
          <p:spPr bwMode="auto">
            <a:xfrm>
              <a:off x="3418" y="1858"/>
              <a:ext cx="146" cy="141"/>
            </a:xfrm>
            <a:custGeom>
              <a:avLst/>
              <a:gdLst/>
              <a:ahLst/>
              <a:cxnLst>
                <a:cxn ang="0">
                  <a:pos x="145" y="140"/>
                </a:cxn>
                <a:cxn ang="0">
                  <a:pos x="133" y="135"/>
                </a:cxn>
                <a:cxn ang="0">
                  <a:pos x="119" y="132"/>
                </a:cxn>
                <a:cxn ang="0">
                  <a:pos x="106" y="125"/>
                </a:cxn>
                <a:cxn ang="0">
                  <a:pos x="91" y="117"/>
                </a:cxn>
                <a:cxn ang="0">
                  <a:pos x="76" y="109"/>
                </a:cxn>
                <a:cxn ang="0">
                  <a:pos x="61" y="100"/>
                </a:cxn>
                <a:cxn ang="0">
                  <a:pos x="48" y="89"/>
                </a:cxn>
                <a:cxn ang="0">
                  <a:pos x="36" y="79"/>
                </a:cxn>
                <a:cxn ang="0">
                  <a:pos x="25" y="66"/>
                </a:cxn>
                <a:cxn ang="0">
                  <a:pos x="17" y="56"/>
                </a:cxn>
                <a:cxn ang="0">
                  <a:pos x="17" y="56"/>
                </a:cxn>
                <a:cxn ang="0">
                  <a:pos x="4" y="33"/>
                </a:cxn>
                <a:cxn ang="0">
                  <a:pos x="0" y="18"/>
                </a:cxn>
                <a:cxn ang="0">
                  <a:pos x="0" y="8"/>
                </a:cxn>
                <a:cxn ang="0">
                  <a:pos x="0" y="2"/>
                </a:cxn>
                <a:cxn ang="0">
                  <a:pos x="2" y="0"/>
                </a:cxn>
                <a:cxn ang="0">
                  <a:pos x="2" y="0"/>
                </a:cxn>
                <a:cxn ang="0">
                  <a:pos x="11" y="2"/>
                </a:cxn>
                <a:cxn ang="0">
                  <a:pos x="19" y="2"/>
                </a:cxn>
                <a:cxn ang="0">
                  <a:pos x="27" y="2"/>
                </a:cxn>
                <a:cxn ang="0">
                  <a:pos x="36" y="4"/>
                </a:cxn>
                <a:cxn ang="0">
                  <a:pos x="46" y="6"/>
                </a:cxn>
                <a:cxn ang="0">
                  <a:pos x="55" y="8"/>
                </a:cxn>
                <a:cxn ang="0">
                  <a:pos x="66" y="10"/>
                </a:cxn>
                <a:cxn ang="0">
                  <a:pos x="74" y="13"/>
                </a:cxn>
                <a:cxn ang="0">
                  <a:pos x="83" y="16"/>
                </a:cxn>
                <a:cxn ang="0">
                  <a:pos x="91" y="22"/>
                </a:cxn>
                <a:cxn ang="0">
                  <a:pos x="145" y="140"/>
                </a:cxn>
              </a:cxnLst>
              <a:rect l="0" t="0" r="r" b="b"/>
              <a:pathLst>
                <a:path w="146" h="141">
                  <a:moveTo>
                    <a:pt x="145" y="140"/>
                  </a:moveTo>
                  <a:lnTo>
                    <a:pt x="133" y="135"/>
                  </a:lnTo>
                  <a:lnTo>
                    <a:pt x="119" y="132"/>
                  </a:lnTo>
                  <a:lnTo>
                    <a:pt x="106" y="125"/>
                  </a:lnTo>
                  <a:lnTo>
                    <a:pt x="91" y="117"/>
                  </a:lnTo>
                  <a:lnTo>
                    <a:pt x="76" y="109"/>
                  </a:lnTo>
                  <a:lnTo>
                    <a:pt x="61" y="100"/>
                  </a:lnTo>
                  <a:lnTo>
                    <a:pt x="48" y="89"/>
                  </a:lnTo>
                  <a:lnTo>
                    <a:pt x="36" y="79"/>
                  </a:lnTo>
                  <a:lnTo>
                    <a:pt x="25" y="66"/>
                  </a:lnTo>
                  <a:lnTo>
                    <a:pt x="17" y="56"/>
                  </a:lnTo>
                  <a:lnTo>
                    <a:pt x="17" y="56"/>
                  </a:lnTo>
                  <a:lnTo>
                    <a:pt x="4" y="33"/>
                  </a:lnTo>
                  <a:lnTo>
                    <a:pt x="0" y="18"/>
                  </a:lnTo>
                  <a:lnTo>
                    <a:pt x="0" y="8"/>
                  </a:lnTo>
                  <a:lnTo>
                    <a:pt x="0" y="2"/>
                  </a:lnTo>
                  <a:lnTo>
                    <a:pt x="2" y="0"/>
                  </a:lnTo>
                  <a:lnTo>
                    <a:pt x="2" y="0"/>
                  </a:lnTo>
                  <a:lnTo>
                    <a:pt x="11" y="2"/>
                  </a:lnTo>
                  <a:lnTo>
                    <a:pt x="19" y="2"/>
                  </a:lnTo>
                  <a:lnTo>
                    <a:pt x="27" y="2"/>
                  </a:lnTo>
                  <a:lnTo>
                    <a:pt x="36" y="4"/>
                  </a:lnTo>
                  <a:lnTo>
                    <a:pt x="46" y="6"/>
                  </a:lnTo>
                  <a:lnTo>
                    <a:pt x="55" y="8"/>
                  </a:lnTo>
                  <a:lnTo>
                    <a:pt x="66" y="10"/>
                  </a:lnTo>
                  <a:lnTo>
                    <a:pt x="74" y="13"/>
                  </a:lnTo>
                  <a:lnTo>
                    <a:pt x="83" y="16"/>
                  </a:lnTo>
                  <a:lnTo>
                    <a:pt x="91" y="22"/>
                  </a:lnTo>
                  <a:lnTo>
                    <a:pt x="145" y="140"/>
                  </a:lnTo>
                </a:path>
              </a:pathLst>
            </a:custGeom>
            <a:solidFill>
              <a:srgbClr val="7C6000"/>
            </a:solidFill>
            <a:ln w="9525" cap="rnd">
              <a:noFill/>
              <a:round/>
              <a:headEnd/>
              <a:tailEnd/>
            </a:ln>
            <a:effectLst/>
          </p:spPr>
          <p:txBody>
            <a:bodyPr/>
            <a:lstStyle/>
            <a:p>
              <a:pPr>
                <a:defRPr/>
              </a:pPr>
              <a:endParaRPr lang="en-US"/>
            </a:p>
          </p:txBody>
        </p:sp>
        <p:sp>
          <p:nvSpPr>
            <p:cNvPr id="103" name="Freeform 1127"/>
            <p:cNvSpPr>
              <a:spLocks/>
            </p:cNvSpPr>
            <p:nvPr/>
          </p:nvSpPr>
          <p:spPr bwMode="auto">
            <a:xfrm>
              <a:off x="3418" y="1858"/>
              <a:ext cx="146" cy="141"/>
            </a:xfrm>
            <a:custGeom>
              <a:avLst/>
              <a:gdLst/>
              <a:ahLst/>
              <a:cxnLst>
                <a:cxn ang="0">
                  <a:pos x="145" y="140"/>
                </a:cxn>
                <a:cxn ang="0">
                  <a:pos x="133" y="135"/>
                </a:cxn>
                <a:cxn ang="0">
                  <a:pos x="119" y="132"/>
                </a:cxn>
                <a:cxn ang="0">
                  <a:pos x="106" y="125"/>
                </a:cxn>
                <a:cxn ang="0">
                  <a:pos x="91" y="117"/>
                </a:cxn>
                <a:cxn ang="0">
                  <a:pos x="76" y="109"/>
                </a:cxn>
                <a:cxn ang="0">
                  <a:pos x="61" y="100"/>
                </a:cxn>
                <a:cxn ang="0">
                  <a:pos x="48" y="89"/>
                </a:cxn>
                <a:cxn ang="0">
                  <a:pos x="36" y="79"/>
                </a:cxn>
                <a:cxn ang="0">
                  <a:pos x="25" y="66"/>
                </a:cxn>
                <a:cxn ang="0">
                  <a:pos x="17" y="56"/>
                </a:cxn>
                <a:cxn ang="0">
                  <a:pos x="17" y="56"/>
                </a:cxn>
                <a:cxn ang="0">
                  <a:pos x="4" y="33"/>
                </a:cxn>
                <a:cxn ang="0">
                  <a:pos x="0" y="18"/>
                </a:cxn>
                <a:cxn ang="0">
                  <a:pos x="0" y="8"/>
                </a:cxn>
                <a:cxn ang="0">
                  <a:pos x="0" y="2"/>
                </a:cxn>
                <a:cxn ang="0">
                  <a:pos x="2" y="0"/>
                </a:cxn>
                <a:cxn ang="0">
                  <a:pos x="2" y="0"/>
                </a:cxn>
                <a:cxn ang="0">
                  <a:pos x="11" y="2"/>
                </a:cxn>
                <a:cxn ang="0">
                  <a:pos x="19" y="2"/>
                </a:cxn>
                <a:cxn ang="0">
                  <a:pos x="27" y="2"/>
                </a:cxn>
                <a:cxn ang="0">
                  <a:pos x="36" y="4"/>
                </a:cxn>
                <a:cxn ang="0">
                  <a:pos x="46" y="6"/>
                </a:cxn>
                <a:cxn ang="0">
                  <a:pos x="55" y="8"/>
                </a:cxn>
                <a:cxn ang="0">
                  <a:pos x="66" y="10"/>
                </a:cxn>
                <a:cxn ang="0">
                  <a:pos x="74" y="13"/>
                </a:cxn>
                <a:cxn ang="0">
                  <a:pos x="83" y="16"/>
                </a:cxn>
                <a:cxn ang="0">
                  <a:pos x="91" y="22"/>
                </a:cxn>
              </a:cxnLst>
              <a:rect l="0" t="0" r="r" b="b"/>
              <a:pathLst>
                <a:path w="146" h="141">
                  <a:moveTo>
                    <a:pt x="145" y="140"/>
                  </a:moveTo>
                  <a:lnTo>
                    <a:pt x="133" y="135"/>
                  </a:lnTo>
                  <a:lnTo>
                    <a:pt x="119" y="132"/>
                  </a:lnTo>
                  <a:lnTo>
                    <a:pt x="106" y="125"/>
                  </a:lnTo>
                  <a:lnTo>
                    <a:pt x="91" y="117"/>
                  </a:lnTo>
                  <a:lnTo>
                    <a:pt x="76" y="109"/>
                  </a:lnTo>
                  <a:lnTo>
                    <a:pt x="61" y="100"/>
                  </a:lnTo>
                  <a:lnTo>
                    <a:pt x="48" y="89"/>
                  </a:lnTo>
                  <a:lnTo>
                    <a:pt x="36" y="79"/>
                  </a:lnTo>
                  <a:lnTo>
                    <a:pt x="25" y="66"/>
                  </a:lnTo>
                  <a:lnTo>
                    <a:pt x="17" y="56"/>
                  </a:lnTo>
                  <a:lnTo>
                    <a:pt x="17" y="56"/>
                  </a:lnTo>
                  <a:lnTo>
                    <a:pt x="4" y="33"/>
                  </a:lnTo>
                  <a:lnTo>
                    <a:pt x="0" y="18"/>
                  </a:lnTo>
                  <a:lnTo>
                    <a:pt x="0" y="8"/>
                  </a:lnTo>
                  <a:lnTo>
                    <a:pt x="0" y="2"/>
                  </a:lnTo>
                  <a:lnTo>
                    <a:pt x="2" y="0"/>
                  </a:lnTo>
                  <a:lnTo>
                    <a:pt x="2" y="0"/>
                  </a:lnTo>
                  <a:lnTo>
                    <a:pt x="11" y="2"/>
                  </a:lnTo>
                  <a:lnTo>
                    <a:pt x="19" y="2"/>
                  </a:lnTo>
                  <a:lnTo>
                    <a:pt x="27" y="2"/>
                  </a:lnTo>
                  <a:lnTo>
                    <a:pt x="36" y="4"/>
                  </a:lnTo>
                  <a:lnTo>
                    <a:pt x="46" y="6"/>
                  </a:lnTo>
                  <a:lnTo>
                    <a:pt x="55" y="8"/>
                  </a:lnTo>
                  <a:lnTo>
                    <a:pt x="66" y="10"/>
                  </a:lnTo>
                  <a:lnTo>
                    <a:pt x="74" y="13"/>
                  </a:lnTo>
                  <a:lnTo>
                    <a:pt x="83" y="16"/>
                  </a:lnTo>
                  <a:lnTo>
                    <a:pt x="91" y="2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4" name="Freeform 1128"/>
            <p:cNvSpPr>
              <a:spLocks/>
            </p:cNvSpPr>
            <p:nvPr/>
          </p:nvSpPr>
          <p:spPr bwMode="auto">
            <a:xfrm>
              <a:off x="3435" y="1965"/>
              <a:ext cx="91" cy="142"/>
            </a:xfrm>
            <a:custGeom>
              <a:avLst/>
              <a:gdLst/>
              <a:ahLst/>
              <a:cxnLst>
                <a:cxn ang="0">
                  <a:pos x="91" y="142"/>
                </a:cxn>
                <a:cxn ang="0">
                  <a:pos x="82" y="133"/>
                </a:cxn>
                <a:cxn ang="0">
                  <a:pos x="72" y="124"/>
                </a:cxn>
                <a:cxn ang="0">
                  <a:pos x="61" y="116"/>
                </a:cxn>
                <a:cxn ang="0">
                  <a:pos x="52" y="105"/>
                </a:cxn>
                <a:cxn ang="0">
                  <a:pos x="40" y="94"/>
                </a:cxn>
                <a:cxn ang="0">
                  <a:pos x="31" y="80"/>
                </a:cxn>
                <a:cxn ang="0">
                  <a:pos x="21" y="66"/>
                </a:cxn>
                <a:cxn ang="0">
                  <a:pos x="13" y="46"/>
                </a:cxn>
                <a:cxn ang="0">
                  <a:pos x="6" y="25"/>
                </a:cxn>
                <a:cxn ang="0">
                  <a:pos x="0" y="0"/>
                </a:cxn>
                <a:cxn ang="0">
                  <a:pos x="0" y="0"/>
                </a:cxn>
                <a:cxn ang="0">
                  <a:pos x="2" y="0"/>
                </a:cxn>
                <a:cxn ang="0">
                  <a:pos x="6" y="0"/>
                </a:cxn>
                <a:cxn ang="0">
                  <a:pos x="13" y="2"/>
                </a:cxn>
                <a:cxn ang="0">
                  <a:pos x="24" y="2"/>
                </a:cxn>
                <a:cxn ang="0">
                  <a:pos x="31" y="4"/>
                </a:cxn>
                <a:cxn ang="0">
                  <a:pos x="42" y="6"/>
                </a:cxn>
                <a:cxn ang="0">
                  <a:pos x="52" y="11"/>
                </a:cxn>
                <a:cxn ang="0">
                  <a:pos x="63" y="15"/>
                </a:cxn>
                <a:cxn ang="0">
                  <a:pos x="74" y="19"/>
                </a:cxn>
                <a:cxn ang="0">
                  <a:pos x="82" y="25"/>
                </a:cxn>
                <a:cxn ang="0">
                  <a:pos x="91" y="142"/>
                </a:cxn>
              </a:cxnLst>
              <a:rect l="0" t="0" r="r" b="b"/>
              <a:pathLst>
                <a:path w="92" h="143">
                  <a:moveTo>
                    <a:pt x="91" y="142"/>
                  </a:moveTo>
                  <a:lnTo>
                    <a:pt x="82" y="133"/>
                  </a:lnTo>
                  <a:lnTo>
                    <a:pt x="72" y="124"/>
                  </a:lnTo>
                  <a:lnTo>
                    <a:pt x="61" y="116"/>
                  </a:lnTo>
                  <a:lnTo>
                    <a:pt x="52" y="105"/>
                  </a:lnTo>
                  <a:lnTo>
                    <a:pt x="40" y="94"/>
                  </a:lnTo>
                  <a:lnTo>
                    <a:pt x="31" y="80"/>
                  </a:lnTo>
                  <a:lnTo>
                    <a:pt x="21" y="66"/>
                  </a:lnTo>
                  <a:lnTo>
                    <a:pt x="13" y="46"/>
                  </a:lnTo>
                  <a:lnTo>
                    <a:pt x="6" y="25"/>
                  </a:lnTo>
                  <a:lnTo>
                    <a:pt x="0" y="0"/>
                  </a:lnTo>
                  <a:lnTo>
                    <a:pt x="0" y="0"/>
                  </a:lnTo>
                  <a:lnTo>
                    <a:pt x="2" y="0"/>
                  </a:lnTo>
                  <a:lnTo>
                    <a:pt x="6" y="0"/>
                  </a:lnTo>
                  <a:lnTo>
                    <a:pt x="13" y="2"/>
                  </a:lnTo>
                  <a:lnTo>
                    <a:pt x="24" y="2"/>
                  </a:lnTo>
                  <a:lnTo>
                    <a:pt x="31" y="4"/>
                  </a:lnTo>
                  <a:lnTo>
                    <a:pt x="42" y="6"/>
                  </a:lnTo>
                  <a:lnTo>
                    <a:pt x="52" y="11"/>
                  </a:lnTo>
                  <a:lnTo>
                    <a:pt x="63" y="15"/>
                  </a:lnTo>
                  <a:lnTo>
                    <a:pt x="74" y="19"/>
                  </a:lnTo>
                  <a:lnTo>
                    <a:pt x="82" y="25"/>
                  </a:lnTo>
                  <a:lnTo>
                    <a:pt x="91" y="142"/>
                  </a:lnTo>
                </a:path>
              </a:pathLst>
            </a:custGeom>
            <a:solidFill>
              <a:srgbClr val="7C6000"/>
            </a:solidFill>
            <a:ln w="9525" cap="rnd">
              <a:noFill/>
              <a:round/>
              <a:headEnd/>
              <a:tailEnd/>
            </a:ln>
            <a:effectLst/>
          </p:spPr>
          <p:txBody>
            <a:bodyPr/>
            <a:lstStyle/>
            <a:p>
              <a:pPr>
                <a:defRPr/>
              </a:pPr>
              <a:endParaRPr lang="en-US"/>
            </a:p>
          </p:txBody>
        </p:sp>
        <p:sp>
          <p:nvSpPr>
            <p:cNvPr id="105" name="Freeform 1129"/>
            <p:cNvSpPr>
              <a:spLocks/>
            </p:cNvSpPr>
            <p:nvPr/>
          </p:nvSpPr>
          <p:spPr bwMode="auto">
            <a:xfrm>
              <a:off x="3435" y="1965"/>
              <a:ext cx="91" cy="142"/>
            </a:xfrm>
            <a:custGeom>
              <a:avLst/>
              <a:gdLst/>
              <a:ahLst/>
              <a:cxnLst>
                <a:cxn ang="0">
                  <a:pos x="91" y="142"/>
                </a:cxn>
                <a:cxn ang="0">
                  <a:pos x="82" y="133"/>
                </a:cxn>
                <a:cxn ang="0">
                  <a:pos x="72" y="124"/>
                </a:cxn>
                <a:cxn ang="0">
                  <a:pos x="61" y="116"/>
                </a:cxn>
                <a:cxn ang="0">
                  <a:pos x="52" y="105"/>
                </a:cxn>
                <a:cxn ang="0">
                  <a:pos x="40" y="94"/>
                </a:cxn>
                <a:cxn ang="0">
                  <a:pos x="31" y="80"/>
                </a:cxn>
                <a:cxn ang="0">
                  <a:pos x="21" y="66"/>
                </a:cxn>
                <a:cxn ang="0">
                  <a:pos x="13" y="46"/>
                </a:cxn>
                <a:cxn ang="0">
                  <a:pos x="6" y="25"/>
                </a:cxn>
                <a:cxn ang="0">
                  <a:pos x="0" y="0"/>
                </a:cxn>
                <a:cxn ang="0">
                  <a:pos x="0" y="0"/>
                </a:cxn>
                <a:cxn ang="0">
                  <a:pos x="2" y="0"/>
                </a:cxn>
                <a:cxn ang="0">
                  <a:pos x="6" y="0"/>
                </a:cxn>
                <a:cxn ang="0">
                  <a:pos x="13" y="2"/>
                </a:cxn>
                <a:cxn ang="0">
                  <a:pos x="24" y="2"/>
                </a:cxn>
                <a:cxn ang="0">
                  <a:pos x="31" y="4"/>
                </a:cxn>
                <a:cxn ang="0">
                  <a:pos x="42" y="6"/>
                </a:cxn>
                <a:cxn ang="0">
                  <a:pos x="52" y="11"/>
                </a:cxn>
                <a:cxn ang="0">
                  <a:pos x="63" y="15"/>
                </a:cxn>
                <a:cxn ang="0">
                  <a:pos x="74" y="19"/>
                </a:cxn>
                <a:cxn ang="0">
                  <a:pos x="82" y="25"/>
                </a:cxn>
              </a:cxnLst>
              <a:rect l="0" t="0" r="r" b="b"/>
              <a:pathLst>
                <a:path w="92" h="143">
                  <a:moveTo>
                    <a:pt x="91" y="142"/>
                  </a:moveTo>
                  <a:lnTo>
                    <a:pt x="82" y="133"/>
                  </a:lnTo>
                  <a:lnTo>
                    <a:pt x="72" y="124"/>
                  </a:lnTo>
                  <a:lnTo>
                    <a:pt x="61" y="116"/>
                  </a:lnTo>
                  <a:lnTo>
                    <a:pt x="52" y="105"/>
                  </a:lnTo>
                  <a:lnTo>
                    <a:pt x="40" y="94"/>
                  </a:lnTo>
                  <a:lnTo>
                    <a:pt x="31" y="80"/>
                  </a:lnTo>
                  <a:lnTo>
                    <a:pt x="21" y="66"/>
                  </a:lnTo>
                  <a:lnTo>
                    <a:pt x="13" y="46"/>
                  </a:lnTo>
                  <a:lnTo>
                    <a:pt x="6" y="25"/>
                  </a:lnTo>
                  <a:lnTo>
                    <a:pt x="0" y="0"/>
                  </a:lnTo>
                  <a:lnTo>
                    <a:pt x="0" y="0"/>
                  </a:lnTo>
                  <a:lnTo>
                    <a:pt x="2" y="0"/>
                  </a:lnTo>
                  <a:lnTo>
                    <a:pt x="6" y="0"/>
                  </a:lnTo>
                  <a:lnTo>
                    <a:pt x="13" y="2"/>
                  </a:lnTo>
                  <a:lnTo>
                    <a:pt x="24" y="2"/>
                  </a:lnTo>
                  <a:lnTo>
                    <a:pt x="31" y="4"/>
                  </a:lnTo>
                  <a:lnTo>
                    <a:pt x="42" y="6"/>
                  </a:lnTo>
                  <a:lnTo>
                    <a:pt x="52" y="11"/>
                  </a:lnTo>
                  <a:lnTo>
                    <a:pt x="63" y="15"/>
                  </a:lnTo>
                  <a:lnTo>
                    <a:pt x="74" y="19"/>
                  </a:lnTo>
                  <a:lnTo>
                    <a:pt x="82"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6" name="Freeform 1130"/>
            <p:cNvSpPr>
              <a:spLocks/>
            </p:cNvSpPr>
            <p:nvPr/>
          </p:nvSpPr>
          <p:spPr bwMode="auto">
            <a:xfrm>
              <a:off x="3488" y="2088"/>
              <a:ext cx="90" cy="197"/>
            </a:xfrm>
            <a:custGeom>
              <a:avLst/>
              <a:gdLst/>
              <a:ahLst/>
              <a:cxnLst>
                <a:cxn ang="0">
                  <a:pos x="81" y="196"/>
                </a:cxn>
                <a:cxn ang="0">
                  <a:pos x="73" y="182"/>
                </a:cxn>
                <a:cxn ang="0">
                  <a:pos x="62" y="166"/>
                </a:cxn>
                <a:cxn ang="0">
                  <a:pos x="53" y="149"/>
                </a:cxn>
                <a:cxn ang="0">
                  <a:pos x="41" y="129"/>
                </a:cxn>
                <a:cxn ang="0">
                  <a:pos x="30" y="109"/>
                </a:cxn>
                <a:cxn ang="0">
                  <a:pos x="20" y="88"/>
                </a:cxn>
                <a:cxn ang="0">
                  <a:pos x="12" y="64"/>
                </a:cxn>
                <a:cxn ang="0">
                  <a:pos x="5" y="44"/>
                </a:cxn>
                <a:cxn ang="0">
                  <a:pos x="1" y="20"/>
                </a:cxn>
                <a:cxn ang="0">
                  <a:pos x="0" y="2"/>
                </a:cxn>
                <a:cxn ang="0">
                  <a:pos x="0" y="2"/>
                </a:cxn>
                <a:cxn ang="0">
                  <a:pos x="1" y="0"/>
                </a:cxn>
                <a:cxn ang="0">
                  <a:pos x="3" y="0"/>
                </a:cxn>
                <a:cxn ang="0">
                  <a:pos x="12" y="0"/>
                </a:cxn>
                <a:cxn ang="0">
                  <a:pos x="20" y="0"/>
                </a:cxn>
                <a:cxn ang="0">
                  <a:pos x="28" y="0"/>
                </a:cxn>
                <a:cxn ang="0">
                  <a:pos x="41" y="2"/>
                </a:cxn>
                <a:cxn ang="0">
                  <a:pos x="51" y="5"/>
                </a:cxn>
                <a:cxn ang="0">
                  <a:pos x="64" y="12"/>
                </a:cxn>
                <a:cxn ang="0">
                  <a:pos x="77" y="20"/>
                </a:cxn>
                <a:cxn ang="0">
                  <a:pos x="88" y="33"/>
                </a:cxn>
                <a:cxn ang="0">
                  <a:pos x="81" y="196"/>
                </a:cxn>
              </a:cxnLst>
              <a:rect l="0" t="0" r="r" b="b"/>
              <a:pathLst>
                <a:path w="89" h="197">
                  <a:moveTo>
                    <a:pt x="81" y="196"/>
                  </a:moveTo>
                  <a:lnTo>
                    <a:pt x="73" y="182"/>
                  </a:lnTo>
                  <a:lnTo>
                    <a:pt x="62" y="166"/>
                  </a:lnTo>
                  <a:lnTo>
                    <a:pt x="53" y="149"/>
                  </a:lnTo>
                  <a:lnTo>
                    <a:pt x="41" y="129"/>
                  </a:lnTo>
                  <a:lnTo>
                    <a:pt x="30" y="109"/>
                  </a:lnTo>
                  <a:lnTo>
                    <a:pt x="20" y="88"/>
                  </a:lnTo>
                  <a:lnTo>
                    <a:pt x="12" y="64"/>
                  </a:lnTo>
                  <a:lnTo>
                    <a:pt x="5" y="44"/>
                  </a:lnTo>
                  <a:lnTo>
                    <a:pt x="1" y="20"/>
                  </a:lnTo>
                  <a:lnTo>
                    <a:pt x="0" y="2"/>
                  </a:lnTo>
                  <a:lnTo>
                    <a:pt x="0" y="2"/>
                  </a:lnTo>
                  <a:lnTo>
                    <a:pt x="1" y="0"/>
                  </a:lnTo>
                  <a:lnTo>
                    <a:pt x="3" y="0"/>
                  </a:lnTo>
                  <a:lnTo>
                    <a:pt x="12" y="0"/>
                  </a:lnTo>
                  <a:lnTo>
                    <a:pt x="20" y="0"/>
                  </a:lnTo>
                  <a:lnTo>
                    <a:pt x="28" y="0"/>
                  </a:lnTo>
                  <a:lnTo>
                    <a:pt x="41" y="2"/>
                  </a:lnTo>
                  <a:lnTo>
                    <a:pt x="51" y="5"/>
                  </a:lnTo>
                  <a:lnTo>
                    <a:pt x="64" y="12"/>
                  </a:lnTo>
                  <a:lnTo>
                    <a:pt x="77" y="20"/>
                  </a:lnTo>
                  <a:lnTo>
                    <a:pt x="88" y="33"/>
                  </a:lnTo>
                  <a:lnTo>
                    <a:pt x="81" y="196"/>
                  </a:lnTo>
                </a:path>
              </a:pathLst>
            </a:custGeom>
            <a:solidFill>
              <a:srgbClr val="7C6000"/>
            </a:solidFill>
            <a:ln w="9525" cap="rnd">
              <a:noFill/>
              <a:round/>
              <a:headEnd/>
              <a:tailEnd/>
            </a:ln>
            <a:effectLst/>
          </p:spPr>
          <p:txBody>
            <a:bodyPr/>
            <a:lstStyle/>
            <a:p>
              <a:pPr>
                <a:defRPr/>
              </a:pPr>
              <a:endParaRPr lang="en-US"/>
            </a:p>
          </p:txBody>
        </p:sp>
        <p:sp>
          <p:nvSpPr>
            <p:cNvPr id="107" name="Freeform 1131"/>
            <p:cNvSpPr>
              <a:spLocks/>
            </p:cNvSpPr>
            <p:nvPr/>
          </p:nvSpPr>
          <p:spPr bwMode="auto">
            <a:xfrm>
              <a:off x="3488" y="2088"/>
              <a:ext cx="90" cy="197"/>
            </a:xfrm>
            <a:custGeom>
              <a:avLst/>
              <a:gdLst/>
              <a:ahLst/>
              <a:cxnLst>
                <a:cxn ang="0">
                  <a:pos x="81" y="196"/>
                </a:cxn>
                <a:cxn ang="0">
                  <a:pos x="73" y="182"/>
                </a:cxn>
                <a:cxn ang="0">
                  <a:pos x="62" y="166"/>
                </a:cxn>
                <a:cxn ang="0">
                  <a:pos x="53" y="149"/>
                </a:cxn>
                <a:cxn ang="0">
                  <a:pos x="41" y="129"/>
                </a:cxn>
                <a:cxn ang="0">
                  <a:pos x="30" y="109"/>
                </a:cxn>
                <a:cxn ang="0">
                  <a:pos x="20" y="88"/>
                </a:cxn>
                <a:cxn ang="0">
                  <a:pos x="12" y="64"/>
                </a:cxn>
                <a:cxn ang="0">
                  <a:pos x="5" y="44"/>
                </a:cxn>
                <a:cxn ang="0">
                  <a:pos x="1" y="20"/>
                </a:cxn>
                <a:cxn ang="0">
                  <a:pos x="0" y="2"/>
                </a:cxn>
                <a:cxn ang="0">
                  <a:pos x="0" y="2"/>
                </a:cxn>
                <a:cxn ang="0">
                  <a:pos x="1" y="0"/>
                </a:cxn>
                <a:cxn ang="0">
                  <a:pos x="3" y="0"/>
                </a:cxn>
                <a:cxn ang="0">
                  <a:pos x="12" y="0"/>
                </a:cxn>
                <a:cxn ang="0">
                  <a:pos x="20" y="0"/>
                </a:cxn>
                <a:cxn ang="0">
                  <a:pos x="28" y="0"/>
                </a:cxn>
                <a:cxn ang="0">
                  <a:pos x="41" y="2"/>
                </a:cxn>
                <a:cxn ang="0">
                  <a:pos x="51" y="5"/>
                </a:cxn>
                <a:cxn ang="0">
                  <a:pos x="64" y="12"/>
                </a:cxn>
                <a:cxn ang="0">
                  <a:pos x="77" y="20"/>
                </a:cxn>
                <a:cxn ang="0">
                  <a:pos x="88" y="33"/>
                </a:cxn>
              </a:cxnLst>
              <a:rect l="0" t="0" r="r" b="b"/>
              <a:pathLst>
                <a:path w="89" h="197">
                  <a:moveTo>
                    <a:pt x="81" y="196"/>
                  </a:moveTo>
                  <a:lnTo>
                    <a:pt x="73" y="182"/>
                  </a:lnTo>
                  <a:lnTo>
                    <a:pt x="62" y="166"/>
                  </a:lnTo>
                  <a:lnTo>
                    <a:pt x="53" y="149"/>
                  </a:lnTo>
                  <a:lnTo>
                    <a:pt x="41" y="129"/>
                  </a:lnTo>
                  <a:lnTo>
                    <a:pt x="30" y="109"/>
                  </a:lnTo>
                  <a:lnTo>
                    <a:pt x="20" y="88"/>
                  </a:lnTo>
                  <a:lnTo>
                    <a:pt x="12" y="64"/>
                  </a:lnTo>
                  <a:lnTo>
                    <a:pt x="5" y="44"/>
                  </a:lnTo>
                  <a:lnTo>
                    <a:pt x="1" y="20"/>
                  </a:lnTo>
                  <a:lnTo>
                    <a:pt x="0" y="2"/>
                  </a:lnTo>
                  <a:lnTo>
                    <a:pt x="0" y="2"/>
                  </a:lnTo>
                  <a:lnTo>
                    <a:pt x="1" y="0"/>
                  </a:lnTo>
                  <a:lnTo>
                    <a:pt x="3" y="0"/>
                  </a:lnTo>
                  <a:lnTo>
                    <a:pt x="12" y="0"/>
                  </a:lnTo>
                  <a:lnTo>
                    <a:pt x="20" y="0"/>
                  </a:lnTo>
                  <a:lnTo>
                    <a:pt x="28" y="0"/>
                  </a:lnTo>
                  <a:lnTo>
                    <a:pt x="41" y="2"/>
                  </a:lnTo>
                  <a:lnTo>
                    <a:pt x="51" y="5"/>
                  </a:lnTo>
                  <a:lnTo>
                    <a:pt x="64" y="12"/>
                  </a:lnTo>
                  <a:lnTo>
                    <a:pt x="77" y="20"/>
                  </a:lnTo>
                  <a:lnTo>
                    <a:pt x="88" y="3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8" name="Freeform 1132"/>
            <p:cNvSpPr>
              <a:spLocks/>
            </p:cNvSpPr>
            <p:nvPr/>
          </p:nvSpPr>
          <p:spPr bwMode="auto">
            <a:xfrm>
              <a:off x="3140" y="1504"/>
              <a:ext cx="194" cy="135"/>
            </a:xfrm>
            <a:custGeom>
              <a:avLst/>
              <a:gdLst/>
              <a:ahLst/>
              <a:cxnLst>
                <a:cxn ang="0">
                  <a:pos x="193" y="137"/>
                </a:cxn>
                <a:cxn ang="0">
                  <a:pos x="174" y="137"/>
                </a:cxn>
                <a:cxn ang="0">
                  <a:pos x="154" y="132"/>
                </a:cxn>
                <a:cxn ang="0">
                  <a:pos x="133" y="128"/>
                </a:cxn>
                <a:cxn ang="0">
                  <a:pos x="112" y="123"/>
                </a:cxn>
                <a:cxn ang="0">
                  <a:pos x="93" y="118"/>
                </a:cxn>
                <a:cxn ang="0">
                  <a:pos x="73" y="111"/>
                </a:cxn>
                <a:cxn ang="0">
                  <a:pos x="57" y="105"/>
                </a:cxn>
                <a:cxn ang="0">
                  <a:pos x="43" y="98"/>
                </a:cxn>
                <a:cxn ang="0">
                  <a:pos x="31" y="93"/>
                </a:cxn>
                <a:cxn ang="0">
                  <a:pos x="23" y="84"/>
                </a:cxn>
                <a:cxn ang="0">
                  <a:pos x="23" y="84"/>
                </a:cxn>
                <a:cxn ang="0">
                  <a:pos x="19" y="77"/>
                </a:cxn>
                <a:cxn ang="0">
                  <a:pos x="15" y="70"/>
                </a:cxn>
                <a:cxn ang="0">
                  <a:pos x="11" y="61"/>
                </a:cxn>
                <a:cxn ang="0">
                  <a:pos x="6" y="52"/>
                </a:cxn>
                <a:cxn ang="0">
                  <a:pos x="4" y="44"/>
                </a:cxn>
                <a:cxn ang="0">
                  <a:pos x="2" y="33"/>
                </a:cxn>
                <a:cxn ang="0">
                  <a:pos x="0" y="25"/>
                </a:cxn>
                <a:cxn ang="0">
                  <a:pos x="2" y="17"/>
                </a:cxn>
                <a:cxn ang="0">
                  <a:pos x="4" y="6"/>
                </a:cxn>
                <a:cxn ang="0">
                  <a:pos x="8" y="0"/>
                </a:cxn>
                <a:cxn ang="0">
                  <a:pos x="193" y="137"/>
                </a:cxn>
              </a:cxnLst>
              <a:rect l="0" t="0" r="r" b="b"/>
              <a:pathLst>
                <a:path w="194" h="138">
                  <a:moveTo>
                    <a:pt x="193" y="137"/>
                  </a:moveTo>
                  <a:lnTo>
                    <a:pt x="174" y="137"/>
                  </a:lnTo>
                  <a:lnTo>
                    <a:pt x="154" y="132"/>
                  </a:lnTo>
                  <a:lnTo>
                    <a:pt x="133" y="128"/>
                  </a:lnTo>
                  <a:lnTo>
                    <a:pt x="112" y="123"/>
                  </a:lnTo>
                  <a:lnTo>
                    <a:pt x="93" y="118"/>
                  </a:lnTo>
                  <a:lnTo>
                    <a:pt x="73" y="111"/>
                  </a:lnTo>
                  <a:lnTo>
                    <a:pt x="57" y="105"/>
                  </a:lnTo>
                  <a:lnTo>
                    <a:pt x="43" y="98"/>
                  </a:lnTo>
                  <a:lnTo>
                    <a:pt x="31" y="93"/>
                  </a:lnTo>
                  <a:lnTo>
                    <a:pt x="23" y="84"/>
                  </a:lnTo>
                  <a:lnTo>
                    <a:pt x="23" y="84"/>
                  </a:lnTo>
                  <a:lnTo>
                    <a:pt x="19" y="77"/>
                  </a:lnTo>
                  <a:lnTo>
                    <a:pt x="15" y="70"/>
                  </a:lnTo>
                  <a:lnTo>
                    <a:pt x="11" y="61"/>
                  </a:lnTo>
                  <a:lnTo>
                    <a:pt x="6" y="52"/>
                  </a:lnTo>
                  <a:lnTo>
                    <a:pt x="4" y="44"/>
                  </a:lnTo>
                  <a:lnTo>
                    <a:pt x="2" y="33"/>
                  </a:lnTo>
                  <a:lnTo>
                    <a:pt x="0" y="25"/>
                  </a:lnTo>
                  <a:lnTo>
                    <a:pt x="2" y="17"/>
                  </a:lnTo>
                  <a:lnTo>
                    <a:pt x="4" y="6"/>
                  </a:lnTo>
                  <a:lnTo>
                    <a:pt x="8" y="0"/>
                  </a:lnTo>
                  <a:lnTo>
                    <a:pt x="193" y="137"/>
                  </a:lnTo>
                </a:path>
              </a:pathLst>
            </a:custGeom>
            <a:solidFill>
              <a:srgbClr val="FFD80F"/>
            </a:solidFill>
            <a:ln w="9525" cap="rnd">
              <a:noFill/>
              <a:round/>
              <a:headEnd/>
              <a:tailEnd/>
            </a:ln>
            <a:effectLst/>
          </p:spPr>
          <p:txBody>
            <a:bodyPr/>
            <a:lstStyle/>
            <a:p>
              <a:pPr>
                <a:defRPr/>
              </a:pPr>
              <a:endParaRPr lang="en-US"/>
            </a:p>
          </p:txBody>
        </p:sp>
        <p:sp>
          <p:nvSpPr>
            <p:cNvPr id="109" name="Freeform 1133"/>
            <p:cNvSpPr>
              <a:spLocks/>
            </p:cNvSpPr>
            <p:nvPr/>
          </p:nvSpPr>
          <p:spPr bwMode="auto">
            <a:xfrm>
              <a:off x="3140" y="1504"/>
              <a:ext cx="194" cy="135"/>
            </a:xfrm>
            <a:custGeom>
              <a:avLst/>
              <a:gdLst/>
              <a:ahLst/>
              <a:cxnLst>
                <a:cxn ang="0">
                  <a:pos x="193" y="137"/>
                </a:cxn>
                <a:cxn ang="0">
                  <a:pos x="174" y="137"/>
                </a:cxn>
                <a:cxn ang="0">
                  <a:pos x="154" y="132"/>
                </a:cxn>
                <a:cxn ang="0">
                  <a:pos x="133" y="128"/>
                </a:cxn>
                <a:cxn ang="0">
                  <a:pos x="112" y="123"/>
                </a:cxn>
                <a:cxn ang="0">
                  <a:pos x="93" y="118"/>
                </a:cxn>
                <a:cxn ang="0">
                  <a:pos x="73" y="111"/>
                </a:cxn>
                <a:cxn ang="0">
                  <a:pos x="57" y="105"/>
                </a:cxn>
                <a:cxn ang="0">
                  <a:pos x="43" y="98"/>
                </a:cxn>
                <a:cxn ang="0">
                  <a:pos x="31" y="93"/>
                </a:cxn>
                <a:cxn ang="0">
                  <a:pos x="23" y="84"/>
                </a:cxn>
                <a:cxn ang="0">
                  <a:pos x="23" y="84"/>
                </a:cxn>
                <a:cxn ang="0">
                  <a:pos x="19" y="77"/>
                </a:cxn>
                <a:cxn ang="0">
                  <a:pos x="15" y="70"/>
                </a:cxn>
                <a:cxn ang="0">
                  <a:pos x="11" y="61"/>
                </a:cxn>
                <a:cxn ang="0">
                  <a:pos x="6" y="52"/>
                </a:cxn>
                <a:cxn ang="0">
                  <a:pos x="4" y="44"/>
                </a:cxn>
                <a:cxn ang="0">
                  <a:pos x="2" y="33"/>
                </a:cxn>
                <a:cxn ang="0">
                  <a:pos x="0" y="25"/>
                </a:cxn>
                <a:cxn ang="0">
                  <a:pos x="2" y="17"/>
                </a:cxn>
                <a:cxn ang="0">
                  <a:pos x="4" y="6"/>
                </a:cxn>
                <a:cxn ang="0">
                  <a:pos x="8" y="0"/>
                </a:cxn>
              </a:cxnLst>
              <a:rect l="0" t="0" r="r" b="b"/>
              <a:pathLst>
                <a:path w="194" h="138">
                  <a:moveTo>
                    <a:pt x="193" y="137"/>
                  </a:moveTo>
                  <a:lnTo>
                    <a:pt x="174" y="137"/>
                  </a:lnTo>
                  <a:lnTo>
                    <a:pt x="154" y="132"/>
                  </a:lnTo>
                  <a:lnTo>
                    <a:pt x="133" y="128"/>
                  </a:lnTo>
                  <a:lnTo>
                    <a:pt x="112" y="123"/>
                  </a:lnTo>
                  <a:lnTo>
                    <a:pt x="93" y="118"/>
                  </a:lnTo>
                  <a:lnTo>
                    <a:pt x="73" y="111"/>
                  </a:lnTo>
                  <a:lnTo>
                    <a:pt x="57" y="105"/>
                  </a:lnTo>
                  <a:lnTo>
                    <a:pt x="43" y="98"/>
                  </a:lnTo>
                  <a:lnTo>
                    <a:pt x="31" y="93"/>
                  </a:lnTo>
                  <a:lnTo>
                    <a:pt x="23" y="84"/>
                  </a:lnTo>
                  <a:lnTo>
                    <a:pt x="23" y="84"/>
                  </a:lnTo>
                  <a:lnTo>
                    <a:pt x="19" y="77"/>
                  </a:lnTo>
                  <a:lnTo>
                    <a:pt x="15" y="70"/>
                  </a:lnTo>
                  <a:lnTo>
                    <a:pt x="11" y="61"/>
                  </a:lnTo>
                  <a:lnTo>
                    <a:pt x="6" y="52"/>
                  </a:lnTo>
                  <a:lnTo>
                    <a:pt x="4" y="44"/>
                  </a:lnTo>
                  <a:lnTo>
                    <a:pt x="2" y="33"/>
                  </a:lnTo>
                  <a:lnTo>
                    <a:pt x="0" y="25"/>
                  </a:lnTo>
                  <a:lnTo>
                    <a:pt x="2" y="17"/>
                  </a:lnTo>
                  <a:lnTo>
                    <a:pt x="4" y="6"/>
                  </a:lnTo>
                  <a:lnTo>
                    <a:pt x="8"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0" name="Freeform 1134"/>
            <p:cNvSpPr>
              <a:spLocks/>
            </p:cNvSpPr>
            <p:nvPr/>
          </p:nvSpPr>
          <p:spPr bwMode="auto">
            <a:xfrm>
              <a:off x="3200" y="1536"/>
              <a:ext cx="168" cy="129"/>
            </a:xfrm>
            <a:custGeom>
              <a:avLst/>
              <a:gdLst/>
              <a:ahLst/>
              <a:cxnLst>
                <a:cxn ang="0">
                  <a:pos x="166" y="130"/>
                </a:cxn>
                <a:cxn ang="0">
                  <a:pos x="153" y="126"/>
                </a:cxn>
                <a:cxn ang="0">
                  <a:pos x="138" y="120"/>
                </a:cxn>
                <a:cxn ang="0">
                  <a:pos x="124" y="115"/>
                </a:cxn>
                <a:cxn ang="0">
                  <a:pos x="108" y="111"/>
                </a:cxn>
                <a:cxn ang="0">
                  <a:pos x="96" y="106"/>
                </a:cxn>
                <a:cxn ang="0">
                  <a:pos x="81" y="101"/>
                </a:cxn>
                <a:cxn ang="0">
                  <a:pos x="67" y="94"/>
                </a:cxn>
                <a:cxn ang="0">
                  <a:pos x="53" y="85"/>
                </a:cxn>
                <a:cxn ang="0">
                  <a:pos x="41" y="78"/>
                </a:cxn>
                <a:cxn ang="0">
                  <a:pos x="28" y="67"/>
                </a:cxn>
                <a:cxn ang="0">
                  <a:pos x="28" y="67"/>
                </a:cxn>
                <a:cxn ang="0">
                  <a:pos x="16" y="56"/>
                </a:cxn>
                <a:cxn ang="0">
                  <a:pos x="9" y="46"/>
                </a:cxn>
                <a:cxn ang="0">
                  <a:pos x="3" y="37"/>
                </a:cxn>
                <a:cxn ang="0">
                  <a:pos x="2" y="30"/>
                </a:cxn>
                <a:cxn ang="0">
                  <a:pos x="0" y="25"/>
                </a:cxn>
                <a:cxn ang="0">
                  <a:pos x="0" y="18"/>
                </a:cxn>
                <a:cxn ang="0">
                  <a:pos x="0" y="12"/>
                </a:cxn>
                <a:cxn ang="0">
                  <a:pos x="2" y="7"/>
                </a:cxn>
                <a:cxn ang="0">
                  <a:pos x="2" y="4"/>
                </a:cxn>
                <a:cxn ang="0">
                  <a:pos x="2" y="0"/>
                </a:cxn>
                <a:cxn ang="0">
                  <a:pos x="2" y="0"/>
                </a:cxn>
                <a:cxn ang="0">
                  <a:pos x="3" y="0"/>
                </a:cxn>
                <a:cxn ang="0">
                  <a:pos x="7" y="2"/>
                </a:cxn>
                <a:cxn ang="0">
                  <a:pos x="16" y="4"/>
                </a:cxn>
                <a:cxn ang="0">
                  <a:pos x="27" y="6"/>
                </a:cxn>
                <a:cxn ang="0">
                  <a:pos x="37" y="7"/>
                </a:cxn>
                <a:cxn ang="0">
                  <a:pos x="50" y="12"/>
                </a:cxn>
                <a:cxn ang="0">
                  <a:pos x="60" y="14"/>
                </a:cxn>
                <a:cxn ang="0">
                  <a:pos x="71" y="18"/>
                </a:cxn>
                <a:cxn ang="0">
                  <a:pos x="79" y="20"/>
                </a:cxn>
                <a:cxn ang="0">
                  <a:pos x="87" y="25"/>
                </a:cxn>
                <a:cxn ang="0">
                  <a:pos x="166" y="130"/>
                </a:cxn>
              </a:cxnLst>
              <a:rect l="0" t="0" r="r" b="b"/>
              <a:pathLst>
                <a:path w="167" h="131">
                  <a:moveTo>
                    <a:pt x="166" y="130"/>
                  </a:moveTo>
                  <a:lnTo>
                    <a:pt x="153" y="126"/>
                  </a:lnTo>
                  <a:lnTo>
                    <a:pt x="138" y="120"/>
                  </a:lnTo>
                  <a:lnTo>
                    <a:pt x="124" y="115"/>
                  </a:lnTo>
                  <a:lnTo>
                    <a:pt x="108" y="111"/>
                  </a:lnTo>
                  <a:lnTo>
                    <a:pt x="96" y="106"/>
                  </a:lnTo>
                  <a:lnTo>
                    <a:pt x="81" y="101"/>
                  </a:lnTo>
                  <a:lnTo>
                    <a:pt x="67" y="94"/>
                  </a:lnTo>
                  <a:lnTo>
                    <a:pt x="53" y="85"/>
                  </a:lnTo>
                  <a:lnTo>
                    <a:pt x="41" y="78"/>
                  </a:lnTo>
                  <a:lnTo>
                    <a:pt x="28" y="67"/>
                  </a:lnTo>
                  <a:lnTo>
                    <a:pt x="28" y="67"/>
                  </a:lnTo>
                  <a:lnTo>
                    <a:pt x="16" y="56"/>
                  </a:lnTo>
                  <a:lnTo>
                    <a:pt x="9" y="46"/>
                  </a:lnTo>
                  <a:lnTo>
                    <a:pt x="3" y="37"/>
                  </a:lnTo>
                  <a:lnTo>
                    <a:pt x="2" y="30"/>
                  </a:lnTo>
                  <a:lnTo>
                    <a:pt x="0" y="25"/>
                  </a:lnTo>
                  <a:lnTo>
                    <a:pt x="0" y="18"/>
                  </a:lnTo>
                  <a:lnTo>
                    <a:pt x="0" y="12"/>
                  </a:lnTo>
                  <a:lnTo>
                    <a:pt x="2" y="7"/>
                  </a:lnTo>
                  <a:lnTo>
                    <a:pt x="2" y="4"/>
                  </a:lnTo>
                  <a:lnTo>
                    <a:pt x="2" y="0"/>
                  </a:lnTo>
                  <a:lnTo>
                    <a:pt x="2" y="0"/>
                  </a:lnTo>
                  <a:lnTo>
                    <a:pt x="3" y="0"/>
                  </a:lnTo>
                  <a:lnTo>
                    <a:pt x="7" y="2"/>
                  </a:lnTo>
                  <a:lnTo>
                    <a:pt x="16" y="4"/>
                  </a:lnTo>
                  <a:lnTo>
                    <a:pt x="27" y="6"/>
                  </a:lnTo>
                  <a:lnTo>
                    <a:pt x="37" y="7"/>
                  </a:lnTo>
                  <a:lnTo>
                    <a:pt x="50" y="12"/>
                  </a:lnTo>
                  <a:lnTo>
                    <a:pt x="60" y="14"/>
                  </a:lnTo>
                  <a:lnTo>
                    <a:pt x="71" y="18"/>
                  </a:lnTo>
                  <a:lnTo>
                    <a:pt x="79" y="20"/>
                  </a:lnTo>
                  <a:lnTo>
                    <a:pt x="87" y="25"/>
                  </a:lnTo>
                  <a:lnTo>
                    <a:pt x="166" y="130"/>
                  </a:lnTo>
                </a:path>
              </a:pathLst>
            </a:custGeom>
            <a:solidFill>
              <a:srgbClr val="FFD80F"/>
            </a:solidFill>
            <a:ln w="9525" cap="rnd">
              <a:noFill/>
              <a:round/>
              <a:headEnd/>
              <a:tailEnd/>
            </a:ln>
            <a:effectLst/>
          </p:spPr>
          <p:txBody>
            <a:bodyPr/>
            <a:lstStyle/>
            <a:p>
              <a:pPr>
                <a:defRPr/>
              </a:pPr>
              <a:endParaRPr lang="en-US"/>
            </a:p>
          </p:txBody>
        </p:sp>
        <p:sp>
          <p:nvSpPr>
            <p:cNvPr id="111" name="Freeform 1135"/>
            <p:cNvSpPr>
              <a:spLocks/>
            </p:cNvSpPr>
            <p:nvPr/>
          </p:nvSpPr>
          <p:spPr bwMode="auto">
            <a:xfrm>
              <a:off x="3200" y="1536"/>
              <a:ext cx="168" cy="129"/>
            </a:xfrm>
            <a:custGeom>
              <a:avLst/>
              <a:gdLst/>
              <a:ahLst/>
              <a:cxnLst>
                <a:cxn ang="0">
                  <a:pos x="166" y="130"/>
                </a:cxn>
                <a:cxn ang="0">
                  <a:pos x="153" y="126"/>
                </a:cxn>
                <a:cxn ang="0">
                  <a:pos x="138" y="120"/>
                </a:cxn>
                <a:cxn ang="0">
                  <a:pos x="124" y="115"/>
                </a:cxn>
                <a:cxn ang="0">
                  <a:pos x="108" y="111"/>
                </a:cxn>
                <a:cxn ang="0">
                  <a:pos x="96" y="106"/>
                </a:cxn>
                <a:cxn ang="0">
                  <a:pos x="81" y="101"/>
                </a:cxn>
                <a:cxn ang="0">
                  <a:pos x="67" y="94"/>
                </a:cxn>
                <a:cxn ang="0">
                  <a:pos x="53" y="85"/>
                </a:cxn>
                <a:cxn ang="0">
                  <a:pos x="41" y="78"/>
                </a:cxn>
                <a:cxn ang="0">
                  <a:pos x="28" y="67"/>
                </a:cxn>
                <a:cxn ang="0">
                  <a:pos x="28" y="67"/>
                </a:cxn>
                <a:cxn ang="0">
                  <a:pos x="16" y="56"/>
                </a:cxn>
                <a:cxn ang="0">
                  <a:pos x="9" y="46"/>
                </a:cxn>
                <a:cxn ang="0">
                  <a:pos x="3" y="37"/>
                </a:cxn>
                <a:cxn ang="0">
                  <a:pos x="2" y="30"/>
                </a:cxn>
                <a:cxn ang="0">
                  <a:pos x="0" y="25"/>
                </a:cxn>
                <a:cxn ang="0">
                  <a:pos x="0" y="18"/>
                </a:cxn>
                <a:cxn ang="0">
                  <a:pos x="0" y="12"/>
                </a:cxn>
                <a:cxn ang="0">
                  <a:pos x="2" y="7"/>
                </a:cxn>
                <a:cxn ang="0">
                  <a:pos x="2" y="4"/>
                </a:cxn>
                <a:cxn ang="0">
                  <a:pos x="2" y="0"/>
                </a:cxn>
                <a:cxn ang="0">
                  <a:pos x="2" y="0"/>
                </a:cxn>
                <a:cxn ang="0">
                  <a:pos x="3" y="0"/>
                </a:cxn>
                <a:cxn ang="0">
                  <a:pos x="7" y="2"/>
                </a:cxn>
                <a:cxn ang="0">
                  <a:pos x="16" y="4"/>
                </a:cxn>
                <a:cxn ang="0">
                  <a:pos x="27" y="6"/>
                </a:cxn>
                <a:cxn ang="0">
                  <a:pos x="37" y="7"/>
                </a:cxn>
                <a:cxn ang="0">
                  <a:pos x="50" y="12"/>
                </a:cxn>
                <a:cxn ang="0">
                  <a:pos x="60" y="14"/>
                </a:cxn>
                <a:cxn ang="0">
                  <a:pos x="71" y="18"/>
                </a:cxn>
                <a:cxn ang="0">
                  <a:pos x="79" y="20"/>
                </a:cxn>
                <a:cxn ang="0">
                  <a:pos x="87" y="25"/>
                </a:cxn>
              </a:cxnLst>
              <a:rect l="0" t="0" r="r" b="b"/>
              <a:pathLst>
                <a:path w="167" h="131">
                  <a:moveTo>
                    <a:pt x="166" y="130"/>
                  </a:moveTo>
                  <a:lnTo>
                    <a:pt x="153" y="126"/>
                  </a:lnTo>
                  <a:lnTo>
                    <a:pt x="138" y="120"/>
                  </a:lnTo>
                  <a:lnTo>
                    <a:pt x="124" y="115"/>
                  </a:lnTo>
                  <a:lnTo>
                    <a:pt x="108" y="111"/>
                  </a:lnTo>
                  <a:lnTo>
                    <a:pt x="96" y="106"/>
                  </a:lnTo>
                  <a:lnTo>
                    <a:pt x="81" y="101"/>
                  </a:lnTo>
                  <a:lnTo>
                    <a:pt x="67" y="94"/>
                  </a:lnTo>
                  <a:lnTo>
                    <a:pt x="53" y="85"/>
                  </a:lnTo>
                  <a:lnTo>
                    <a:pt x="41" y="78"/>
                  </a:lnTo>
                  <a:lnTo>
                    <a:pt x="28" y="67"/>
                  </a:lnTo>
                  <a:lnTo>
                    <a:pt x="28" y="67"/>
                  </a:lnTo>
                  <a:lnTo>
                    <a:pt x="16" y="56"/>
                  </a:lnTo>
                  <a:lnTo>
                    <a:pt x="9" y="46"/>
                  </a:lnTo>
                  <a:lnTo>
                    <a:pt x="3" y="37"/>
                  </a:lnTo>
                  <a:lnTo>
                    <a:pt x="2" y="30"/>
                  </a:lnTo>
                  <a:lnTo>
                    <a:pt x="0" y="25"/>
                  </a:lnTo>
                  <a:lnTo>
                    <a:pt x="0" y="18"/>
                  </a:lnTo>
                  <a:lnTo>
                    <a:pt x="0" y="12"/>
                  </a:lnTo>
                  <a:lnTo>
                    <a:pt x="2" y="7"/>
                  </a:lnTo>
                  <a:lnTo>
                    <a:pt x="2" y="4"/>
                  </a:lnTo>
                  <a:lnTo>
                    <a:pt x="2" y="0"/>
                  </a:lnTo>
                  <a:lnTo>
                    <a:pt x="2" y="0"/>
                  </a:lnTo>
                  <a:lnTo>
                    <a:pt x="3" y="0"/>
                  </a:lnTo>
                  <a:lnTo>
                    <a:pt x="7" y="2"/>
                  </a:lnTo>
                  <a:lnTo>
                    <a:pt x="16" y="4"/>
                  </a:lnTo>
                  <a:lnTo>
                    <a:pt x="27" y="6"/>
                  </a:lnTo>
                  <a:lnTo>
                    <a:pt x="37" y="7"/>
                  </a:lnTo>
                  <a:lnTo>
                    <a:pt x="50" y="12"/>
                  </a:lnTo>
                  <a:lnTo>
                    <a:pt x="60" y="14"/>
                  </a:lnTo>
                  <a:lnTo>
                    <a:pt x="71" y="18"/>
                  </a:lnTo>
                  <a:lnTo>
                    <a:pt x="79" y="20"/>
                  </a:lnTo>
                  <a:lnTo>
                    <a:pt x="87"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2" name="Freeform 1136"/>
            <p:cNvSpPr>
              <a:spLocks/>
            </p:cNvSpPr>
            <p:nvPr/>
          </p:nvSpPr>
          <p:spPr bwMode="auto">
            <a:xfrm>
              <a:off x="3290" y="1671"/>
              <a:ext cx="130" cy="90"/>
            </a:xfrm>
            <a:custGeom>
              <a:avLst/>
              <a:gdLst/>
              <a:ahLst/>
              <a:cxnLst>
                <a:cxn ang="0">
                  <a:pos x="131" y="90"/>
                </a:cxn>
                <a:cxn ang="0">
                  <a:pos x="116" y="85"/>
                </a:cxn>
                <a:cxn ang="0">
                  <a:pos x="99" y="79"/>
                </a:cxn>
                <a:cxn ang="0">
                  <a:pos x="84" y="73"/>
                </a:cxn>
                <a:cxn ang="0">
                  <a:pos x="70" y="66"/>
                </a:cxn>
                <a:cxn ang="0">
                  <a:pos x="57" y="62"/>
                </a:cxn>
                <a:cxn ang="0">
                  <a:pos x="42" y="53"/>
                </a:cxn>
                <a:cxn ang="0">
                  <a:pos x="31" y="46"/>
                </a:cxn>
                <a:cxn ang="0">
                  <a:pos x="19" y="35"/>
                </a:cxn>
                <a:cxn ang="0">
                  <a:pos x="8" y="23"/>
                </a:cxn>
                <a:cxn ang="0">
                  <a:pos x="0" y="7"/>
                </a:cxn>
                <a:cxn ang="0">
                  <a:pos x="0" y="7"/>
                </a:cxn>
                <a:cxn ang="0">
                  <a:pos x="2" y="7"/>
                </a:cxn>
                <a:cxn ang="0">
                  <a:pos x="4" y="5"/>
                </a:cxn>
                <a:cxn ang="0">
                  <a:pos x="8" y="4"/>
                </a:cxn>
                <a:cxn ang="0">
                  <a:pos x="15" y="4"/>
                </a:cxn>
                <a:cxn ang="0">
                  <a:pos x="24" y="2"/>
                </a:cxn>
                <a:cxn ang="0">
                  <a:pos x="31" y="0"/>
                </a:cxn>
                <a:cxn ang="0">
                  <a:pos x="42" y="0"/>
                </a:cxn>
                <a:cxn ang="0">
                  <a:pos x="52" y="0"/>
                </a:cxn>
                <a:cxn ang="0">
                  <a:pos x="66" y="2"/>
                </a:cxn>
                <a:cxn ang="0">
                  <a:pos x="78" y="4"/>
                </a:cxn>
                <a:cxn ang="0">
                  <a:pos x="131" y="90"/>
                </a:cxn>
              </a:cxnLst>
              <a:rect l="0" t="0" r="r" b="b"/>
              <a:pathLst>
                <a:path w="132" h="91">
                  <a:moveTo>
                    <a:pt x="131" y="90"/>
                  </a:moveTo>
                  <a:lnTo>
                    <a:pt x="116" y="85"/>
                  </a:lnTo>
                  <a:lnTo>
                    <a:pt x="99" y="79"/>
                  </a:lnTo>
                  <a:lnTo>
                    <a:pt x="84" y="73"/>
                  </a:lnTo>
                  <a:lnTo>
                    <a:pt x="70" y="66"/>
                  </a:lnTo>
                  <a:lnTo>
                    <a:pt x="57" y="62"/>
                  </a:lnTo>
                  <a:lnTo>
                    <a:pt x="42" y="53"/>
                  </a:lnTo>
                  <a:lnTo>
                    <a:pt x="31" y="46"/>
                  </a:lnTo>
                  <a:lnTo>
                    <a:pt x="19" y="35"/>
                  </a:lnTo>
                  <a:lnTo>
                    <a:pt x="8" y="23"/>
                  </a:lnTo>
                  <a:lnTo>
                    <a:pt x="0" y="7"/>
                  </a:lnTo>
                  <a:lnTo>
                    <a:pt x="0" y="7"/>
                  </a:lnTo>
                  <a:lnTo>
                    <a:pt x="2" y="7"/>
                  </a:lnTo>
                  <a:lnTo>
                    <a:pt x="4" y="5"/>
                  </a:lnTo>
                  <a:lnTo>
                    <a:pt x="8" y="4"/>
                  </a:lnTo>
                  <a:lnTo>
                    <a:pt x="15" y="4"/>
                  </a:lnTo>
                  <a:lnTo>
                    <a:pt x="24" y="2"/>
                  </a:lnTo>
                  <a:lnTo>
                    <a:pt x="31" y="0"/>
                  </a:lnTo>
                  <a:lnTo>
                    <a:pt x="42" y="0"/>
                  </a:lnTo>
                  <a:lnTo>
                    <a:pt x="52" y="0"/>
                  </a:lnTo>
                  <a:lnTo>
                    <a:pt x="66" y="2"/>
                  </a:lnTo>
                  <a:lnTo>
                    <a:pt x="78" y="4"/>
                  </a:lnTo>
                  <a:lnTo>
                    <a:pt x="131" y="90"/>
                  </a:lnTo>
                </a:path>
              </a:pathLst>
            </a:custGeom>
            <a:solidFill>
              <a:srgbClr val="FFD80F"/>
            </a:solidFill>
            <a:ln w="9525" cap="rnd">
              <a:noFill/>
              <a:round/>
              <a:headEnd/>
              <a:tailEnd/>
            </a:ln>
            <a:effectLst/>
          </p:spPr>
          <p:txBody>
            <a:bodyPr/>
            <a:lstStyle/>
            <a:p>
              <a:pPr>
                <a:defRPr/>
              </a:pPr>
              <a:endParaRPr lang="en-US"/>
            </a:p>
          </p:txBody>
        </p:sp>
        <p:sp>
          <p:nvSpPr>
            <p:cNvPr id="113" name="Freeform 1137"/>
            <p:cNvSpPr>
              <a:spLocks/>
            </p:cNvSpPr>
            <p:nvPr/>
          </p:nvSpPr>
          <p:spPr bwMode="auto">
            <a:xfrm>
              <a:off x="3290" y="1671"/>
              <a:ext cx="130" cy="90"/>
            </a:xfrm>
            <a:custGeom>
              <a:avLst/>
              <a:gdLst/>
              <a:ahLst/>
              <a:cxnLst>
                <a:cxn ang="0">
                  <a:pos x="131" y="90"/>
                </a:cxn>
                <a:cxn ang="0">
                  <a:pos x="116" y="85"/>
                </a:cxn>
                <a:cxn ang="0">
                  <a:pos x="99" y="79"/>
                </a:cxn>
                <a:cxn ang="0">
                  <a:pos x="84" y="73"/>
                </a:cxn>
                <a:cxn ang="0">
                  <a:pos x="70" y="66"/>
                </a:cxn>
                <a:cxn ang="0">
                  <a:pos x="57" y="62"/>
                </a:cxn>
                <a:cxn ang="0">
                  <a:pos x="42" y="53"/>
                </a:cxn>
                <a:cxn ang="0">
                  <a:pos x="31" y="46"/>
                </a:cxn>
                <a:cxn ang="0">
                  <a:pos x="19" y="35"/>
                </a:cxn>
                <a:cxn ang="0">
                  <a:pos x="8" y="23"/>
                </a:cxn>
                <a:cxn ang="0">
                  <a:pos x="0" y="7"/>
                </a:cxn>
                <a:cxn ang="0">
                  <a:pos x="0" y="7"/>
                </a:cxn>
                <a:cxn ang="0">
                  <a:pos x="2" y="7"/>
                </a:cxn>
                <a:cxn ang="0">
                  <a:pos x="4" y="5"/>
                </a:cxn>
                <a:cxn ang="0">
                  <a:pos x="8" y="4"/>
                </a:cxn>
                <a:cxn ang="0">
                  <a:pos x="15" y="4"/>
                </a:cxn>
                <a:cxn ang="0">
                  <a:pos x="24" y="2"/>
                </a:cxn>
                <a:cxn ang="0">
                  <a:pos x="31" y="0"/>
                </a:cxn>
                <a:cxn ang="0">
                  <a:pos x="42" y="0"/>
                </a:cxn>
                <a:cxn ang="0">
                  <a:pos x="52" y="0"/>
                </a:cxn>
                <a:cxn ang="0">
                  <a:pos x="66" y="2"/>
                </a:cxn>
                <a:cxn ang="0">
                  <a:pos x="78" y="4"/>
                </a:cxn>
              </a:cxnLst>
              <a:rect l="0" t="0" r="r" b="b"/>
              <a:pathLst>
                <a:path w="132" h="91">
                  <a:moveTo>
                    <a:pt x="131" y="90"/>
                  </a:moveTo>
                  <a:lnTo>
                    <a:pt x="116" y="85"/>
                  </a:lnTo>
                  <a:lnTo>
                    <a:pt x="99" y="79"/>
                  </a:lnTo>
                  <a:lnTo>
                    <a:pt x="84" y="73"/>
                  </a:lnTo>
                  <a:lnTo>
                    <a:pt x="70" y="66"/>
                  </a:lnTo>
                  <a:lnTo>
                    <a:pt x="57" y="62"/>
                  </a:lnTo>
                  <a:lnTo>
                    <a:pt x="42" y="53"/>
                  </a:lnTo>
                  <a:lnTo>
                    <a:pt x="31" y="46"/>
                  </a:lnTo>
                  <a:lnTo>
                    <a:pt x="19" y="35"/>
                  </a:lnTo>
                  <a:lnTo>
                    <a:pt x="8" y="23"/>
                  </a:lnTo>
                  <a:lnTo>
                    <a:pt x="0" y="7"/>
                  </a:lnTo>
                  <a:lnTo>
                    <a:pt x="0" y="7"/>
                  </a:lnTo>
                  <a:lnTo>
                    <a:pt x="2" y="7"/>
                  </a:lnTo>
                  <a:lnTo>
                    <a:pt x="4" y="5"/>
                  </a:lnTo>
                  <a:lnTo>
                    <a:pt x="8" y="4"/>
                  </a:lnTo>
                  <a:lnTo>
                    <a:pt x="15" y="4"/>
                  </a:lnTo>
                  <a:lnTo>
                    <a:pt x="24" y="2"/>
                  </a:lnTo>
                  <a:lnTo>
                    <a:pt x="31" y="0"/>
                  </a:lnTo>
                  <a:lnTo>
                    <a:pt x="42" y="0"/>
                  </a:lnTo>
                  <a:lnTo>
                    <a:pt x="52" y="0"/>
                  </a:lnTo>
                  <a:lnTo>
                    <a:pt x="66" y="2"/>
                  </a:lnTo>
                  <a:lnTo>
                    <a:pt x="78" y="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4" name="Freeform 1138"/>
            <p:cNvSpPr>
              <a:spLocks/>
            </p:cNvSpPr>
            <p:nvPr/>
          </p:nvSpPr>
          <p:spPr bwMode="auto">
            <a:xfrm>
              <a:off x="3334" y="1742"/>
              <a:ext cx="163" cy="129"/>
            </a:xfrm>
            <a:custGeom>
              <a:avLst/>
              <a:gdLst/>
              <a:ahLst/>
              <a:cxnLst>
                <a:cxn ang="0">
                  <a:pos x="164" y="130"/>
                </a:cxn>
                <a:cxn ang="0">
                  <a:pos x="151" y="126"/>
                </a:cxn>
                <a:cxn ang="0">
                  <a:pos x="140" y="122"/>
                </a:cxn>
                <a:cxn ang="0">
                  <a:pos x="128" y="117"/>
                </a:cxn>
                <a:cxn ang="0">
                  <a:pos x="115" y="113"/>
                </a:cxn>
                <a:cxn ang="0">
                  <a:pos x="103" y="106"/>
                </a:cxn>
                <a:cxn ang="0">
                  <a:pos x="90" y="99"/>
                </a:cxn>
                <a:cxn ang="0">
                  <a:pos x="80" y="92"/>
                </a:cxn>
                <a:cxn ang="0">
                  <a:pos x="67" y="83"/>
                </a:cxn>
                <a:cxn ang="0">
                  <a:pos x="56" y="73"/>
                </a:cxn>
                <a:cxn ang="0">
                  <a:pos x="48" y="62"/>
                </a:cxn>
                <a:cxn ang="0">
                  <a:pos x="48" y="62"/>
                </a:cxn>
                <a:cxn ang="0">
                  <a:pos x="31" y="44"/>
                </a:cxn>
                <a:cxn ang="0">
                  <a:pos x="23" y="27"/>
                </a:cxn>
                <a:cxn ang="0">
                  <a:pos x="14" y="14"/>
                </a:cxn>
                <a:cxn ang="0">
                  <a:pos x="6" y="6"/>
                </a:cxn>
                <a:cxn ang="0">
                  <a:pos x="0" y="0"/>
                </a:cxn>
                <a:cxn ang="0">
                  <a:pos x="0" y="0"/>
                </a:cxn>
                <a:cxn ang="0">
                  <a:pos x="2" y="0"/>
                </a:cxn>
                <a:cxn ang="0">
                  <a:pos x="6" y="0"/>
                </a:cxn>
                <a:cxn ang="0">
                  <a:pos x="14" y="0"/>
                </a:cxn>
                <a:cxn ang="0">
                  <a:pos x="27" y="0"/>
                </a:cxn>
                <a:cxn ang="0">
                  <a:pos x="39" y="0"/>
                </a:cxn>
                <a:cxn ang="0">
                  <a:pos x="52" y="0"/>
                </a:cxn>
                <a:cxn ang="0">
                  <a:pos x="67" y="0"/>
                </a:cxn>
                <a:cxn ang="0">
                  <a:pos x="81" y="4"/>
                </a:cxn>
                <a:cxn ang="0">
                  <a:pos x="94" y="6"/>
                </a:cxn>
                <a:cxn ang="0">
                  <a:pos x="106" y="9"/>
                </a:cxn>
                <a:cxn ang="0">
                  <a:pos x="164" y="130"/>
                </a:cxn>
              </a:cxnLst>
              <a:rect l="0" t="0" r="r" b="b"/>
              <a:pathLst>
                <a:path w="165" h="131">
                  <a:moveTo>
                    <a:pt x="164" y="130"/>
                  </a:moveTo>
                  <a:lnTo>
                    <a:pt x="151" y="126"/>
                  </a:lnTo>
                  <a:lnTo>
                    <a:pt x="140" y="122"/>
                  </a:lnTo>
                  <a:lnTo>
                    <a:pt x="128" y="117"/>
                  </a:lnTo>
                  <a:lnTo>
                    <a:pt x="115" y="113"/>
                  </a:lnTo>
                  <a:lnTo>
                    <a:pt x="103" y="106"/>
                  </a:lnTo>
                  <a:lnTo>
                    <a:pt x="90" y="99"/>
                  </a:lnTo>
                  <a:lnTo>
                    <a:pt x="80" y="92"/>
                  </a:lnTo>
                  <a:lnTo>
                    <a:pt x="67" y="83"/>
                  </a:lnTo>
                  <a:lnTo>
                    <a:pt x="56" y="73"/>
                  </a:lnTo>
                  <a:lnTo>
                    <a:pt x="48" y="62"/>
                  </a:lnTo>
                  <a:lnTo>
                    <a:pt x="48" y="62"/>
                  </a:lnTo>
                  <a:lnTo>
                    <a:pt x="31" y="44"/>
                  </a:lnTo>
                  <a:lnTo>
                    <a:pt x="23" y="27"/>
                  </a:lnTo>
                  <a:lnTo>
                    <a:pt x="14" y="14"/>
                  </a:lnTo>
                  <a:lnTo>
                    <a:pt x="6" y="6"/>
                  </a:lnTo>
                  <a:lnTo>
                    <a:pt x="0" y="0"/>
                  </a:lnTo>
                  <a:lnTo>
                    <a:pt x="0" y="0"/>
                  </a:lnTo>
                  <a:lnTo>
                    <a:pt x="2" y="0"/>
                  </a:lnTo>
                  <a:lnTo>
                    <a:pt x="6" y="0"/>
                  </a:lnTo>
                  <a:lnTo>
                    <a:pt x="14" y="0"/>
                  </a:lnTo>
                  <a:lnTo>
                    <a:pt x="27" y="0"/>
                  </a:lnTo>
                  <a:lnTo>
                    <a:pt x="39" y="0"/>
                  </a:lnTo>
                  <a:lnTo>
                    <a:pt x="52" y="0"/>
                  </a:lnTo>
                  <a:lnTo>
                    <a:pt x="67" y="0"/>
                  </a:lnTo>
                  <a:lnTo>
                    <a:pt x="81" y="4"/>
                  </a:lnTo>
                  <a:lnTo>
                    <a:pt x="94" y="6"/>
                  </a:lnTo>
                  <a:lnTo>
                    <a:pt x="106" y="9"/>
                  </a:lnTo>
                  <a:lnTo>
                    <a:pt x="164" y="130"/>
                  </a:lnTo>
                </a:path>
              </a:pathLst>
            </a:custGeom>
            <a:solidFill>
              <a:srgbClr val="FFD80F"/>
            </a:solidFill>
            <a:ln w="9525" cap="rnd">
              <a:noFill/>
              <a:round/>
              <a:headEnd/>
              <a:tailEnd/>
            </a:ln>
            <a:effectLst/>
          </p:spPr>
          <p:txBody>
            <a:bodyPr/>
            <a:lstStyle/>
            <a:p>
              <a:pPr>
                <a:defRPr/>
              </a:pPr>
              <a:endParaRPr lang="en-US"/>
            </a:p>
          </p:txBody>
        </p:sp>
        <p:sp>
          <p:nvSpPr>
            <p:cNvPr id="115" name="Freeform 1139"/>
            <p:cNvSpPr>
              <a:spLocks/>
            </p:cNvSpPr>
            <p:nvPr/>
          </p:nvSpPr>
          <p:spPr bwMode="auto">
            <a:xfrm>
              <a:off x="3334" y="1742"/>
              <a:ext cx="163" cy="129"/>
            </a:xfrm>
            <a:custGeom>
              <a:avLst/>
              <a:gdLst/>
              <a:ahLst/>
              <a:cxnLst>
                <a:cxn ang="0">
                  <a:pos x="164" y="130"/>
                </a:cxn>
                <a:cxn ang="0">
                  <a:pos x="151" y="126"/>
                </a:cxn>
                <a:cxn ang="0">
                  <a:pos x="140" y="122"/>
                </a:cxn>
                <a:cxn ang="0">
                  <a:pos x="128" y="117"/>
                </a:cxn>
                <a:cxn ang="0">
                  <a:pos x="115" y="113"/>
                </a:cxn>
                <a:cxn ang="0">
                  <a:pos x="103" y="106"/>
                </a:cxn>
                <a:cxn ang="0">
                  <a:pos x="90" y="99"/>
                </a:cxn>
                <a:cxn ang="0">
                  <a:pos x="80" y="92"/>
                </a:cxn>
                <a:cxn ang="0">
                  <a:pos x="67" y="83"/>
                </a:cxn>
                <a:cxn ang="0">
                  <a:pos x="56" y="73"/>
                </a:cxn>
                <a:cxn ang="0">
                  <a:pos x="48" y="62"/>
                </a:cxn>
                <a:cxn ang="0">
                  <a:pos x="48" y="62"/>
                </a:cxn>
                <a:cxn ang="0">
                  <a:pos x="31" y="44"/>
                </a:cxn>
                <a:cxn ang="0">
                  <a:pos x="23" y="27"/>
                </a:cxn>
                <a:cxn ang="0">
                  <a:pos x="14" y="14"/>
                </a:cxn>
                <a:cxn ang="0">
                  <a:pos x="6" y="6"/>
                </a:cxn>
                <a:cxn ang="0">
                  <a:pos x="0" y="0"/>
                </a:cxn>
                <a:cxn ang="0">
                  <a:pos x="0" y="0"/>
                </a:cxn>
                <a:cxn ang="0">
                  <a:pos x="2" y="0"/>
                </a:cxn>
                <a:cxn ang="0">
                  <a:pos x="6" y="0"/>
                </a:cxn>
                <a:cxn ang="0">
                  <a:pos x="14" y="0"/>
                </a:cxn>
                <a:cxn ang="0">
                  <a:pos x="27" y="0"/>
                </a:cxn>
                <a:cxn ang="0">
                  <a:pos x="39" y="0"/>
                </a:cxn>
                <a:cxn ang="0">
                  <a:pos x="52" y="0"/>
                </a:cxn>
                <a:cxn ang="0">
                  <a:pos x="67" y="0"/>
                </a:cxn>
                <a:cxn ang="0">
                  <a:pos x="81" y="4"/>
                </a:cxn>
                <a:cxn ang="0">
                  <a:pos x="94" y="6"/>
                </a:cxn>
                <a:cxn ang="0">
                  <a:pos x="106" y="9"/>
                </a:cxn>
              </a:cxnLst>
              <a:rect l="0" t="0" r="r" b="b"/>
              <a:pathLst>
                <a:path w="165" h="131">
                  <a:moveTo>
                    <a:pt x="164" y="130"/>
                  </a:moveTo>
                  <a:lnTo>
                    <a:pt x="151" y="126"/>
                  </a:lnTo>
                  <a:lnTo>
                    <a:pt x="140" y="122"/>
                  </a:lnTo>
                  <a:lnTo>
                    <a:pt x="128" y="117"/>
                  </a:lnTo>
                  <a:lnTo>
                    <a:pt x="115" y="113"/>
                  </a:lnTo>
                  <a:lnTo>
                    <a:pt x="103" y="106"/>
                  </a:lnTo>
                  <a:lnTo>
                    <a:pt x="90" y="99"/>
                  </a:lnTo>
                  <a:lnTo>
                    <a:pt x="80" y="92"/>
                  </a:lnTo>
                  <a:lnTo>
                    <a:pt x="67" y="83"/>
                  </a:lnTo>
                  <a:lnTo>
                    <a:pt x="56" y="73"/>
                  </a:lnTo>
                  <a:lnTo>
                    <a:pt x="48" y="62"/>
                  </a:lnTo>
                  <a:lnTo>
                    <a:pt x="48" y="62"/>
                  </a:lnTo>
                  <a:lnTo>
                    <a:pt x="31" y="44"/>
                  </a:lnTo>
                  <a:lnTo>
                    <a:pt x="23" y="27"/>
                  </a:lnTo>
                  <a:lnTo>
                    <a:pt x="14" y="14"/>
                  </a:lnTo>
                  <a:lnTo>
                    <a:pt x="6" y="6"/>
                  </a:lnTo>
                  <a:lnTo>
                    <a:pt x="0" y="0"/>
                  </a:lnTo>
                  <a:lnTo>
                    <a:pt x="0" y="0"/>
                  </a:lnTo>
                  <a:lnTo>
                    <a:pt x="2" y="0"/>
                  </a:lnTo>
                  <a:lnTo>
                    <a:pt x="6" y="0"/>
                  </a:lnTo>
                  <a:lnTo>
                    <a:pt x="14" y="0"/>
                  </a:lnTo>
                  <a:lnTo>
                    <a:pt x="27" y="0"/>
                  </a:lnTo>
                  <a:lnTo>
                    <a:pt x="39" y="0"/>
                  </a:lnTo>
                  <a:lnTo>
                    <a:pt x="52" y="0"/>
                  </a:lnTo>
                  <a:lnTo>
                    <a:pt x="67" y="0"/>
                  </a:lnTo>
                  <a:lnTo>
                    <a:pt x="81" y="4"/>
                  </a:lnTo>
                  <a:lnTo>
                    <a:pt x="94" y="6"/>
                  </a:lnTo>
                  <a:lnTo>
                    <a:pt x="106" y="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6" name="Freeform 1140"/>
            <p:cNvSpPr>
              <a:spLocks/>
            </p:cNvSpPr>
            <p:nvPr/>
          </p:nvSpPr>
          <p:spPr bwMode="auto">
            <a:xfrm>
              <a:off x="3425" y="1851"/>
              <a:ext cx="144" cy="142"/>
            </a:xfrm>
            <a:custGeom>
              <a:avLst/>
              <a:gdLst/>
              <a:ahLst/>
              <a:cxnLst>
                <a:cxn ang="0">
                  <a:pos x="143" y="142"/>
                </a:cxn>
                <a:cxn ang="0">
                  <a:pos x="130" y="137"/>
                </a:cxn>
                <a:cxn ang="0">
                  <a:pos x="117" y="130"/>
                </a:cxn>
                <a:cxn ang="0">
                  <a:pos x="103" y="124"/>
                </a:cxn>
                <a:cxn ang="0">
                  <a:pos x="90" y="117"/>
                </a:cxn>
                <a:cxn ang="0">
                  <a:pos x="75" y="110"/>
                </a:cxn>
                <a:cxn ang="0">
                  <a:pos x="61" y="99"/>
                </a:cxn>
                <a:cxn ang="0">
                  <a:pos x="48" y="89"/>
                </a:cxn>
                <a:cxn ang="0">
                  <a:pos x="36" y="78"/>
                </a:cxn>
                <a:cxn ang="0">
                  <a:pos x="25" y="68"/>
                </a:cxn>
                <a:cxn ang="0">
                  <a:pos x="16" y="55"/>
                </a:cxn>
                <a:cxn ang="0">
                  <a:pos x="16" y="55"/>
                </a:cxn>
                <a:cxn ang="0">
                  <a:pos x="4" y="34"/>
                </a:cxn>
                <a:cxn ang="0">
                  <a:pos x="0" y="17"/>
                </a:cxn>
                <a:cxn ang="0">
                  <a:pos x="0" y="6"/>
                </a:cxn>
                <a:cxn ang="0">
                  <a:pos x="0" y="0"/>
                </a:cxn>
                <a:cxn ang="0">
                  <a:pos x="0" y="0"/>
                </a:cxn>
                <a:cxn ang="0">
                  <a:pos x="0" y="0"/>
                </a:cxn>
                <a:cxn ang="0">
                  <a:pos x="8" y="0"/>
                </a:cxn>
                <a:cxn ang="0">
                  <a:pos x="16" y="0"/>
                </a:cxn>
                <a:cxn ang="0">
                  <a:pos x="27" y="2"/>
                </a:cxn>
                <a:cxn ang="0">
                  <a:pos x="36" y="4"/>
                </a:cxn>
                <a:cxn ang="0">
                  <a:pos x="44" y="4"/>
                </a:cxn>
                <a:cxn ang="0">
                  <a:pos x="52" y="6"/>
                </a:cxn>
                <a:cxn ang="0">
                  <a:pos x="62" y="8"/>
                </a:cxn>
                <a:cxn ang="0">
                  <a:pos x="71" y="13"/>
                </a:cxn>
                <a:cxn ang="0">
                  <a:pos x="82" y="17"/>
                </a:cxn>
                <a:cxn ang="0">
                  <a:pos x="90" y="20"/>
                </a:cxn>
                <a:cxn ang="0">
                  <a:pos x="143" y="142"/>
                </a:cxn>
              </a:cxnLst>
              <a:rect l="0" t="0" r="r" b="b"/>
              <a:pathLst>
                <a:path w="144" h="143">
                  <a:moveTo>
                    <a:pt x="143" y="142"/>
                  </a:moveTo>
                  <a:lnTo>
                    <a:pt x="130" y="137"/>
                  </a:lnTo>
                  <a:lnTo>
                    <a:pt x="117" y="130"/>
                  </a:lnTo>
                  <a:lnTo>
                    <a:pt x="103" y="124"/>
                  </a:lnTo>
                  <a:lnTo>
                    <a:pt x="90" y="117"/>
                  </a:lnTo>
                  <a:lnTo>
                    <a:pt x="75" y="110"/>
                  </a:lnTo>
                  <a:lnTo>
                    <a:pt x="61" y="99"/>
                  </a:lnTo>
                  <a:lnTo>
                    <a:pt x="48" y="89"/>
                  </a:lnTo>
                  <a:lnTo>
                    <a:pt x="36" y="78"/>
                  </a:lnTo>
                  <a:lnTo>
                    <a:pt x="25" y="68"/>
                  </a:lnTo>
                  <a:lnTo>
                    <a:pt x="16" y="55"/>
                  </a:lnTo>
                  <a:lnTo>
                    <a:pt x="16" y="55"/>
                  </a:lnTo>
                  <a:lnTo>
                    <a:pt x="4" y="34"/>
                  </a:lnTo>
                  <a:lnTo>
                    <a:pt x="0" y="17"/>
                  </a:lnTo>
                  <a:lnTo>
                    <a:pt x="0" y="6"/>
                  </a:lnTo>
                  <a:lnTo>
                    <a:pt x="0" y="0"/>
                  </a:lnTo>
                  <a:lnTo>
                    <a:pt x="0" y="0"/>
                  </a:lnTo>
                  <a:lnTo>
                    <a:pt x="0" y="0"/>
                  </a:lnTo>
                  <a:lnTo>
                    <a:pt x="8" y="0"/>
                  </a:lnTo>
                  <a:lnTo>
                    <a:pt x="16" y="0"/>
                  </a:lnTo>
                  <a:lnTo>
                    <a:pt x="27" y="2"/>
                  </a:lnTo>
                  <a:lnTo>
                    <a:pt x="36" y="4"/>
                  </a:lnTo>
                  <a:lnTo>
                    <a:pt x="44" y="4"/>
                  </a:lnTo>
                  <a:lnTo>
                    <a:pt x="52" y="6"/>
                  </a:lnTo>
                  <a:lnTo>
                    <a:pt x="62" y="8"/>
                  </a:lnTo>
                  <a:lnTo>
                    <a:pt x="71" y="13"/>
                  </a:lnTo>
                  <a:lnTo>
                    <a:pt x="82" y="17"/>
                  </a:lnTo>
                  <a:lnTo>
                    <a:pt x="90" y="20"/>
                  </a:lnTo>
                  <a:lnTo>
                    <a:pt x="143" y="142"/>
                  </a:lnTo>
                </a:path>
              </a:pathLst>
            </a:custGeom>
            <a:solidFill>
              <a:srgbClr val="FFD80F"/>
            </a:solidFill>
            <a:ln w="9525" cap="rnd">
              <a:noFill/>
              <a:round/>
              <a:headEnd/>
              <a:tailEnd/>
            </a:ln>
            <a:effectLst/>
          </p:spPr>
          <p:txBody>
            <a:bodyPr/>
            <a:lstStyle/>
            <a:p>
              <a:pPr>
                <a:defRPr/>
              </a:pPr>
              <a:endParaRPr lang="en-US"/>
            </a:p>
          </p:txBody>
        </p:sp>
        <p:sp>
          <p:nvSpPr>
            <p:cNvPr id="117" name="Freeform 1141"/>
            <p:cNvSpPr>
              <a:spLocks/>
            </p:cNvSpPr>
            <p:nvPr/>
          </p:nvSpPr>
          <p:spPr bwMode="auto">
            <a:xfrm>
              <a:off x="3425" y="1851"/>
              <a:ext cx="144" cy="142"/>
            </a:xfrm>
            <a:custGeom>
              <a:avLst/>
              <a:gdLst/>
              <a:ahLst/>
              <a:cxnLst>
                <a:cxn ang="0">
                  <a:pos x="143" y="142"/>
                </a:cxn>
                <a:cxn ang="0">
                  <a:pos x="130" y="137"/>
                </a:cxn>
                <a:cxn ang="0">
                  <a:pos x="117" y="130"/>
                </a:cxn>
                <a:cxn ang="0">
                  <a:pos x="103" y="124"/>
                </a:cxn>
                <a:cxn ang="0">
                  <a:pos x="90" y="117"/>
                </a:cxn>
                <a:cxn ang="0">
                  <a:pos x="75" y="110"/>
                </a:cxn>
                <a:cxn ang="0">
                  <a:pos x="61" y="99"/>
                </a:cxn>
                <a:cxn ang="0">
                  <a:pos x="48" y="89"/>
                </a:cxn>
                <a:cxn ang="0">
                  <a:pos x="36" y="78"/>
                </a:cxn>
                <a:cxn ang="0">
                  <a:pos x="25" y="68"/>
                </a:cxn>
                <a:cxn ang="0">
                  <a:pos x="16" y="55"/>
                </a:cxn>
                <a:cxn ang="0">
                  <a:pos x="16" y="55"/>
                </a:cxn>
                <a:cxn ang="0">
                  <a:pos x="4" y="34"/>
                </a:cxn>
                <a:cxn ang="0">
                  <a:pos x="0" y="17"/>
                </a:cxn>
                <a:cxn ang="0">
                  <a:pos x="0" y="6"/>
                </a:cxn>
                <a:cxn ang="0">
                  <a:pos x="0" y="0"/>
                </a:cxn>
                <a:cxn ang="0">
                  <a:pos x="0" y="0"/>
                </a:cxn>
                <a:cxn ang="0">
                  <a:pos x="0" y="0"/>
                </a:cxn>
                <a:cxn ang="0">
                  <a:pos x="8" y="0"/>
                </a:cxn>
                <a:cxn ang="0">
                  <a:pos x="16" y="0"/>
                </a:cxn>
                <a:cxn ang="0">
                  <a:pos x="27" y="2"/>
                </a:cxn>
                <a:cxn ang="0">
                  <a:pos x="36" y="4"/>
                </a:cxn>
                <a:cxn ang="0">
                  <a:pos x="44" y="4"/>
                </a:cxn>
                <a:cxn ang="0">
                  <a:pos x="52" y="6"/>
                </a:cxn>
                <a:cxn ang="0">
                  <a:pos x="62" y="8"/>
                </a:cxn>
                <a:cxn ang="0">
                  <a:pos x="71" y="13"/>
                </a:cxn>
                <a:cxn ang="0">
                  <a:pos x="82" y="17"/>
                </a:cxn>
                <a:cxn ang="0">
                  <a:pos x="90" y="20"/>
                </a:cxn>
              </a:cxnLst>
              <a:rect l="0" t="0" r="r" b="b"/>
              <a:pathLst>
                <a:path w="144" h="143">
                  <a:moveTo>
                    <a:pt x="143" y="142"/>
                  </a:moveTo>
                  <a:lnTo>
                    <a:pt x="130" y="137"/>
                  </a:lnTo>
                  <a:lnTo>
                    <a:pt x="117" y="130"/>
                  </a:lnTo>
                  <a:lnTo>
                    <a:pt x="103" y="124"/>
                  </a:lnTo>
                  <a:lnTo>
                    <a:pt x="90" y="117"/>
                  </a:lnTo>
                  <a:lnTo>
                    <a:pt x="75" y="110"/>
                  </a:lnTo>
                  <a:lnTo>
                    <a:pt x="61" y="99"/>
                  </a:lnTo>
                  <a:lnTo>
                    <a:pt x="48" y="89"/>
                  </a:lnTo>
                  <a:lnTo>
                    <a:pt x="36" y="78"/>
                  </a:lnTo>
                  <a:lnTo>
                    <a:pt x="25" y="68"/>
                  </a:lnTo>
                  <a:lnTo>
                    <a:pt x="16" y="55"/>
                  </a:lnTo>
                  <a:lnTo>
                    <a:pt x="16" y="55"/>
                  </a:lnTo>
                  <a:lnTo>
                    <a:pt x="4" y="34"/>
                  </a:lnTo>
                  <a:lnTo>
                    <a:pt x="0" y="17"/>
                  </a:lnTo>
                  <a:lnTo>
                    <a:pt x="0" y="6"/>
                  </a:lnTo>
                  <a:lnTo>
                    <a:pt x="0" y="0"/>
                  </a:lnTo>
                  <a:lnTo>
                    <a:pt x="0" y="0"/>
                  </a:lnTo>
                  <a:lnTo>
                    <a:pt x="0" y="0"/>
                  </a:lnTo>
                  <a:lnTo>
                    <a:pt x="8" y="0"/>
                  </a:lnTo>
                  <a:lnTo>
                    <a:pt x="16" y="0"/>
                  </a:lnTo>
                  <a:lnTo>
                    <a:pt x="27" y="2"/>
                  </a:lnTo>
                  <a:lnTo>
                    <a:pt x="36" y="4"/>
                  </a:lnTo>
                  <a:lnTo>
                    <a:pt x="44" y="4"/>
                  </a:lnTo>
                  <a:lnTo>
                    <a:pt x="52" y="6"/>
                  </a:lnTo>
                  <a:lnTo>
                    <a:pt x="62" y="8"/>
                  </a:lnTo>
                  <a:lnTo>
                    <a:pt x="71" y="13"/>
                  </a:lnTo>
                  <a:lnTo>
                    <a:pt x="82" y="17"/>
                  </a:lnTo>
                  <a:lnTo>
                    <a:pt x="90" y="2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8" name="Freeform 1142"/>
            <p:cNvSpPr>
              <a:spLocks/>
            </p:cNvSpPr>
            <p:nvPr/>
          </p:nvSpPr>
          <p:spPr bwMode="auto">
            <a:xfrm>
              <a:off x="3452" y="1941"/>
              <a:ext cx="92" cy="142"/>
            </a:xfrm>
            <a:custGeom>
              <a:avLst/>
              <a:gdLst/>
              <a:ahLst/>
              <a:cxnLst>
                <a:cxn ang="0">
                  <a:pos x="90" y="143"/>
                </a:cxn>
                <a:cxn ang="0">
                  <a:pos x="81" y="132"/>
                </a:cxn>
                <a:cxn ang="0">
                  <a:pos x="72" y="124"/>
                </a:cxn>
                <a:cxn ang="0">
                  <a:pos x="62" y="115"/>
                </a:cxn>
                <a:cxn ang="0">
                  <a:pos x="51" y="104"/>
                </a:cxn>
                <a:cxn ang="0">
                  <a:pos x="41" y="94"/>
                </a:cxn>
                <a:cxn ang="0">
                  <a:pos x="30" y="81"/>
                </a:cxn>
                <a:cxn ang="0">
                  <a:pos x="21" y="64"/>
                </a:cxn>
                <a:cxn ang="0">
                  <a:pos x="13" y="48"/>
                </a:cxn>
                <a:cxn ang="0">
                  <a:pos x="6" y="27"/>
                </a:cxn>
                <a:cxn ang="0">
                  <a:pos x="0" y="0"/>
                </a:cxn>
                <a:cxn ang="0">
                  <a:pos x="0" y="0"/>
                </a:cxn>
                <a:cxn ang="0">
                  <a:pos x="2" y="2"/>
                </a:cxn>
                <a:cxn ang="0">
                  <a:pos x="6" y="2"/>
                </a:cxn>
                <a:cxn ang="0">
                  <a:pos x="13" y="2"/>
                </a:cxn>
                <a:cxn ang="0">
                  <a:pos x="21" y="3"/>
                </a:cxn>
                <a:cxn ang="0">
                  <a:pos x="32" y="5"/>
                </a:cxn>
                <a:cxn ang="0">
                  <a:pos x="42" y="7"/>
                </a:cxn>
                <a:cxn ang="0">
                  <a:pos x="53" y="9"/>
                </a:cxn>
                <a:cxn ang="0">
                  <a:pos x="64" y="14"/>
                </a:cxn>
                <a:cxn ang="0">
                  <a:pos x="74" y="20"/>
                </a:cxn>
                <a:cxn ang="0">
                  <a:pos x="83" y="27"/>
                </a:cxn>
                <a:cxn ang="0">
                  <a:pos x="90" y="143"/>
                </a:cxn>
              </a:cxnLst>
              <a:rect l="0" t="0" r="r" b="b"/>
              <a:pathLst>
                <a:path w="91" h="144">
                  <a:moveTo>
                    <a:pt x="90" y="143"/>
                  </a:moveTo>
                  <a:lnTo>
                    <a:pt x="81" y="132"/>
                  </a:lnTo>
                  <a:lnTo>
                    <a:pt x="72" y="124"/>
                  </a:lnTo>
                  <a:lnTo>
                    <a:pt x="62" y="115"/>
                  </a:lnTo>
                  <a:lnTo>
                    <a:pt x="51" y="104"/>
                  </a:lnTo>
                  <a:lnTo>
                    <a:pt x="41" y="94"/>
                  </a:lnTo>
                  <a:lnTo>
                    <a:pt x="30" y="81"/>
                  </a:lnTo>
                  <a:lnTo>
                    <a:pt x="21" y="64"/>
                  </a:lnTo>
                  <a:lnTo>
                    <a:pt x="13" y="48"/>
                  </a:lnTo>
                  <a:lnTo>
                    <a:pt x="6" y="27"/>
                  </a:lnTo>
                  <a:lnTo>
                    <a:pt x="0" y="0"/>
                  </a:lnTo>
                  <a:lnTo>
                    <a:pt x="0" y="0"/>
                  </a:lnTo>
                  <a:lnTo>
                    <a:pt x="2" y="2"/>
                  </a:lnTo>
                  <a:lnTo>
                    <a:pt x="6" y="2"/>
                  </a:lnTo>
                  <a:lnTo>
                    <a:pt x="13" y="2"/>
                  </a:lnTo>
                  <a:lnTo>
                    <a:pt x="21" y="3"/>
                  </a:lnTo>
                  <a:lnTo>
                    <a:pt x="32" y="5"/>
                  </a:lnTo>
                  <a:lnTo>
                    <a:pt x="42" y="7"/>
                  </a:lnTo>
                  <a:lnTo>
                    <a:pt x="53" y="9"/>
                  </a:lnTo>
                  <a:lnTo>
                    <a:pt x="64" y="14"/>
                  </a:lnTo>
                  <a:lnTo>
                    <a:pt x="74" y="20"/>
                  </a:lnTo>
                  <a:lnTo>
                    <a:pt x="83" y="27"/>
                  </a:lnTo>
                  <a:lnTo>
                    <a:pt x="90" y="143"/>
                  </a:lnTo>
                </a:path>
              </a:pathLst>
            </a:custGeom>
            <a:solidFill>
              <a:srgbClr val="FFD80F"/>
            </a:solidFill>
            <a:ln w="9525" cap="rnd">
              <a:noFill/>
              <a:round/>
              <a:headEnd/>
              <a:tailEnd/>
            </a:ln>
            <a:effectLst/>
          </p:spPr>
          <p:txBody>
            <a:bodyPr/>
            <a:lstStyle/>
            <a:p>
              <a:pPr>
                <a:defRPr/>
              </a:pPr>
              <a:endParaRPr lang="en-US"/>
            </a:p>
          </p:txBody>
        </p:sp>
        <p:sp>
          <p:nvSpPr>
            <p:cNvPr id="119" name="Freeform 1143"/>
            <p:cNvSpPr>
              <a:spLocks/>
            </p:cNvSpPr>
            <p:nvPr/>
          </p:nvSpPr>
          <p:spPr bwMode="auto">
            <a:xfrm>
              <a:off x="3452" y="1941"/>
              <a:ext cx="92" cy="142"/>
            </a:xfrm>
            <a:custGeom>
              <a:avLst/>
              <a:gdLst/>
              <a:ahLst/>
              <a:cxnLst>
                <a:cxn ang="0">
                  <a:pos x="90" y="143"/>
                </a:cxn>
                <a:cxn ang="0">
                  <a:pos x="81" y="132"/>
                </a:cxn>
                <a:cxn ang="0">
                  <a:pos x="72" y="124"/>
                </a:cxn>
                <a:cxn ang="0">
                  <a:pos x="62" y="115"/>
                </a:cxn>
                <a:cxn ang="0">
                  <a:pos x="51" y="104"/>
                </a:cxn>
                <a:cxn ang="0">
                  <a:pos x="41" y="94"/>
                </a:cxn>
                <a:cxn ang="0">
                  <a:pos x="30" y="81"/>
                </a:cxn>
                <a:cxn ang="0">
                  <a:pos x="21" y="64"/>
                </a:cxn>
                <a:cxn ang="0">
                  <a:pos x="13" y="48"/>
                </a:cxn>
                <a:cxn ang="0">
                  <a:pos x="6" y="27"/>
                </a:cxn>
                <a:cxn ang="0">
                  <a:pos x="0" y="0"/>
                </a:cxn>
                <a:cxn ang="0">
                  <a:pos x="0" y="0"/>
                </a:cxn>
                <a:cxn ang="0">
                  <a:pos x="2" y="2"/>
                </a:cxn>
                <a:cxn ang="0">
                  <a:pos x="6" y="2"/>
                </a:cxn>
                <a:cxn ang="0">
                  <a:pos x="13" y="2"/>
                </a:cxn>
                <a:cxn ang="0">
                  <a:pos x="21" y="3"/>
                </a:cxn>
                <a:cxn ang="0">
                  <a:pos x="32" y="5"/>
                </a:cxn>
                <a:cxn ang="0">
                  <a:pos x="42" y="7"/>
                </a:cxn>
                <a:cxn ang="0">
                  <a:pos x="53" y="9"/>
                </a:cxn>
                <a:cxn ang="0">
                  <a:pos x="64" y="14"/>
                </a:cxn>
                <a:cxn ang="0">
                  <a:pos x="74" y="20"/>
                </a:cxn>
                <a:cxn ang="0">
                  <a:pos x="83" y="27"/>
                </a:cxn>
              </a:cxnLst>
              <a:rect l="0" t="0" r="r" b="b"/>
              <a:pathLst>
                <a:path w="91" h="144">
                  <a:moveTo>
                    <a:pt x="90" y="143"/>
                  </a:moveTo>
                  <a:lnTo>
                    <a:pt x="81" y="132"/>
                  </a:lnTo>
                  <a:lnTo>
                    <a:pt x="72" y="124"/>
                  </a:lnTo>
                  <a:lnTo>
                    <a:pt x="62" y="115"/>
                  </a:lnTo>
                  <a:lnTo>
                    <a:pt x="51" y="104"/>
                  </a:lnTo>
                  <a:lnTo>
                    <a:pt x="41" y="94"/>
                  </a:lnTo>
                  <a:lnTo>
                    <a:pt x="30" y="81"/>
                  </a:lnTo>
                  <a:lnTo>
                    <a:pt x="21" y="64"/>
                  </a:lnTo>
                  <a:lnTo>
                    <a:pt x="13" y="48"/>
                  </a:lnTo>
                  <a:lnTo>
                    <a:pt x="6" y="27"/>
                  </a:lnTo>
                  <a:lnTo>
                    <a:pt x="0" y="0"/>
                  </a:lnTo>
                  <a:lnTo>
                    <a:pt x="0" y="0"/>
                  </a:lnTo>
                  <a:lnTo>
                    <a:pt x="2" y="2"/>
                  </a:lnTo>
                  <a:lnTo>
                    <a:pt x="6" y="2"/>
                  </a:lnTo>
                  <a:lnTo>
                    <a:pt x="13" y="2"/>
                  </a:lnTo>
                  <a:lnTo>
                    <a:pt x="21" y="3"/>
                  </a:lnTo>
                  <a:lnTo>
                    <a:pt x="32" y="5"/>
                  </a:lnTo>
                  <a:lnTo>
                    <a:pt x="42" y="7"/>
                  </a:lnTo>
                  <a:lnTo>
                    <a:pt x="53" y="9"/>
                  </a:lnTo>
                  <a:lnTo>
                    <a:pt x="64" y="14"/>
                  </a:lnTo>
                  <a:lnTo>
                    <a:pt x="74" y="20"/>
                  </a:lnTo>
                  <a:lnTo>
                    <a:pt x="83" y="2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0" name="Freeform 1144"/>
            <p:cNvSpPr>
              <a:spLocks/>
            </p:cNvSpPr>
            <p:nvPr/>
          </p:nvSpPr>
          <p:spPr bwMode="auto">
            <a:xfrm>
              <a:off x="3497" y="2083"/>
              <a:ext cx="90" cy="198"/>
            </a:xfrm>
            <a:custGeom>
              <a:avLst/>
              <a:gdLst/>
              <a:ahLst/>
              <a:cxnLst>
                <a:cxn ang="0">
                  <a:pos x="80" y="196"/>
                </a:cxn>
                <a:cxn ang="0">
                  <a:pos x="71" y="182"/>
                </a:cxn>
                <a:cxn ang="0">
                  <a:pos x="63" y="166"/>
                </a:cxn>
                <a:cxn ang="0">
                  <a:pos x="52" y="149"/>
                </a:cxn>
                <a:cxn ang="0">
                  <a:pos x="42" y="131"/>
                </a:cxn>
                <a:cxn ang="0">
                  <a:pos x="31" y="109"/>
                </a:cxn>
                <a:cxn ang="0">
                  <a:pos x="20" y="88"/>
                </a:cxn>
                <a:cxn ang="0">
                  <a:pos x="13" y="64"/>
                </a:cxn>
                <a:cxn ang="0">
                  <a:pos x="4" y="44"/>
                </a:cxn>
                <a:cxn ang="0">
                  <a:pos x="0" y="23"/>
                </a:cxn>
                <a:cxn ang="0">
                  <a:pos x="0" y="2"/>
                </a:cxn>
                <a:cxn ang="0">
                  <a:pos x="0" y="2"/>
                </a:cxn>
                <a:cxn ang="0">
                  <a:pos x="0" y="2"/>
                </a:cxn>
                <a:cxn ang="0">
                  <a:pos x="4" y="0"/>
                </a:cxn>
                <a:cxn ang="0">
                  <a:pos x="10" y="0"/>
                </a:cxn>
                <a:cxn ang="0">
                  <a:pos x="18" y="0"/>
                </a:cxn>
                <a:cxn ang="0">
                  <a:pos x="29" y="0"/>
                </a:cxn>
                <a:cxn ang="0">
                  <a:pos x="40" y="2"/>
                </a:cxn>
                <a:cxn ang="0">
                  <a:pos x="52" y="6"/>
                </a:cxn>
                <a:cxn ang="0">
                  <a:pos x="63" y="12"/>
                </a:cxn>
                <a:cxn ang="0">
                  <a:pos x="75" y="23"/>
                </a:cxn>
                <a:cxn ang="0">
                  <a:pos x="89" y="35"/>
                </a:cxn>
                <a:cxn ang="0">
                  <a:pos x="80" y="196"/>
                </a:cxn>
              </a:cxnLst>
              <a:rect l="0" t="0" r="r" b="b"/>
              <a:pathLst>
                <a:path w="90" h="197">
                  <a:moveTo>
                    <a:pt x="80" y="196"/>
                  </a:moveTo>
                  <a:lnTo>
                    <a:pt x="71" y="182"/>
                  </a:lnTo>
                  <a:lnTo>
                    <a:pt x="63" y="166"/>
                  </a:lnTo>
                  <a:lnTo>
                    <a:pt x="52" y="149"/>
                  </a:lnTo>
                  <a:lnTo>
                    <a:pt x="42" y="131"/>
                  </a:lnTo>
                  <a:lnTo>
                    <a:pt x="31" y="109"/>
                  </a:lnTo>
                  <a:lnTo>
                    <a:pt x="20" y="88"/>
                  </a:lnTo>
                  <a:lnTo>
                    <a:pt x="13" y="64"/>
                  </a:lnTo>
                  <a:lnTo>
                    <a:pt x="4" y="44"/>
                  </a:lnTo>
                  <a:lnTo>
                    <a:pt x="0" y="23"/>
                  </a:lnTo>
                  <a:lnTo>
                    <a:pt x="0" y="2"/>
                  </a:lnTo>
                  <a:lnTo>
                    <a:pt x="0" y="2"/>
                  </a:lnTo>
                  <a:lnTo>
                    <a:pt x="0" y="2"/>
                  </a:lnTo>
                  <a:lnTo>
                    <a:pt x="4" y="0"/>
                  </a:lnTo>
                  <a:lnTo>
                    <a:pt x="10" y="0"/>
                  </a:lnTo>
                  <a:lnTo>
                    <a:pt x="18" y="0"/>
                  </a:lnTo>
                  <a:lnTo>
                    <a:pt x="29" y="0"/>
                  </a:lnTo>
                  <a:lnTo>
                    <a:pt x="40" y="2"/>
                  </a:lnTo>
                  <a:lnTo>
                    <a:pt x="52" y="6"/>
                  </a:lnTo>
                  <a:lnTo>
                    <a:pt x="63" y="12"/>
                  </a:lnTo>
                  <a:lnTo>
                    <a:pt x="75" y="23"/>
                  </a:lnTo>
                  <a:lnTo>
                    <a:pt x="89" y="35"/>
                  </a:lnTo>
                  <a:lnTo>
                    <a:pt x="80" y="196"/>
                  </a:lnTo>
                </a:path>
              </a:pathLst>
            </a:custGeom>
            <a:solidFill>
              <a:srgbClr val="FFD80F"/>
            </a:solidFill>
            <a:ln w="9525" cap="rnd">
              <a:noFill/>
              <a:round/>
              <a:headEnd/>
              <a:tailEnd/>
            </a:ln>
            <a:effectLst/>
          </p:spPr>
          <p:txBody>
            <a:bodyPr/>
            <a:lstStyle/>
            <a:p>
              <a:pPr>
                <a:defRPr/>
              </a:pPr>
              <a:endParaRPr lang="en-US"/>
            </a:p>
          </p:txBody>
        </p:sp>
        <p:sp>
          <p:nvSpPr>
            <p:cNvPr id="121" name="Freeform 1145"/>
            <p:cNvSpPr>
              <a:spLocks/>
            </p:cNvSpPr>
            <p:nvPr/>
          </p:nvSpPr>
          <p:spPr bwMode="auto">
            <a:xfrm>
              <a:off x="3497" y="2083"/>
              <a:ext cx="90" cy="198"/>
            </a:xfrm>
            <a:custGeom>
              <a:avLst/>
              <a:gdLst/>
              <a:ahLst/>
              <a:cxnLst>
                <a:cxn ang="0">
                  <a:pos x="80" y="196"/>
                </a:cxn>
                <a:cxn ang="0">
                  <a:pos x="71" y="182"/>
                </a:cxn>
                <a:cxn ang="0">
                  <a:pos x="63" y="166"/>
                </a:cxn>
                <a:cxn ang="0">
                  <a:pos x="52" y="149"/>
                </a:cxn>
                <a:cxn ang="0">
                  <a:pos x="42" y="131"/>
                </a:cxn>
                <a:cxn ang="0">
                  <a:pos x="31" y="109"/>
                </a:cxn>
                <a:cxn ang="0">
                  <a:pos x="20" y="88"/>
                </a:cxn>
                <a:cxn ang="0">
                  <a:pos x="13" y="64"/>
                </a:cxn>
                <a:cxn ang="0">
                  <a:pos x="4" y="44"/>
                </a:cxn>
                <a:cxn ang="0">
                  <a:pos x="0" y="23"/>
                </a:cxn>
                <a:cxn ang="0">
                  <a:pos x="0" y="2"/>
                </a:cxn>
                <a:cxn ang="0">
                  <a:pos x="0" y="2"/>
                </a:cxn>
                <a:cxn ang="0">
                  <a:pos x="0" y="2"/>
                </a:cxn>
                <a:cxn ang="0">
                  <a:pos x="4" y="0"/>
                </a:cxn>
                <a:cxn ang="0">
                  <a:pos x="10" y="0"/>
                </a:cxn>
                <a:cxn ang="0">
                  <a:pos x="18" y="0"/>
                </a:cxn>
                <a:cxn ang="0">
                  <a:pos x="29" y="0"/>
                </a:cxn>
                <a:cxn ang="0">
                  <a:pos x="40" y="2"/>
                </a:cxn>
                <a:cxn ang="0">
                  <a:pos x="52" y="6"/>
                </a:cxn>
                <a:cxn ang="0">
                  <a:pos x="63" y="12"/>
                </a:cxn>
                <a:cxn ang="0">
                  <a:pos x="75" y="23"/>
                </a:cxn>
                <a:cxn ang="0">
                  <a:pos x="89" y="35"/>
                </a:cxn>
              </a:cxnLst>
              <a:rect l="0" t="0" r="r" b="b"/>
              <a:pathLst>
                <a:path w="90" h="197">
                  <a:moveTo>
                    <a:pt x="80" y="196"/>
                  </a:moveTo>
                  <a:lnTo>
                    <a:pt x="71" y="182"/>
                  </a:lnTo>
                  <a:lnTo>
                    <a:pt x="63" y="166"/>
                  </a:lnTo>
                  <a:lnTo>
                    <a:pt x="52" y="149"/>
                  </a:lnTo>
                  <a:lnTo>
                    <a:pt x="42" y="131"/>
                  </a:lnTo>
                  <a:lnTo>
                    <a:pt x="31" y="109"/>
                  </a:lnTo>
                  <a:lnTo>
                    <a:pt x="20" y="88"/>
                  </a:lnTo>
                  <a:lnTo>
                    <a:pt x="13" y="64"/>
                  </a:lnTo>
                  <a:lnTo>
                    <a:pt x="4" y="44"/>
                  </a:lnTo>
                  <a:lnTo>
                    <a:pt x="0" y="23"/>
                  </a:lnTo>
                  <a:lnTo>
                    <a:pt x="0" y="2"/>
                  </a:lnTo>
                  <a:lnTo>
                    <a:pt x="0" y="2"/>
                  </a:lnTo>
                  <a:lnTo>
                    <a:pt x="0" y="2"/>
                  </a:lnTo>
                  <a:lnTo>
                    <a:pt x="4" y="0"/>
                  </a:lnTo>
                  <a:lnTo>
                    <a:pt x="10" y="0"/>
                  </a:lnTo>
                  <a:lnTo>
                    <a:pt x="18" y="0"/>
                  </a:lnTo>
                  <a:lnTo>
                    <a:pt x="29" y="0"/>
                  </a:lnTo>
                  <a:lnTo>
                    <a:pt x="40" y="2"/>
                  </a:lnTo>
                  <a:lnTo>
                    <a:pt x="52" y="6"/>
                  </a:lnTo>
                  <a:lnTo>
                    <a:pt x="63" y="12"/>
                  </a:lnTo>
                  <a:lnTo>
                    <a:pt x="75" y="23"/>
                  </a:lnTo>
                  <a:lnTo>
                    <a:pt x="89" y="3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2" name="Freeform 1146"/>
            <p:cNvSpPr>
              <a:spLocks/>
            </p:cNvSpPr>
            <p:nvPr/>
          </p:nvSpPr>
          <p:spPr bwMode="auto">
            <a:xfrm>
              <a:off x="3416" y="2121"/>
              <a:ext cx="164" cy="528"/>
            </a:xfrm>
            <a:custGeom>
              <a:avLst/>
              <a:gdLst/>
              <a:ahLst/>
              <a:cxnLst>
                <a:cxn ang="0">
                  <a:pos x="0" y="526"/>
                </a:cxn>
                <a:cxn ang="0">
                  <a:pos x="14" y="511"/>
                </a:cxn>
                <a:cxn ang="0">
                  <a:pos x="31" y="495"/>
                </a:cxn>
                <a:cxn ang="0">
                  <a:pos x="48" y="477"/>
                </a:cxn>
                <a:cxn ang="0">
                  <a:pos x="64" y="456"/>
                </a:cxn>
                <a:cxn ang="0">
                  <a:pos x="82" y="437"/>
                </a:cxn>
                <a:cxn ang="0">
                  <a:pos x="98" y="417"/>
                </a:cxn>
                <a:cxn ang="0">
                  <a:pos x="115" y="396"/>
                </a:cxn>
                <a:cxn ang="0">
                  <a:pos x="128" y="375"/>
                </a:cxn>
                <a:cxn ang="0">
                  <a:pos x="138" y="355"/>
                </a:cxn>
                <a:cxn ang="0">
                  <a:pos x="144" y="336"/>
                </a:cxn>
                <a:cxn ang="0">
                  <a:pos x="144" y="336"/>
                </a:cxn>
                <a:cxn ang="0">
                  <a:pos x="148" y="315"/>
                </a:cxn>
                <a:cxn ang="0">
                  <a:pos x="153" y="294"/>
                </a:cxn>
                <a:cxn ang="0">
                  <a:pos x="157" y="274"/>
                </a:cxn>
                <a:cxn ang="0">
                  <a:pos x="158" y="250"/>
                </a:cxn>
                <a:cxn ang="0">
                  <a:pos x="161" y="229"/>
                </a:cxn>
                <a:cxn ang="0">
                  <a:pos x="161" y="205"/>
                </a:cxn>
                <a:cxn ang="0">
                  <a:pos x="158" y="184"/>
                </a:cxn>
                <a:cxn ang="0">
                  <a:pos x="157" y="163"/>
                </a:cxn>
                <a:cxn ang="0">
                  <a:pos x="153" y="145"/>
                </a:cxn>
                <a:cxn ang="0">
                  <a:pos x="148" y="128"/>
                </a:cxn>
                <a:cxn ang="0">
                  <a:pos x="148" y="128"/>
                </a:cxn>
                <a:cxn ang="0">
                  <a:pos x="142" y="111"/>
                </a:cxn>
                <a:cxn ang="0">
                  <a:pos x="135" y="94"/>
                </a:cxn>
                <a:cxn ang="0">
                  <a:pos x="132" y="82"/>
                </a:cxn>
                <a:cxn ang="0">
                  <a:pos x="123" y="67"/>
                </a:cxn>
                <a:cxn ang="0">
                  <a:pos x="117" y="55"/>
                </a:cxn>
                <a:cxn ang="0">
                  <a:pos x="110" y="41"/>
                </a:cxn>
                <a:cxn ang="0">
                  <a:pos x="100" y="31"/>
                </a:cxn>
                <a:cxn ang="0">
                  <a:pos x="89" y="20"/>
                </a:cxn>
                <a:cxn ang="0">
                  <a:pos x="79" y="9"/>
                </a:cxn>
                <a:cxn ang="0">
                  <a:pos x="66" y="0"/>
                </a:cxn>
                <a:cxn ang="0">
                  <a:pos x="66" y="0"/>
                </a:cxn>
                <a:cxn ang="0">
                  <a:pos x="66" y="2"/>
                </a:cxn>
                <a:cxn ang="0">
                  <a:pos x="64" y="6"/>
                </a:cxn>
                <a:cxn ang="0">
                  <a:pos x="64" y="9"/>
                </a:cxn>
                <a:cxn ang="0">
                  <a:pos x="60" y="18"/>
                </a:cxn>
                <a:cxn ang="0">
                  <a:pos x="60" y="27"/>
                </a:cxn>
                <a:cxn ang="0">
                  <a:pos x="56" y="37"/>
                </a:cxn>
                <a:cxn ang="0">
                  <a:pos x="54" y="48"/>
                </a:cxn>
                <a:cxn ang="0">
                  <a:pos x="52" y="60"/>
                </a:cxn>
                <a:cxn ang="0">
                  <a:pos x="50" y="71"/>
                </a:cxn>
                <a:cxn ang="0">
                  <a:pos x="48" y="82"/>
                </a:cxn>
                <a:cxn ang="0">
                  <a:pos x="48" y="82"/>
                </a:cxn>
                <a:cxn ang="0">
                  <a:pos x="48" y="94"/>
                </a:cxn>
                <a:cxn ang="0">
                  <a:pos x="46" y="108"/>
                </a:cxn>
                <a:cxn ang="0">
                  <a:pos x="43" y="128"/>
                </a:cxn>
                <a:cxn ang="0">
                  <a:pos x="43" y="147"/>
                </a:cxn>
                <a:cxn ang="0">
                  <a:pos x="41" y="166"/>
                </a:cxn>
                <a:cxn ang="0">
                  <a:pos x="39" y="187"/>
                </a:cxn>
                <a:cxn ang="0">
                  <a:pos x="39" y="207"/>
                </a:cxn>
                <a:cxn ang="0">
                  <a:pos x="39" y="229"/>
                </a:cxn>
                <a:cxn ang="0">
                  <a:pos x="41" y="250"/>
                </a:cxn>
                <a:cxn ang="0">
                  <a:pos x="46" y="269"/>
                </a:cxn>
                <a:cxn ang="0">
                  <a:pos x="0" y="526"/>
                </a:cxn>
              </a:cxnLst>
              <a:rect l="0" t="0" r="r" b="b"/>
              <a:pathLst>
                <a:path w="162" h="527">
                  <a:moveTo>
                    <a:pt x="0" y="526"/>
                  </a:moveTo>
                  <a:lnTo>
                    <a:pt x="14" y="511"/>
                  </a:lnTo>
                  <a:lnTo>
                    <a:pt x="31" y="495"/>
                  </a:lnTo>
                  <a:lnTo>
                    <a:pt x="48" y="477"/>
                  </a:lnTo>
                  <a:lnTo>
                    <a:pt x="64" y="456"/>
                  </a:lnTo>
                  <a:lnTo>
                    <a:pt x="82" y="437"/>
                  </a:lnTo>
                  <a:lnTo>
                    <a:pt x="98" y="417"/>
                  </a:lnTo>
                  <a:lnTo>
                    <a:pt x="115" y="396"/>
                  </a:lnTo>
                  <a:lnTo>
                    <a:pt x="128" y="375"/>
                  </a:lnTo>
                  <a:lnTo>
                    <a:pt x="138" y="355"/>
                  </a:lnTo>
                  <a:lnTo>
                    <a:pt x="144" y="336"/>
                  </a:lnTo>
                  <a:lnTo>
                    <a:pt x="144" y="336"/>
                  </a:lnTo>
                  <a:lnTo>
                    <a:pt x="148" y="315"/>
                  </a:lnTo>
                  <a:lnTo>
                    <a:pt x="153" y="294"/>
                  </a:lnTo>
                  <a:lnTo>
                    <a:pt x="157" y="274"/>
                  </a:lnTo>
                  <a:lnTo>
                    <a:pt x="158" y="250"/>
                  </a:lnTo>
                  <a:lnTo>
                    <a:pt x="161" y="229"/>
                  </a:lnTo>
                  <a:lnTo>
                    <a:pt x="161" y="205"/>
                  </a:lnTo>
                  <a:lnTo>
                    <a:pt x="158" y="184"/>
                  </a:lnTo>
                  <a:lnTo>
                    <a:pt x="157" y="163"/>
                  </a:lnTo>
                  <a:lnTo>
                    <a:pt x="153" y="145"/>
                  </a:lnTo>
                  <a:lnTo>
                    <a:pt x="148" y="128"/>
                  </a:lnTo>
                  <a:lnTo>
                    <a:pt x="148" y="128"/>
                  </a:lnTo>
                  <a:lnTo>
                    <a:pt x="142" y="111"/>
                  </a:lnTo>
                  <a:lnTo>
                    <a:pt x="135" y="94"/>
                  </a:lnTo>
                  <a:lnTo>
                    <a:pt x="132" y="82"/>
                  </a:lnTo>
                  <a:lnTo>
                    <a:pt x="123" y="67"/>
                  </a:lnTo>
                  <a:lnTo>
                    <a:pt x="117" y="55"/>
                  </a:lnTo>
                  <a:lnTo>
                    <a:pt x="110" y="41"/>
                  </a:lnTo>
                  <a:lnTo>
                    <a:pt x="100" y="31"/>
                  </a:lnTo>
                  <a:lnTo>
                    <a:pt x="89" y="20"/>
                  </a:lnTo>
                  <a:lnTo>
                    <a:pt x="79" y="9"/>
                  </a:lnTo>
                  <a:lnTo>
                    <a:pt x="66" y="0"/>
                  </a:lnTo>
                  <a:lnTo>
                    <a:pt x="66" y="0"/>
                  </a:lnTo>
                  <a:lnTo>
                    <a:pt x="66" y="2"/>
                  </a:lnTo>
                  <a:lnTo>
                    <a:pt x="64" y="6"/>
                  </a:lnTo>
                  <a:lnTo>
                    <a:pt x="64" y="9"/>
                  </a:lnTo>
                  <a:lnTo>
                    <a:pt x="60" y="18"/>
                  </a:lnTo>
                  <a:lnTo>
                    <a:pt x="60" y="27"/>
                  </a:lnTo>
                  <a:lnTo>
                    <a:pt x="56" y="37"/>
                  </a:lnTo>
                  <a:lnTo>
                    <a:pt x="54" y="48"/>
                  </a:lnTo>
                  <a:lnTo>
                    <a:pt x="52" y="60"/>
                  </a:lnTo>
                  <a:lnTo>
                    <a:pt x="50" y="71"/>
                  </a:lnTo>
                  <a:lnTo>
                    <a:pt x="48" y="82"/>
                  </a:lnTo>
                  <a:lnTo>
                    <a:pt x="48" y="82"/>
                  </a:lnTo>
                  <a:lnTo>
                    <a:pt x="48" y="94"/>
                  </a:lnTo>
                  <a:lnTo>
                    <a:pt x="46" y="108"/>
                  </a:lnTo>
                  <a:lnTo>
                    <a:pt x="43" y="128"/>
                  </a:lnTo>
                  <a:lnTo>
                    <a:pt x="43" y="147"/>
                  </a:lnTo>
                  <a:lnTo>
                    <a:pt x="41" y="166"/>
                  </a:lnTo>
                  <a:lnTo>
                    <a:pt x="39" y="187"/>
                  </a:lnTo>
                  <a:lnTo>
                    <a:pt x="39" y="207"/>
                  </a:lnTo>
                  <a:lnTo>
                    <a:pt x="39" y="229"/>
                  </a:lnTo>
                  <a:lnTo>
                    <a:pt x="41" y="250"/>
                  </a:lnTo>
                  <a:lnTo>
                    <a:pt x="46" y="269"/>
                  </a:lnTo>
                  <a:lnTo>
                    <a:pt x="0" y="526"/>
                  </a:lnTo>
                </a:path>
              </a:pathLst>
            </a:custGeom>
            <a:solidFill>
              <a:srgbClr val="FFD80F"/>
            </a:solidFill>
            <a:ln w="9525" cap="rnd">
              <a:noFill/>
              <a:round/>
              <a:headEnd/>
              <a:tailEnd/>
            </a:ln>
            <a:effectLst/>
          </p:spPr>
          <p:txBody>
            <a:bodyPr/>
            <a:lstStyle/>
            <a:p>
              <a:pPr>
                <a:defRPr/>
              </a:pPr>
              <a:endParaRPr lang="en-US"/>
            </a:p>
          </p:txBody>
        </p:sp>
        <p:sp>
          <p:nvSpPr>
            <p:cNvPr id="123" name="Freeform 1147"/>
            <p:cNvSpPr>
              <a:spLocks/>
            </p:cNvSpPr>
            <p:nvPr/>
          </p:nvSpPr>
          <p:spPr bwMode="auto">
            <a:xfrm>
              <a:off x="3416" y="2121"/>
              <a:ext cx="164" cy="528"/>
            </a:xfrm>
            <a:custGeom>
              <a:avLst/>
              <a:gdLst/>
              <a:ahLst/>
              <a:cxnLst>
                <a:cxn ang="0">
                  <a:pos x="0" y="526"/>
                </a:cxn>
                <a:cxn ang="0">
                  <a:pos x="14" y="511"/>
                </a:cxn>
                <a:cxn ang="0">
                  <a:pos x="31" y="495"/>
                </a:cxn>
                <a:cxn ang="0">
                  <a:pos x="48" y="477"/>
                </a:cxn>
                <a:cxn ang="0">
                  <a:pos x="64" y="456"/>
                </a:cxn>
                <a:cxn ang="0">
                  <a:pos x="82" y="437"/>
                </a:cxn>
                <a:cxn ang="0">
                  <a:pos x="98" y="417"/>
                </a:cxn>
                <a:cxn ang="0">
                  <a:pos x="115" y="396"/>
                </a:cxn>
                <a:cxn ang="0">
                  <a:pos x="128" y="375"/>
                </a:cxn>
                <a:cxn ang="0">
                  <a:pos x="138" y="355"/>
                </a:cxn>
                <a:cxn ang="0">
                  <a:pos x="144" y="336"/>
                </a:cxn>
                <a:cxn ang="0">
                  <a:pos x="144" y="336"/>
                </a:cxn>
                <a:cxn ang="0">
                  <a:pos x="148" y="315"/>
                </a:cxn>
                <a:cxn ang="0">
                  <a:pos x="153" y="294"/>
                </a:cxn>
                <a:cxn ang="0">
                  <a:pos x="157" y="274"/>
                </a:cxn>
                <a:cxn ang="0">
                  <a:pos x="158" y="250"/>
                </a:cxn>
                <a:cxn ang="0">
                  <a:pos x="161" y="229"/>
                </a:cxn>
                <a:cxn ang="0">
                  <a:pos x="161" y="205"/>
                </a:cxn>
                <a:cxn ang="0">
                  <a:pos x="158" y="184"/>
                </a:cxn>
                <a:cxn ang="0">
                  <a:pos x="157" y="163"/>
                </a:cxn>
                <a:cxn ang="0">
                  <a:pos x="153" y="145"/>
                </a:cxn>
                <a:cxn ang="0">
                  <a:pos x="148" y="128"/>
                </a:cxn>
                <a:cxn ang="0">
                  <a:pos x="148" y="128"/>
                </a:cxn>
                <a:cxn ang="0">
                  <a:pos x="142" y="111"/>
                </a:cxn>
                <a:cxn ang="0">
                  <a:pos x="135" y="94"/>
                </a:cxn>
                <a:cxn ang="0">
                  <a:pos x="132" y="82"/>
                </a:cxn>
                <a:cxn ang="0">
                  <a:pos x="123" y="67"/>
                </a:cxn>
                <a:cxn ang="0">
                  <a:pos x="117" y="55"/>
                </a:cxn>
                <a:cxn ang="0">
                  <a:pos x="110" y="41"/>
                </a:cxn>
                <a:cxn ang="0">
                  <a:pos x="100" y="31"/>
                </a:cxn>
                <a:cxn ang="0">
                  <a:pos x="89" y="20"/>
                </a:cxn>
                <a:cxn ang="0">
                  <a:pos x="79" y="9"/>
                </a:cxn>
                <a:cxn ang="0">
                  <a:pos x="66" y="0"/>
                </a:cxn>
                <a:cxn ang="0">
                  <a:pos x="66" y="0"/>
                </a:cxn>
                <a:cxn ang="0">
                  <a:pos x="66" y="2"/>
                </a:cxn>
                <a:cxn ang="0">
                  <a:pos x="64" y="6"/>
                </a:cxn>
                <a:cxn ang="0">
                  <a:pos x="64" y="9"/>
                </a:cxn>
                <a:cxn ang="0">
                  <a:pos x="60" y="18"/>
                </a:cxn>
                <a:cxn ang="0">
                  <a:pos x="60" y="27"/>
                </a:cxn>
                <a:cxn ang="0">
                  <a:pos x="56" y="37"/>
                </a:cxn>
                <a:cxn ang="0">
                  <a:pos x="54" y="48"/>
                </a:cxn>
                <a:cxn ang="0">
                  <a:pos x="52" y="60"/>
                </a:cxn>
                <a:cxn ang="0">
                  <a:pos x="50" y="71"/>
                </a:cxn>
                <a:cxn ang="0">
                  <a:pos x="48" y="82"/>
                </a:cxn>
                <a:cxn ang="0">
                  <a:pos x="48" y="82"/>
                </a:cxn>
                <a:cxn ang="0">
                  <a:pos x="48" y="94"/>
                </a:cxn>
                <a:cxn ang="0">
                  <a:pos x="46" y="108"/>
                </a:cxn>
                <a:cxn ang="0">
                  <a:pos x="43" y="128"/>
                </a:cxn>
                <a:cxn ang="0">
                  <a:pos x="43" y="147"/>
                </a:cxn>
                <a:cxn ang="0">
                  <a:pos x="41" y="166"/>
                </a:cxn>
                <a:cxn ang="0">
                  <a:pos x="39" y="187"/>
                </a:cxn>
                <a:cxn ang="0">
                  <a:pos x="39" y="207"/>
                </a:cxn>
                <a:cxn ang="0">
                  <a:pos x="39" y="229"/>
                </a:cxn>
                <a:cxn ang="0">
                  <a:pos x="41" y="250"/>
                </a:cxn>
                <a:cxn ang="0">
                  <a:pos x="46" y="269"/>
                </a:cxn>
              </a:cxnLst>
              <a:rect l="0" t="0" r="r" b="b"/>
              <a:pathLst>
                <a:path w="162" h="527">
                  <a:moveTo>
                    <a:pt x="0" y="526"/>
                  </a:moveTo>
                  <a:lnTo>
                    <a:pt x="14" y="511"/>
                  </a:lnTo>
                  <a:lnTo>
                    <a:pt x="31" y="495"/>
                  </a:lnTo>
                  <a:lnTo>
                    <a:pt x="48" y="477"/>
                  </a:lnTo>
                  <a:lnTo>
                    <a:pt x="64" y="456"/>
                  </a:lnTo>
                  <a:lnTo>
                    <a:pt x="82" y="437"/>
                  </a:lnTo>
                  <a:lnTo>
                    <a:pt x="98" y="417"/>
                  </a:lnTo>
                  <a:lnTo>
                    <a:pt x="115" y="396"/>
                  </a:lnTo>
                  <a:lnTo>
                    <a:pt x="128" y="375"/>
                  </a:lnTo>
                  <a:lnTo>
                    <a:pt x="138" y="355"/>
                  </a:lnTo>
                  <a:lnTo>
                    <a:pt x="144" y="336"/>
                  </a:lnTo>
                  <a:lnTo>
                    <a:pt x="144" y="336"/>
                  </a:lnTo>
                  <a:lnTo>
                    <a:pt x="148" y="315"/>
                  </a:lnTo>
                  <a:lnTo>
                    <a:pt x="153" y="294"/>
                  </a:lnTo>
                  <a:lnTo>
                    <a:pt x="157" y="274"/>
                  </a:lnTo>
                  <a:lnTo>
                    <a:pt x="158" y="250"/>
                  </a:lnTo>
                  <a:lnTo>
                    <a:pt x="161" y="229"/>
                  </a:lnTo>
                  <a:lnTo>
                    <a:pt x="161" y="205"/>
                  </a:lnTo>
                  <a:lnTo>
                    <a:pt x="158" y="184"/>
                  </a:lnTo>
                  <a:lnTo>
                    <a:pt x="157" y="163"/>
                  </a:lnTo>
                  <a:lnTo>
                    <a:pt x="153" y="145"/>
                  </a:lnTo>
                  <a:lnTo>
                    <a:pt x="148" y="128"/>
                  </a:lnTo>
                  <a:lnTo>
                    <a:pt x="148" y="128"/>
                  </a:lnTo>
                  <a:lnTo>
                    <a:pt x="142" y="111"/>
                  </a:lnTo>
                  <a:lnTo>
                    <a:pt x="135" y="94"/>
                  </a:lnTo>
                  <a:lnTo>
                    <a:pt x="132" y="82"/>
                  </a:lnTo>
                  <a:lnTo>
                    <a:pt x="123" y="67"/>
                  </a:lnTo>
                  <a:lnTo>
                    <a:pt x="117" y="55"/>
                  </a:lnTo>
                  <a:lnTo>
                    <a:pt x="110" y="41"/>
                  </a:lnTo>
                  <a:lnTo>
                    <a:pt x="100" y="31"/>
                  </a:lnTo>
                  <a:lnTo>
                    <a:pt x="89" y="20"/>
                  </a:lnTo>
                  <a:lnTo>
                    <a:pt x="79" y="9"/>
                  </a:lnTo>
                  <a:lnTo>
                    <a:pt x="66" y="0"/>
                  </a:lnTo>
                  <a:lnTo>
                    <a:pt x="66" y="0"/>
                  </a:lnTo>
                  <a:lnTo>
                    <a:pt x="66" y="2"/>
                  </a:lnTo>
                  <a:lnTo>
                    <a:pt x="64" y="6"/>
                  </a:lnTo>
                  <a:lnTo>
                    <a:pt x="64" y="9"/>
                  </a:lnTo>
                  <a:lnTo>
                    <a:pt x="60" y="18"/>
                  </a:lnTo>
                  <a:lnTo>
                    <a:pt x="60" y="27"/>
                  </a:lnTo>
                  <a:lnTo>
                    <a:pt x="56" y="37"/>
                  </a:lnTo>
                  <a:lnTo>
                    <a:pt x="54" y="48"/>
                  </a:lnTo>
                  <a:lnTo>
                    <a:pt x="52" y="60"/>
                  </a:lnTo>
                  <a:lnTo>
                    <a:pt x="50" y="71"/>
                  </a:lnTo>
                  <a:lnTo>
                    <a:pt x="48" y="82"/>
                  </a:lnTo>
                  <a:lnTo>
                    <a:pt x="48" y="82"/>
                  </a:lnTo>
                  <a:lnTo>
                    <a:pt x="48" y="94"/>
                  </a:lnTo>
                  <a:lnTo>
                    <a:pt x="46" y="108"/>
                  </a:lnTo>
                  <a:lnTo>
                    <a:pt x="43" y="128"/>
                  </a:lnTo>
                  <a:lnTo>
                    <a:pt x="43" y="147"/>
                  </a:lnTo>
                  <a:lnTo>
                    <a:pt x="41" y="166"/>
                  </a:lnTo>
                  <a:lnTo>
                    <a:pt x="39" y="187"/>
                  </a:lnTo>
                  <a:lnTo>
                    <a:pt x="39" y="207"/>
                  </a:lnTo>
                  <a:lnTo>
                    <a:pt x="39" y="229"/>
                  </a:lnTo>
                  <a:lnTo>
                    <a:pt x="41" y="250"/>
                  </a:lnTo>
                  <a:lnTo>
                    <a:pt x="46" y="26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4" name="Freeform 1148"/>
            <p:cNvSpPr>
              <a:spLocks/>
            </p:cNvSpPr>
            <p:nvPr/>
          </p:nvSpPr>
          <p:spPr bwMode="auto">
            <a:xfrm>
              <a:off x="3199" y="2299"/>
              <a:ext cx="322" cy="597"/>
            </a:xfrm>
            <a:custGeom>
              <a:avLst/>
              <a:gdLst/>
              <a:ahLst/>
              <a:cxnLst>
                <a:cxn ang="0">
                  <a:pos x="128" y="427"/>
                </a:cxn>
                <a:cxn ang="0">
                  <a:pos x="156" y="374"/>
                </a:cxn>
                <a:cxn ang="0">
                  <a:pos x="185" y="313"/>
                </a:cxn>
                <a:cxn ang="0">
                  <a:pos x="211" y="252"/>
                </a:cxn>
                <a:cxn ang="0">
                  <a:pos x="227" y="197"/>
                </a:cxn>
                <a:cxn ang="0">
                  <a:pos x="229" y="174"/>
                </a:cxn>
                <a:cxn ang="0">
                  <a:pos x="234" y="133"/>
                </a:cxn>
                <a:cxn ang="0">
                  <a:pos x="237" y="94"/>
                </a:cxn>
                <a:cxn ang="0">
                  <a:pos x="246" y="57"/>
                </a:cxn>
                <a:cxn ang="0">
                  <a:pos x="261" y="25"/>
                </a:cxn>
                <a:cxn ang="0">
                  <a:pos x="282" y="0"/>
                </a:cxn>
                <a:cxn ang="0">
                  <a:pos x="282" y="2"/>
                </a:cxn>
                <a:cxn ang="0">
                  <a:pos x="287" y="16"/>
                </a:cxn>
                <a:cxn ang="0">
                  <a:pos x="292" y="41"/>
                </a:cxn>
                <a:cxn ang="0">
                  <a:pos x="301" y="73"/>
                </a:cxn>
                <a:cxn ang="0">
                  <a:pos x="307" y="98"/>
                </a:cxn>
                <a:cxn ang="0">
                  <a:pos x="312" y="107"/>
                </a:cxn>
                <a:cxn ang="0">
                  <a:pos x="315" y="126"/>
                </a:cxn>
                <a:cxn ang="0">
                  <a:pos x="320" y="153"/>
                </a:cxn>
                <a:cxn ang="0">
                  <a:pos x="317" y="181"/>
                </a:cxn>
                <a:cxn ang="0">
                  <a:pos x="313" y="208"/>
                </a:cxn>
                <a:cxn ang="0">
                  <a:pos x="307" y="229"/>
                </a:cxn>
                <a:cxn ang="0">
                  <a:pos x="303" y="241"/>
                </a:cxn>
                <a:cxn ang="0">
                  <a:pos x="287" y="282"/>
                </a:cxn>
                <a:cxn ang="0">
                  <a:pos x="259" y="334"/>
                </a:cxn>
                <a:cxn ang="0">
                  <a:pos x="229" y="387"/>
                </a:cxn>
                <a:cxn ang="0">
                  <a:pos x="195" y="433"/>
                </a:cxn>
                <a:cxn ang="0">
                  <a:pos x="181" y="450"/>
                </a:cxn>
                <a:cxn ang="0">
                  <a:pos x="149" y="479"/>
                </a:cxn>
                <a:cxn ang="0">
                  <a:pos x="112" y="513"/>
                </a:cxn>
                <a:cxn ang="0">
                  <a:pos x="71" y="547"/>
                </a:cxn>
                <a:cxn ang="0">
                  <a:pos x="34" y="575"/>
                </a:cxn>
                <a:cxn ang="0">
                  <a:pos x="0" y="596"/>
                </a:cxn>
              </a:cxnLst>
              <a:rect l="0" t="0" r="r" b="b"/>
              <a:pathLst>
                <a:path w="321" h="597">
                  <a:moveTo>
                    <a:pt x="115" y="446"/>
                  </a:moveTo>
                  <a:lnTo>
                    <a:pt x="128" y="427"/>
                  </a:lnTo>
                  <a:lnTo>
                    <a:pt x="140" y="402"/>
                  </a:lnTo>
                  <a:lnTo>
                    <a:pt x="156" y="374"/>
                  </a:lnTo>
                  <a:lnTo>
                    <a:pt x="170" y="345"/>
                  </a:lnTo>
                  <a:lnTo>
                    <a:pt x="185" y="313"/>
                  </a:lnTo>
                  <a:lnTo>
                    <a:pt x="197" y="282"/>
                  </a:lnTo>
                  <a:lnTo>
                    <a:pt x="211" y="252"/>
                  </a:lnTo>
                  <a:lnTo>
                    <a:pt x="221" y="223"/>
                  </a:lnTo>
                  <a:lnTo>
                    <a:pt x="227" y="197"/>
                  </a:lnTo>
                  <a:lnTo>
                    <a:pt x="229" y="174"/>
                  </a:lnTo>
                  <a:lnTo>
                    <a:pt x="229" y="174"/>
                  </a:lnTo>
                  <a:lnTo>
                    <a:pt x="232" y="153"/>
                  </a:lnTo>
                  <a:lnTo>
                    <a:pt x="234" y="133"/>
                  </a:lnTo>
                  <a:lnTo>
                    <a:pt x="234" y="113"/>
                  </a:lnTo>
                  <a:lnTo>
                    <a:pt x="237" y="94"/>
                  </a:lnTo>
                  <a:lnTo>
                    <a:pt x="239" y="75"/>
                  </a:lnTo>
                  <a:lnTo>
                    <a:pt x="246" y="57"/>
                  </a:lnTo>
                  <a:lnTo>
                    <a:pt x="252" y="39"/>
                  </a:lnTo>
                  <a:lnTo>
                    <a:pt x="261" y="25"/>
                  </a:lnTo>
                  <a:lnTo>
                    <a:pt x="269" y="13"/>
                  </a:lnTo>
                  <a:lnTo>
                    <a:pt x="282" y="0"/>
                  </a:lnTo>
                  <a:lnTo>
                    <a:pt x="282" y="0"/>
                  </a:lnTo>
                  <a:lnTo>
                    <a:pt x="282" y="2"/>
                  </a:lnTo>
                  <a:lnTo>
                    <a:pt x="284" y="8"/>
                  </a:lnTo>
                  <a:lnTo>
                    <a:pt x="287" y="16"/>
                  </a:lnTo>
                  <a:lnTo>
                    <a:pt x="290" y="29"/>
                  </a:lnTo>
                  <a:lnTo>
                    <a:pt x="292" y="41"/>
                  </a:lnTo>
                  <a:lnTo>
                    <a:pt x="296" y="59"/>
                  </a:lnTo>
                  <a:lnTo>
                    <a:pt x="301" y="73"/>
                  </a:lnTo>
                  <a:lnTo>
                    <a:pt x="305" y="86"/>
                  </a:lnTo>
                  <a:lnTo>
                    <a:pt x="307" y="98"/>
                  </a:lnTo>
                  <a:lnTo>
                    <a:pt x="312" y="107"/>
                  </a:lnTo>
                  <a:lnTo>
                    <a:pt x="312" y="107"/>
                  </a:lnTo>
                  <a:lnTo>
                    <a:pt x="315" y="115"/>
                  </a:lnTo>
                  <a:lnTo>
                    <a:pt x="315" y="126"/>
                  </a:lnTo>
                  <a:lnTo>
                    <a:pt x="317" y="138"/>
                  </a:lnTo>
                  <a:lnTo>
                    <a:pt x="320" y="153"/>
                  </a:lnTo>
                  <a:lnTo>
                    <a:pt x="317" y="166"/>
                  </a:lnTo>
                  <a:lnTo>
                    <a:pt x="317" y="181"/>
                  </a:lnTo>
                  <a:lnTo>
                    <a:pt x="315" y="195"/>
                  </a:lnTo>
                  <a:lnTo>
                    <a:pt x="313" y="208"/>
                  </a:lnTo>
                  <a:lnTo>
                    <a:pt x="312" y="218"/>
                  </a:lnTo>
                  <a:lnTo>
                    <a:pt x="307" y="229"/>
                  </a:lnTo>
                  <a:lnTo>
                    <a:pt x="307" y="229"/>
                  </a:lnTo>
                  <a:lnTo>
                    <a:pt x="303" y="241"/>
                  </a:lnTo>
                  <a:lnTo>
                    <a:pt x="294" y="260"/>
                  </a:lnTo>
                  <a:lnTo>
                    <a:pt x="287" y="282"/>
                  </a:lnTo>
                  <a:lnTo>
                    <a:pt x="273" y="306"/>
                  </a:lnTo>
                  <a:lnTo>
                    <a:pt x="259" y="334"/>
                  </a:lnTo>
                  <a:lnTo>
                    <a:pt x="244" y="361"/>
                  </a:lnTo>
                  <a:lnTo>
                    <a:pt x="229" y="387"/>
                  </a:lnTo>
                  <a:lnTo>
                    <a:pt x="212" y="412"/>
                  </a:lnTo>
                  <a:lnTo>
                    <a:pt x="195" y="433"/>
                  </a:lnTo>
                  <a:lnTo>
                    <a:pt x="181" y="450"/>
                  </a:lnTo>
                  <a:lnTo>
                    <a:pt x="181" y="450"/>
                  </a:lnTo>
                  <a:lnTo>
                    <a:pt x="166" y="462"/>
                  </a:lnTo>
                  <a:lnTo>
                    <a:pt x="149" y="479"/>
                  </a:lnTo>
                  <a:lnTo>
                    <a:pt x="130" y="497"/>
                  </a:lnTo>
                  <a:lnTo>
                    <a:pt x="112" y="513"/>
                  </a:lnTo>
                  <a:lnTo>
                    <a:pt x="92" y="530"/>
                  </a:lnTo>
                  <a:lnTo>
                    <a:pt x="71" y="547"/>
                  </a:lnTo>
                  <a:lnTo>
                    <a:pt x="52" y="561"/>
                  </a:lnTo>
                  <a:lnTo>
                    <a:pt x="34" y="575"/>
                  </a:lnTo>
                  <a:lnTo>
                    <a:pt x="16" y="587"/>
                  </a:lnTo>
                  <a:lnTo>
                    <a:pt x="0" y="596"/>
                  </a:lnTo>
                  <a:lnTo>
                    <a:pt x="115" y="446"/>
                  </a:lnTo>
                </a:path>
              </a:pathLst>
            </a:custGeom>
            <a:solidFill>
              <a:srgbClr val="FFD80F"/>
            </a:solidFill>
            <a:ln w="9525" cap="rnd">
              <a:noFill/>
              <a:round/>
              <a:headEnd/>
              <a:tailEnd/>
            </a:ln>
            <a:effectLst/>
          </p:spPr>
          <p:txBody>
            <a:bodyPr/>
            <a:lstStyle/>
            <a:p>
              <a:pPr>
                <a:defRPr/>
              </a:pPr>
              <a:endParaRPr lang="en-US"/>
            </a:p>
          </p:txBody>
        </p:sp>
        <p:sp>
          <p:nvSpPr>
            <p:cNvPr id="125" name="Freeform 1149"/>
            <p:cNvSpPr>
              <a:spLocks/>
            </p:cNvSpPr>
            <p:nvPr/>
          </p:nvSpPr>
          <p:spPr bwMode="auto">
            <a:xfrm>
              <a:off x="3199" y="2299"/>
              <a:ext cx="322" cy="597"/>
            </a:xfrm>
            <a:custGeom>
              <a:avLst/>
              <a:gdLst/>
              <a:ahLst/>
              <a:cxnLst>
                <a:cxn ang="0">
                  <a:pos x="128" y="427"/>
                </a:cxn>
                <a:cxn ang="0">
                  <a:pos x="156" y="374"/>
                </a:cxn>
                <a:cxn ang="0">
                  <a:pos x="185" y="313"/>
                </a:cxn>
                <a:cxn ang="0">
                  <a:pos x="211" y="252"/>
                </a:cxn>
                <a:cxn ang="0">
                  <a:pos x="227" y="197"/>
                </a:cxn>
                <a:cxn ang="0">
                  <a:pos x="229" y="174"/>
                </a:cxn>
                <a:cxn ang="0">
                  <a:pos x="234" y="133"/>
                </a:cxn>
                <a:cxn ang="0">
                  <a:pos x="237" y="94"/>
                </a:cxn>
                <a:cxn ang="0">
                  <a:pos x="246" y="57"/>
                </a:cxn>
                <a:cxn ang="0">
                  <a:pos x="261" y="25"/>
                </a:cxn>
                <a:cxn ang="0">
                  <a:pos x="282" y="0"/>
                </a:cxn>
                <a:cxn ang="0">
                  <a:pos x="282" y="2"/>
                </a:cxn>
                <a:cxn ang="0">
                  <a:pos x="287" y="16"/>
                </a:cxn>
                <a:cxn ang="0">
                  <a:pos x="292" y="41"/>
                </a:cxn>
                <a:cxn ang="0">
                  <a:pos x="301" y="73"/>
                </a:cxn>
                <a:cxn ang="0">
                  <a:pos x="307" y="98"/>
                </a:cxn>
                <a:cxn ang="0">
                  <a:pos x="312" y="107"/>
                </a:cxn>
                <a:cxn ang="0">
                  <a:pos x="315" y="126"/>
                </a:cxn>
                <a:cxn ang="0">
                  <a:pos x="320" y="153"/>
                </a:cxn>
                <a:cxn ang="0">
                  <a:pos x="317" y="181"/>
                </a:cxn>
                <a:cxn ang="0">
                  <a:pos x="313" y="208"/>
                </a:cxn>
                <a:cxn ang="0">
                  <a:pos x="307" y="229"/>
                </a:cxn>
                <a:cxn ang="0">
                  <a:pos x="303" y="241"/>
                </a:cxn>
                <a:cxn ang="0">
                  <a:pos x="287" y="282"/>
                </a:cxn>
                <a:cxn ang="0">
                  <a:pos x="259" y="334"/>
                </a:cxn>
                <a:cxn ang="0">
                  <a:pos x="229" y="387"/>
                </a:cxn>
                <a:cxn ang="0">
                  <a:pos x="195" y="433"/>
                </a:cxn>
                <a:cxn ang="0">
                  <a:pos x="181" y="450"/>
                </a:cxn>
                <a:cxn ang="0">
                  <a:pos x="149" y="479"/>
                </a:cxn>
                <a:cxn ang="0">
                  <a:pos x="112" y="513"/>
                </a:cxn>
                <a:cxn ang="0">
                  <a:pos x="71" y="547"/>
                </a:cxn>
                <a:cxn ang="0">
                  <a:pos x="34" y="575"/>
                </a:cxn>
                <a:cxn ang="0">
                  <a:pos x="0" y="596"/>
                </a:cxn>
              </a:cxnLst>
              <a:rect l="0" t="0" r="r" b="b"/>
              <a:pathLst>
                <a:path w="321" h="597">
                  <a:moveTo>
                    <a:pt x="115" y="446"/>
                  </a:moveTo>
                  <a:lnTo>
                    <a:pt x="128" y="427"/>
                  </a:lnTo>
                  <a:lnTo>
                    <a:pt x="140" y="402"/>
                  </a:lnTo>
                  <a:lnTo>
                    <a:pt x="156" y="374"/>
                  </a:lnTo>
                  <a:lnTo>
                    <a:pt x="170" y="345"/>
                  </a:lnTo>
                  <a:lnTo>
                    <a:pt x="185" y="313"/>
                  </a:lnTo>
                  <a:lnTo>
                    <a:pt x="197" y="282"/>
                  </a:lnTo>
                  <a:lnTo>
                    <a:pt x="211" y="252"/>
                  </a:lnTo>
                  <a:lnTo>
                    <a:pt x="221" y="223"/>
                  </a:lnTo>
                  <a:lnTo>
                    <a:pt x="227" y="197"/>
                  </a:lnTo>
                  <a:lnTo>
                    <a:pt x="229" y="174"/>
                  </a:lnTo>
                  <a:lnTo>
                    <a:pt x="229" y="174"/>
                  </a:lnTo>
                  <a:lnTo>
                    <a:pt x="232" y="153"/>
                  </a:lnTo>
                  <a:lnTo>
                    <a:pt x="234" y="133"/>
                  </a:lnTo>
                  <a:lnTo>
                    <a:pt x="234" y="113"/>
                  </a:lnTo>
                  <a:lnTo>
                    <a:pt x="237" y="94"/>
                  </a:lnTo>
                  <a:lnTo>
                    <a:pt x="239" y="75"/>
                  </a:lnTo>
                  <a:lnTo>
                    <a:pt x="246" y="57"/>
                  </a:lnTo>
                  <a:lnTo>
                    <a:pt x="252" y="39"/>
                  </a:lnTo>
                  <a:lnTo>
                    <a:pt x="261" y="25"/>
                  </a:lnTo>
                  <a:lnTo>
                    <a:pt x="269" y="13"/>
                  </a:lnTo>
                  <a:lnTo>
                    <a:pt x="282" y="0"/>
                  </a:lnTo>
                  <a:lnTo>
                    <a:pt x="282" y="0"/>
                  </a:lnTo>
                  <a:lnTo>
                    <a:pt x="282" y="2"/>
                  </a:lnTo>
                  <a:lnTo>
                    <a:pt x="284" y="8"/>
                  </a:lnTo>
                  <a:lnTo>
                    <a:pt x="287" y="16"/>
                  </a:lnTo>
                  <a:lnTo>
                    <a:pt x="290" y="29"/>
                  </a:lnTo>
                  <a:lnTo>
                    <a:pt x="292" y="41"/>
                  </a:lnTo>
                  <a:lnTo>
                    <a:pt x="296" y="59"/>
                  </a:lnTo>
                  <a:lnTo>
                    <a:pt x="301" y="73"/>
                  </a:lnTo>
                  <a:lnTo>
                    <a:pt x="305" y="86"/>
                  </a:lnTo>
                  <a:lnTo>
                    <a:pt x="307" y="98"/>
                  </a:lnTo>
                  <a:lnTo>
                    <a:pt x="312" y="107"/>
                  </a:lnTo>
                  <a:lnTo>
                    <a:pt x="312" y="107"/>
                  </a:lnTo>
                  <a:lnTo>
                    <a:pt x="315" y="115"/>
                  </a:lnTo>
                  <a:lnTo>
                    <a:pt x="315" y="126"/>
                  </a:lnTo>
                  <a:lnTo>
                    <a:pt x="317" y="138"/>
                  </a:lnTo>
                  <a:lnTo>
                    <a:pt x="320" y="153"/>
                  </a:lnTo>
                  <a:lnTo>
                    <a:pt x="317" y="166"/>
                  </a:lnTo>
                  <a:lnTo>
                    <a:pt x="317" y="181"/>
                  </a:lnTo>
                  <a:lnTo>
                    <a:pt x="315" y="195"/>
                  </a:lnTo>
                  <a:lnTo>
                    <a:pt x="313" y="208"/>
                  </a:lnTo>
                  <a:lnTo>
                    <a:pt x="312" y="218"/>
                  </a:lnTo>
                  <a:lnTo>
                    <a:pt x="307" y="229"/>
                  </a:lnTo>
                  <a:lnTo>
                    <a:pt x="307" y="229"/>
                  </a:lnTo>
                  <a:lnTo>
                    <a:pt x="303" y="241"/>
                  </a:lnTo>
                  <a:lnTo>
                    <a:pt x="294" y="260"/>
                  </a:lnTo>
                  <a:lnTo>
                    <a:pt x="287" y="282"/>
                  </a:lnTo>
                  <a:lnTo>
                    <a:pt x="273" y="306"/>
                  </a:lnTo>
                  <a:lnTo>
                    <a:pt x="259" y="334"/>
                  </a:lnTo>
                  <a:lnTo>
                    <a:pt x="244" y="361"/>
                  </a:lnTo>
                  <a:lnTo>
                    <a:pt x="229" y="387"/>
                  </a:lnTo>
                  <a:lnTo>
                    <a:pt x="212" y="412"/>
                  </a:lnTo>
                  <a:lnTo>
                    <a:pt x="195" y="433"/>
                  </a:lnTo>
                  <a:lnTo>
                    <a:pt x="181" y="450"/>
                  </a:lnTo>
                  <a:lnTo>
                    <a:pt x="181" y="450"/>
                  </a:lnTo>
                  <a:lnTo>
                    <a:pt x="166" y="462"/>
                  </a:lnTo>
                  <a:lnTo>
                    <a:pt x="149" y="479"/>
                  </a:lnTo>
                  <a:lnTo>
                    <a:pt x="130" y="497"/>
                  </a:lnTo>
                  <a:lnTo>
                    <a:pt x="112" y="513"/>
                  </a:lnTo>
                  <a:lnTo>
                    <a:pt x="92" y="530"/>
                  </a:lnTo>
                  <a:lnTo>
                    <a:pt x="71" y="547"/>
                  </a:lnTo>
                  <a:lnTo>
                    <a:pt x="52" y="561"/>
                  </a:lnTo>
                  <a:lnTo>
                    <a:pt x="34" y="575"/>
                  </a:lnTo>
                  <a:lnTo>
                    <a:pt x="16" y="587"/>
                  </a:lnTo>
                  <a:lnTo>
                    <a:pt x="0" y="59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6" name="Freeform 1150"/>
            <p:cNvSpPr>
              <a:spLocks/>
            </p:cNvSpPr>
            <p:nvPr/>
          </p:nvSpPr>
          <p:spPr bwMode="auto">
            <a:xfrm>
              <a:off x="3150" y="2443"/>
              <a:ext cx="277" cy="482"/>
            </a:xfrm>
            <a:custGeom>
              <a:avLst/>
              <a:gdLst/>
              <a:ahLst/>
              <a:cxnLst>
                <a:cxn ang="0">
                  <a:pos x="34" y="399"/>
                </a:cxn>
                <a:cxn ang="0">
                  <a:pos x="43" y="384"/>
                </a:cxn>
                <a:cxn ang="0">
                  <a:pos x="59" y="361"/>
                </a:cxn>
                <a:cxn ang="0">
                  <a:pos x="73" y="333"/>
                </a:cxn>
                <a:cxn ang="0">
                  <a:pos x="90" y="300"/>
                </a:cxn>
                <a:cxn ang="0">
                  <a:pos x="107" y="266"/>
                </a:cxn>
                <a:cxn ang="0">
                  <a:pos x="122" y="233"/>
                </a:cxn>
                <a:cxn ang="0">
                  <a:pos x="139" y="199"/>
                </a:cxn>
                <a:cxn ang="0">
                  <a:pos x="153" y="170"/>
                </a:cxn>
                <a:cxn ang="0">
                  <a:pos x="168" y="147"/>
                </a:cxn>
                <a:cxn ang="0">
                  <a:pos x="179" y="130"/>
                </a:cxn>
                <a:cxn ang="0">
                  <a:pos x="179" y="130"/>
                </a:cxn>
                <a:cxn ang="0">
                  <a:pos x="190" y="115"/>
                </a:cxn>
                <a:cxn ang="0">
                  <a:pos x="200" y="101"/>
                </a:cxn>
                <a:cxn ang="0">
                  <a:pos x="211" y="86"/>
                </a:cxn>
                <a:cxn ang="0">
                  <a:pos x="221" y="73"/>
                </a:cxn>
                <a:cxn ang="0">
                  <a:pos x="232" y="59"/>
                </a:cxn>
                <a:cxn ang="0">
                  <a:pos x="244" y="43"/>
                </a:cxn>
                <a:cxn ang="0">
                  <a:pos x="252" y="31"/>
                </a:cxn>
                <a:cxn ang="0">
                  <a:pos x="261" y="18"/>
                </a:cxn>
                <a:cxn ang="0">
                  <a:pos x="269" y="8"/>
                </a:cxn>
                <a:cxn ang="0">
                  <a:pos x="276" y="0"/>
                </a:cxn>
                <a:cxn ang="0">
                  <a:pos x="276" y="0"/>
                </a:cxn>
                <a:cxn ang="0">
                  <a:pos x="276" y="2"/>
                </a:cxn>
                <a:cxn ang="0">
                  <a:pos x="276" y="13"/>
                </a:cxn>
                <a:cxn ang="0">
                  <a:pos x="276" y="27"/>
                </a:cxn>
                <a:cxn ang="0">
                  <a:pos x="273" y="43"/>
                </a:cxn>
                <a:cxn ang="0">
                  <a:pos x="273" y="64"/>
                </a:cxn>
                <a:cxn ang="0">
                  <a:pos x="271" y="88"/>
                </a:cxn>
                <a:cxn ang="0">
                  <a:pos x="269" y="113"/>
                </a:cxn>
                <a:cxn ang="0">
                  <a:pos x="265" y="137"/>
                </a:cxn>
                <a:cxn ang="0">
                  <a:pos x="261" y="158"/>
                </a:cxn>
                <a:cxn ang="0">
                  <a:pos x="252" y="176"/>
                </a:cxn>
                <a:cxn ang="0">
                  <a:pos x="252" y="176"/>
                </a:cxn>
                <a:cxn ang="0">
                  <a:pos x="244" y="197"/>
                </a:cxn>
                <a:cxn ang="0">
                  <a:pos x="236" y="218"/>
                </a:cxn>
                <a:cxn ang="0">
                  <a:pos x="223" y="239"/>
                </a:cxn>
                <a:cxn ang="0">
                  <a:pos x="213" y="262"/>
                </a:cxn>
                <a:cxn ang="0">
                  <a:pos x="200" y="285"/>
                </a:cxn>
                <a:cxn ang="0">
                  <a:pos x="188" y="308"/>
                </a:cxn>
                <a:cxn ang="0">
                  <a:pos x="174" y="328"/>
                </a:cxn>
                <a:cxn ang="0">
                  <a:pos x="162" y="347"/>
                </a:cxn>
                <a:cxn ang="0">
                  <a:pos x="149" y="361"/>
                </a:cxn>
                <a:cxn ang="0">
                  <a:pos x="137" y="374"/>
                </a:cxn>
                <a:cxn ang="0">
                  <a:pos x="137" y="374"/>
                </a:cxn>
                <a:cxn ang="0">
                  <a:pos x="126" y="384"/>
                </a:cxn>
                <a:cxn ang="0">
                  <a:pos x="112" y="397"/>
                </a:cxn>
                <a:cxn ang="0">
                  <a:pos x="98" y="407"/>
                </a:cxn>
                <a:cxn ang="0">
                  <a:pos x="84" y="420"/>
                </a:cxn>
                <a:cxn ang="0">
                  <a:pos x="69" y="432"/>
                </a:cxn>
                <a:cxn ang="0">
                  <a:pos x="54" y="443"/>
                </a:cxn>
                <a:cxn ang="0">
                  <a:pos x="39" y="455"/>
                </a:cxn>
                <a:cxn ang="0">
                  <a:pos x="25" y="466"/>
                </a:cxn>
                <a:cxn ang="0">
                  <a:pos x="13" y="475"/>
                </a:cxn>
                <a:cxn ang="0">
                  <a:pos x="0" y="481"/>
                </a:cxn>
                <a:cxn ang="0">
                  <a:pos x="34" y="399"/>
                </a:cxn>
              </a:cxnLst>
              <a:rect l="0" t="0" r="r" b="b"/>
              <a:pathLst>
                <a:path w="277" h="482">
                  <a:moveTo>
                    <a:pt x="34" y="399"/>
                  </a:moveTo>
                  <a:lnTo>
                    <a:pt x="43" y="384"/>
                  </a:lnTo>
                  <a:lnTo>
                    <a:pt x="59" y="361"/>
                  </a:lnTo>
                  <a:lnTo>
                    <a:pt x="73" y="333"/>
                  </a:lnTo>
                  <a:lnTo>
                    <a:pt x="90" y="300"/>
                  </a:lnTo>
                  <a:lnTo>
                    <a:pt x="107" y="266"/>
                  </a:lnTo>
                  <a:lnTo>
                    <a:pt x="122" y="233"/>
                  </a:lnTo>
                  <a:lnTo>
                    <a:pt x="139" y="199"/>
                  </a:lnTo>
                  <a:lnTo>
                    <a:pt x="153" y="170"/>
                  </a:lnTo>
                  <a:lnTo>
                    <a:pt x="168" y="147"/>
                  </a:lnTo>
                  <a:lnTo>
                    <a:pt x="179" y="130"/>
                  </a:lnTo>
                  <a:lnTo>
                    <a:pt x="179" y="130"/>
                  </a:lnTo>
                  <a:lnTo>
                    <a:pt x="190" y="115"/>
                  </a:lnTo>
                  <a:lnTo>
                    <a:pt x="200" y="101"/>
                  </a:lnTo>
                  <a:lnTo>
                    <a:pt x="211" y="86"/>
                  </a:lnTo>
                  <a:lnTo>
                    <a:pt x="221" y="73"/>
                  </a:lnTo>
                  <a:lnTo>
                    <a:pt x="232" y="59"/>
                  </a:lnTo>
                  <a:lnTo>
                    <a:pt x="244" y="43"/>
                  </a:lnTo>
                  <a:lnTo>
                    <a:pt x="252" y="31"/>
                  </a:lnTo>
                  <a:lnTo>
                    <a:pt x="261" y="18"/>
                  </a:lnTo>
                  <a:lnTo>
                    <a:pt x="269" y="8"/>
                  </a:lnTo>
                  <a:lnTo>
                    <a:pt x="276" y="0"/>
                  </a:lnTo>
                  <a:lnTo>
                    <a:pt x="276" y="0"/>
                  </a:lnTo>
                  <a:lnTo>
                    <a:pt x="276" y="2"/>
                  </a:lnTo>
                  <a:lnTo>
                    <a:pt x="276" y="13"/>
                  </a:lnTo>
                  <a:lnTo>
                    <a:pt x="276" y="27"/>
                  </a:lnTo>
                  <a:lnTo>
                    <a:pt x="273" y="43"/>
                  </a:lnTo>
                  <a:lnTo>
                    <a:pt x="273" y="64"/>
                  </a:lnTo>
                  <a:lnTo>
                    <a:pt x="271" y="88"/>
                  </a:lnTo>
                  <a:lnTo>
                    <a:pt x="269" y="113"/>
                  </a:lnTo>
                  <a:lnTo>
                    <a:pt x="265" y="137"/>
                  </a:lnTo>
                  <a:lnTo>
                    <a:pt x="261" y="158"/>
                  </a:lnTo>
                  <a:lnTo>
                    <a:pt x="252" y="176"/>
                  </a:lnTo>
                  <a:lnTo>
                    <a:pt x="252" y="176"/>
                  </a:lnTo>
                  <a:lnTo>
                    <a:pt x="244" y="197"/>
                  </a:lnTo>
                  <a:lnTo>
                    <a:pt x="236" y="218"/>
                  </a:lnTo>
                  <a:lnTo>
                    <a:pt x="223" y="239"/>
                  </a:lnTo>
                  <a:lnTo>
                    <a:pt x="213" y="262"/>
                  </a:lnTo>
                  <a:lnTo>
                    <a:pt x="200" y="285"/>
                  </a:lnTo>
                  <a:lnTo>
                    <a:pt x="188" y="308"/>
                  </a:lnTo>
                  <a:lnTo>
                    <a:pt x="174" y="328"/>
                  </a:lnTo>
                  <a:lnTo>
                    <a:pt x="162" y="347"/>
                  </a:lnTo>
                  <a:lnTo>
                    <a:pt x="149" y="361"/>
                  </a:lnTo>
                  <a:lnTo>
                    <a:pt x="137" y="374"/>
                  </a:lnTo>
                  <a:lnTo>
                    <a:pt x="137" y="374"/>
                  </a:lnTo>
                  <a:lnTo>
                    <a:pt x="126" y="384"/>
                  </a:lnTo>
                  <a:lnTo>
                    <a:pt x="112" y="397"/>
                  </a:lnTo>
                  <a:lnTo>
                    <a:pt x="98" y="407"/>
                  </a:lnTo>
                  <a:lnTo>
                    <a:pt x="84" y="420"/>
                  </a:lnTo>
                  <a:lnTo>
                    <a:pt x="69" y="432"/>
                  </a:lnTo>
                  <a:lnTo>
                    <a:pt x="54" y="443"/>
                  </a:lnTo>
                  <a:lnTo>
                    <a:pt x="39" y="455"/>
                  </a:lnTo>
                  <a:lnTo>
                    <a:pt x="25" y="466"/>
                  </a:lnTo>
                  <a:lnTo>
                    <a:pt x="13" y="475"/>
                  </a:lnTo>
                  <a:lnTo>
                    <a:pt x="0" y="481"/>
                  </a:lnTo>
                  <a:lnTo>
                    <a:pt x="34" y="399"/>
                  </a:lnTo>
                </a:path>
              </a:pathLst>
            </a:custGeom>
            <a:solidFill>
              <a:srgbClr val="3B5959"/>
            </a:solidFill>
            <a:ln w="9525" cap="rnd">
              <a:noFill/>
              <a:round/>
              <a:headEnd/>
              <a:tailEnd/>
            </a:ln>
            <a:effectLst/>
          </p:spPr>
          <p:txBody>
            <a:bodyPr/>
            <a:lstStyle/>
            <a:p>
              <a:pPr>
                <a:defRPr/>
              </a:pPr>
              <a:endParaRPr lang="en-US"/>
            </a:p>
          </p:txBody>
        </p:sp>
        <p:sp>
          <p:nvSpPr>
            <p:cNvPr id="127" name="Freeform 1151"/>
            <p:cNvSpPr>
              <a:spLocks/>
            </p:cNvSpPr>
            <p:nvPr/>
          </p:nvSpPr>
          <p:spPr bwMode="auto">
            <a:xfrm>
              <a:off x="3150" y="2443"/>
              <a:ext cx="277" cy="482"/>
            </a:xfrm>
            <a:custGeom>
              <a:avLst/>
              <a:gdLst/>
              <a:ahLst/>
              <a:cxnLst>
                <a:cxn ang="0">
                  <a:pos x="34" y="399"/>
                </a:cxn>
                <a:cxn ang="0">
                  <a:pos x="43" y="384"/>
                </a:cxn>
                <a:cxn ang="0">
                  <a:pos x="59" y="361"/>
                </a:cxn>
                <a:cxn ang="0">
                  <a:pos x="73" y="333"/>
                </a:cxn>
                <a:cxn ang="0">
                  <a:pos x="90" y="300"/>
                </a:cxn>
                <a:cxn ang="0">
                  <a:pos x="107" y="266"/>
                </a:cxn>
                <a:cxn ang="0">
                  <a:pos x="122" y="233"/>
                </a:cxn>
                <a:cxn ang="0">
                  <a:pos x="139" y="199"/>
                </a:cxn>
                <a:cxn ang="0">
                  <a:pos x="153" y="170"/>
                </a:cxn>
                <a:cxn ang="0">
                  <a:pos x="168" y="147"/>
                </a:cxn>
                <a:cxn ang="0">
                  <a:pos x="179" y="130"/>
                </a:cxn>
                <a:cxn ang="0">
                  <a:pos x="179" y="130"/>
                </a:cxn>
                <a:cxn ang="0">
                  <a:pos x="190" y="115"/>
                </a:cxn>
                <a:cxn ang="0">
                  <a:pos x="200" y="101"/>
                </a:cxn>
                <a:cxn ang="0">
                  <a:pos x="211" y="86"/>
                </a:cxn>
                <a:cxn ang="0">
                  <a:pos x="221" y="73"/>
                </a:cxn>
                <a:cxn ang="0">
                  <a:pos x="232" y="59"/>
                </a:cxn>
                <a:cxn ang="0">
                  <a:pos x="244" y="43"/>
                </a:cxn>
                <a:cxn ang="0">
                  <a:pos x="252" y="31"/>
                </a:cxn>
                <a:cxn ang="0">
                  <a:pos x="261" y="18"/>
                </a:cxn>
                <a:cxn ang="0">
                  <a:pos x="269" y="8"/>
                </a:cxn>
                <a:cxn ang="0">
                  <a:pos x="276" y="0"/>
                </a:cxn>
                <a:cxn ang="0">
                  <a:pos x="276" y="0"/>
                </a:cxn>
                <a:cxn ang="0">
                  <a:pos x="276" y="2"/>
                </a:cxn>
                <a:cxn ang="0">
                  <a:pos x="276" y="13"/>
                </a:cxn>
                <a:cxn ang="0">
                  <a:pos x="276" y="27"/>
                </a:cxn>
                <a:cxn ang="0">
                  <a:pos x="273" y="43"/>
                </a:cxn>
                <a:cxn ang="0">
                  <a:pos x="273" y="64"/>
                </a:cxn>
                <a:cxn ang="0">
                  <a:pos x="271" y="88"/>
                </a:cxn>
                <a:cxn ang="0">
                  <a:pos x="269" y="113"/>
                </a:cxn>
                <a:cxn ang="0">
                  <a:pos x="265" y="137"/>
                </a:cxn>
                <a:cxn ang="0">
                  <a:pos x="261" y="158"/>
                </a:cxn>
                <a:cxn ang="0">
                  <a:pos x="252" y="176"/>
                </a:cxn>
                <a:cxn ang="0">
                  <a:pos x="252" y="176"/>
                </a:cxn>
                <a:cxn ang="0">
                  <a:pos x="244" y="197"/>
                </a:cxn>
                <a:cxn ang="0">
                  <a:pos x="236" y="218"/>
                </a:cxn>
                <a:cxn ang="0">
                  <a:pos x="223" y="239"/>
                </a:cxn>
                <a:cxn ang="0">
                  <a:pos x="213" y="262"/>
                </a:cxn>
                <a:cxn ang="0">
                  <a:pos x="200" y="285"/>
                </a:cxn>
                <a:cxn ang="0">
                  <a:pos x="188" y="308"/>
                </a:cxn>
                <a:cxn ang="0">
                  <a:pos x="174" y="328"/>
                </a:cxn>
                <a:cxn ang="0">
                  <a:pos x="162" y="347"/>
                </a:cxn>
                <a:cxn ang="0">
                  <a:pos x="149" y="361"/>
                </a:cxn>
                <a:cxn ang="0">
                  <a:pos x="137" y="374"/>
                </a:cxn>
                <a:cxn ang="0">
                  <a:pos x="137" y="374"/>
                </a:cxn>
                <a:cxn ang="0">
                  <a:pos x="126" y="384"/>
                </a:cxn>
                <a:cxn ang="0">
                  <a:pos x="112" y="397"/>
                </a:cxn>
                <a:cxn ang="0">
                  <a:pos x="98" y="407"/>
                </a:cxn>
                <a:cxn ang="0">
                  <a:pos x="84" y="420"/>
                </a:cxn>
                <a:cxn ang="0">
                  <a:pos x="69" y="432"/>
                </a:cxn>
                <a:cxn ang="0">
                  <a:pos x="54" y="443"/>
                </a:cxn>
                <a:cxn ang="0">
                  <a:pos x="39" y="455"/>
                </a:cxn>
                <a:cxn ang="0">
                  <a:pos x="25" y="466"/>
                </a:cxn>
                <a:cxn ang="0">
                  <a:pos x="13" y="475"/>
                </a:cxn>
                <a:cxn ang="0">
                  <a:pos x="0" y="481"/>
                </a:cxn>
              </a:cxnLst>
              <a:rect l="0" t="0" r="r" b="b"/>
              <a:pathLst>
                <a:path w="277" h="482">
                  <a:moveTo>
                    <a:pt x="34" y="399"/>
                  </a:moveTo>
                  <a:lnTo>
                    <a:pt x="43" y="384"/>
                  </a:lnTo>
                  <a:lnTo>
                    <a:pt x="59" y="361"/>
                  </a:lnTo>
                  <a:lnTo>
                    <a:pt x="73" y="333"/>
                  </a:lnTo>
                  <a:lnTo>
                    <a:pt x="90" y="300"/>
                  </a:lnTo>
                  <a:lnTo>
                    <a:pt x="107" y="266"/>
                  </a:lnTo>
                  <a:lnTo>
                    <a:pt x="122" y="233"/>
                  </a:lnTo>
                  <a:lnTo>
                    <a:pt x="139" y="199"/>
                  </a:lnTo>
                  <a:lnTo>
                    <a:pt x="153" y="170"/>
                  </a:lnTo>
                  <a:lnTo>
                    <a:pt x="168" y="147"/>
                  </a:lnTo>
                  <a:lnTo>
                    <a:pt x="179" y="130"/>
                  </a:lnTo>
                  <a:lnTo>
                    <a:pt x="179" y="130"/>
                  </a:lnTo>
                  <a:lnTo>
                    <a:pt x="190" y="115"/>
                  </a:lnTo>
                  <a:lnTo>
                    <a:pt x="200" y="101"/>
                  </a:lnTo>
                  <a:lnTo>
                    <a:pt x="211" y="86"/>
                  </a:lnTo>
                  <a:lnTo>
                    <a:pt x="221" y="73"/>
                  </a:lnTo>
                  <a:lnTo>
                    <a:pt x="232" y="59"/>
                  </a:lnTo>
                  <a:lnTo>
                    <a:pt x="244" y="43"/>
                  </a:lnTo>
                  <a:lnTo>
                    <a:pt x="252" y="31"/>
                  </a:lnTo>
                  <a:lnTo>
                    <a:pt x="261" y="18"/>
                  </a:lnTo>
                  <a:lnTo>
                    <a:pt x="269" y="8"/>
                  </a:lnTo>
                  <a:lnTo>
                    <a:pt x="276" y="0"/>
                  </a:lnTo>
                  <a:lnTo>
                    <a:pt x="276" y="0"/>
                  </a:lnTo>
                  <a:lnTo>
                    <a:pt x="276" y="2"/>
                  </a:lnTo>
                  <a:lnTo>
                    <a:pt x="276" y="13"/>
                  </a:lnTo>
                  <a:lnTo>
                    <a:pt x="276" y="27"/>
                  </a:lnTo>
                  <a:lnTo>
                    <a:pt x="273" y="43"/>
                  </a:lnTo>
                  <a:lnTo>
                    <a:pt x="273" y="64"/>
                  </a:lnTo>
                  <a:lnTo>
                    <a:pt x="271" y="88"/>
                  </a:lnTo>
                  <a:lnTo>
                    <a:pt x="269" y="113"/>
                  </a:lnTo>
                  <a:lnTo>
                    <a:pt x="265" y="137"/>
                  </a:lnTo>
                  <a:lnTo>
                    <a:pt x="261" y="158"/>
                  </a:lnTo>
                  <a:lnTo>
                    <a:pt x="252" y="176"/>
                  </a:lnTo>
                  <a:lnTo>
                    <a:pt x="252" y="176"/>
                  </a:lnTo>
                  <a:lnTo>
                    <a:pt x="244" y="197"/>
                  </a:lnTo>
                  <a:lnTo>
                    <a:pt x="236" y="218"/>
                  </a:lnTo>
                  <a:lnTo>
                    <a:pt x="223" y="239"/>
                  </a:lnTo>
                  <a:lnTo>
                    <a:pt x="213" y="262"/>
                  </a:lnTo>
                  <a:lnTo>
                    <a:pt x="200" y="285"/>
                  </a:lnTo>
                  <a:lnTo>
                    <a:pt x="188" y="308"/>
                  </a:lnTo>
                  <a:lnTo>
                    <a:pt x="174" y="328"/>
                  </a:lnTo>
                  <a:lnTo>
                    <a:pt x="162" y="347"/>
                  </a:lnTo>
                  <a:lnTo>
                    <a:pt x="149" y="361"/>
                  </a:lnTo>
                  <a:lnTo>
                    <a:pt x="137" y="374"/>
                  </a:lnTo>
                  <a:lnTo>
                    <a:pt x="137" y="374"/>
                  </a:lnTo>
                  <a:lnTo>
                    <a:pt x="126" y="384"/>
                  </a:lnTo>
                  <a:lnTo>
                    <a:pt x="112" y="397"/>
                  </a:lnTo>
                  <a:lnTo>
                    <a:pt x="98" y="407"/>
                  </a:lnTo>
                  <a:lnTo>
                    <a:pt x="84" y="420"/>
                  </a:lnTo>
                  <a:lnTo>
                    <a:pt x="69" y="432"/>
                  </a:lnTo>
                  <a:lnTo>
                    <a:pt x="54" y="443"/>
                  </a:lnTo>
                  <a:lnTo>
                    <a:pt x="39" y="455"/>
                  </a:lnTo>
                  <a:lnTo>
                    <a:pt x="25" y="466"/>
                  </a:lnTo>
                  <a:lnTo>
                    <a:pt x="13" y="475"/>
                  </a:lnTo>
                  <a:lnTo>
                    <a:pt x="0" y="481"/>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128" name="Freeform 1152"/>
            <p:cNvSpPr>
              <a:spLocks/>
            </p:cNvSpPr>
            <p:nvPr/>
          </p:nvSpPr>
          <p:spPr bwMode="auto">
            <a:xfrm>
              <a:off x="3137" y="2402"/>
              <a:ext cx="274" cy="483"/>
            </a:xfrm>
            <a:custGeom>
              <a:avLst/>
              <a:gdLst/>
              <a:ahLst/>
              <a:cxnLst>
                <a:cxn ang="0">
                  <a:pos x="33" y="401"/>
                </a:cxn>
                <a:cxn ang="0">
                  <a:pos x="44" y="385"/>
                </a:cxn>
                <a:cxn ang="0">
                  <a:pos x="56" y="364"/>
                </a:cxn>
                <a:cxn ang="0">
                  <a:pos x="73" y="334"/>
                </a:cxn>
                <a:cxn ang="0">
                  <a:pos x="88" y="302"/>
                </a:cxn>
                <a:cxn ang="0">
                  <a:pos x="105" y="269"/>
                </a:cxn>
                <a:cxn ang="0">
                  <a:pos x="122" y="233"/>
                </a:cxn>
                <a:cxn ang="0">
                  <a:pos x="136" y="200"/>
                </a:cxn>
                <a:cxn ang="0">
                  <a:pos x="154" y="170"/>
                </a:cxn>
                <a:cxn ang="0">
                  <a:pos x="166" y="147"/>
                </a:cxn>
                <a:cxn ang="0">
                  <a:pos x="177" y="130"/>
                </a:cxn>
                <a:cxn ang="0">
                  <a:pos x="177" y="130"/>
                </a:cxn>
                <a:cxn ang="0">
                  <a:pos x="187" y="115"/>
                </a:cxn>
                <a:cxn ang="0">
                  <a:pos x="198" y="101"/>
                </a:cxn>
                <a:cxn ang="0">
                  <a:pos x="210" y="88"/>
                </a:cxn>
                <a:cxn ang="0">
                  <a:pos x="221" y="73"/>
                </a:cxn>
                <a:cxn ang="0">
                  <a:pos x="231" y="58"/>
                </a:cxn>
                <a:cxn ang="0">
                  <a:pos x="242" y="46"/>
                </a:cxn>
                <a:cxn ang="0">
                  <a:pos x="253" y="31"/>
                </a:cxn>
                <a:cxn ang="0">
                  <a:pos x="260" y="18"/>
                </a:cxn>
                <a:cxn ang="0">
                  <a:pos x="267" y="8"/>
                </a:cxn>
                <a:cxn ang="0">
                  <a:pos x="274" y="0"/>
                </a:cxn>
                <a:cxn ang="0">
                  <a:pos x="274" y="0"/>
                </a:cxn>
                <a:cxn ang="0">
                  <a:pos x="274" y="2"/>
                </a:cxn>
                <a:cxn ang="0">
                  <a:pos x="274" y="12"/>
                </a:cxn>
                <a:cxn ang="0">
                  <a:pos x="274" y="27"/>
                </a:cxn>
                <a:cxn ang="0">
                  <a:pos x="274" y="46"/>
                </a:cxn>
                <a:cxn ang="0">
                  <a:pos x="274" y="67"/>
                </a:cxn>
                <a:cxn ang="0">
                  <a:pos x="271" y="88"/>
                </a:cxn>
                <a:cxn ang="0">
                  <a:pos x="269" y="113"/>
                </a:cxn>
                <a:cxn ang="0">
                  <a:pos x="265" y="136"/>
                </a:cxn>
                <a:cxn ang="0">
                  <a:pos x="258" y="157"/>
                </a:cxn>
                <a:cxn ang="0">
                  <a:pos x="253" y="179"/>
                </a:cxn>
                <a:cxn ang="0">
                  <a:pos x="253" y="179"/>
                </a:cxn>
                <a:cxn ang="0">
                  <a:pos x="244" y="198"/>
                </a:cxn>
                <a:cxn ang="0">
                  <a:pos x="233" y="218"/>
                </a:cxn>
                <a:cxn ang="0">
                  <a:pos x="223" y="239"/>
                </a:cxn>
                <a:cxn ang="0">
                  <a:pos x="210" y="262"/>
                </a:cxn>
                <a:cxn ang="0">
                  <a:pos x="198" y="286"/>
                </a:cxn>
                <a:cxn ang="0">
                  <a:pos x="184" y="309"/>
                </a:cxn>
                <a:cxn ang="0">
                  <a:pos x="172" y="327"/>
                </a:cxn>
                <a:cxn ang="0">
                  <a:pos x="159" y="347"/>
                </a:cxn>
                <a:cxn ang="0">
                  <a:pos x="147" y="364"/>
                </a:cxn>
                <a:cxn ang="0">
                  <a:pos x="136" y="376"/>
                </a:cxn>
                <a:cxn ang="0">
                  <a:pos x="136" y="376"/>
                </a:cxn>
                <a:cxn ang="0">
                  <a:pos x="124" y="385"/>
                </a:cxn>
                <a:cxn ang="0">
                  <a:pos x="111" y="398"/>
                </a:cxn>
                <a:cxn ang="0">
                  <a:pos x="99" y="410"/>
                </a:cxn>
                <a:cxn ang="0">
                  <a:pos x="81" y="421"/>
                </a:cxn>
                <a:cxn ang="0">
                  <a:pos x="67" y="433"/>
                </a:cxn>
                <a:cxn ang="0">
                  <a:pos x="52" y="444"/>
                </a:cxn>
                <a:cxn ang="0">
                  <a:pos x="37" y="456"/>
                </a:cxn>
                <a:cxn ang="0">
                  <a:pos x="25" y="467"/>
                </a:cxn>
                <a:cxn ang="0">
                  <a:pos x="9" y="475"/>
                </a:cxn>
                <a:cxn ang="0">
                  <a:pos x="0" y="484"/>
                </a:cxn>
                <a:cxn ang="0">
                  <a:pos x="33" y="401"/>
                </a:cxn>
              </a:cxnLst>
              <a:rect l="0" t="0" r="r" b="b"/>
              <a:pathLst>
                <a:path w="275" h="485">
                  <a:moveTo>
                    <a:pt x="33" y="401"/>
                  </a:moveTo>
                  <a:lnTo>
                    <a:pt x="44" y="385"/>
                  </a:lnTo>
                  <a:lnTo>
                    <a:pt x="56" y="364"/>
                  </a:lnTo>
                  <a:lnTo>
                    <a:pt x="73" y="334"/>
                  </a:lnTo>
                  <a:lnTo>
                    <a:pt x="88" y="302"/>
                  </a:lnTo>
                  <a:lnTo>
                    <a:pt x="105" y="269"/>
                  </a:lnTo>
                  <a:lnTo>
                    <a:pt x="122" y="233"/>
                  </a:lnTo>
                  <a:lnTo>
                    <a:pt x="136" y="200"/>
                  </a:lnTo>
                  <a:lnTo>
                    <a:pt x="154" y="170"/>
                  </a:lnTo>
                  <a:lnTo>
                    <a:pt x="166" y="147"/>
                  </a:lnTo>
                  <a:lnTo>
                    <a:pt x="177" y="130"/>
                  </a:lnTo>
                  <a:lnTo>
                    <a:pt x="177" y="130"/>
                  </a:lnTo>
                  <a:lnTo>
                    <a:pt x="187" y="115"/>
                  </a:lnTo>
                  <a:lnTo>
                    <a:pt x="198" y="101"/>
                  </a:lnTo>
                  <a:lnTo>
                    <a:pt x="210" y="88"/>
                  </a:lnTo>
                  <a:lnTo>
                    <a:pt x="221" y="73"/>
                  </a:lnTo>
                  <a:lnTo>
                    <a:pt x="231" y="58"/>
                  </a:lnTo>
                  <a:lnTo>
                    <a:pt x="242" y="46"/>
                  </a:lnTo>
                  <a:lnTo>
                    <a:pt x="253" y="31"/>
                  </a:lnTo>
                  <a:lnTo>
                    <a:pt x="260" y="18"/>
                  </a:lnTo>
                  <a:lnTo>
                    <a:pt x="267" y="8"/>
                  </a:lnTo>
                  <a:lnTo>
                    <a:pt x="274" y="0"/>
                  </a:lnTo>
                  <a:lnTo>
                    <a:pt x="274" y="0"/>
                  </a:lnTo>
                  <a:lnTo>
                    <a:pt x="274" y="2"/>
                  </a:lnTo>
                  <a:lnTo>
                    <a:pt x="274" y="12"/>
                  </a:lnTo>
                  <a:lnTo>
                    <a:pt x="274" y="27"/>
                  </a:lnTo>
                  <a:lnTo>
                    <a:pt x="274" y="46"/>
                  </a:lnTo>
                  <a:lnTo>
                    <a:pt x="274" y="67"/>
                  </a:lnTo>
                  <a:lnTo>
                    <a:pt x="271" y="88"/>
                  </a:lnTo>
                  <a:lnTo>
                    <a:pt x="269" y="113"/>
                  </a:lnTo>
                  <a:lnTo>
                    <a:pt x="265" y="136"/>
                  </a:lnTo>
                  <a:lnTo>
                    <a:pt x="258" y="157"/>
                  </a:lnTo>
                  <a:lnTo>
                    <a:pt x="253" y="179"/>
                  </a:lnTo>
                  <a:lnTo>
                    <a:pt x="253" y="179"/>
                  </a:lnTo>
                  <a:lnTo>
                    <a:pt x="244" y="198"/>
                  </a:lnTo>
                  <a:lnTo>
                    <a:pt x="233" y="218"/>
                  </a:lnTo>
                  <a:lnTo>
                    <a:pt x="223" y="239"/>
                  </a:lnTo>
                  <a:lnTo>
                    <a:pt x="210" y="262"/>
                  </a:lnTo>
                  <a:lnTo>
                    <a:pt x="198" y="286"/>
                  </a:lnTo>
                  <a:lnTo>
                    <a:pt x="184" y="309"/>
                  </a:lnTo>
                  <a:lnTo>
                    <a:pt x="172" y="327"/>
                  </a:lnTo>
                  <a:lnTo>
                    <a:pt x="159" y="347"/>
                  </a:lnTo>
                  <a:lnTo>
                    <a:pt x="147" y="364"/>
                  </a:lnTo>
                  <a:lnTo>
                    <a:pt x="136" y="376"/>
                  </a:lnTo>
                  <a:lnTo>
                    <a:pt x="136" y="376"/>
                  </a:lnTo>
                  <a:lnTo>
                    <a:pt x="124" y="385"/>
                  </a:lnTo>
                  <a:lnTo>
                    <a:pt x="111" y="398"/>
                  </a:lnTo>
                  <a:lnTo>
                    <a:pt x="99" y="410"/>
                  </a:lnTo>
                  <a:lnTo>
                    <a:pt x="81" y="421"/>
                  </a:lnTo>
                  <a:lnTo>
                    <a:pt x="67" y="433"/>
                  </a:lnTo>
                  <a:lnTo>
                    <a:pt x="52" y="444"/>
                  </a:lnTo>
                  <a:lnTo>
                    <a:pt x="37" y="456"/>
                  </a:lnTo>
                  <a:lnTo>
                    <a:pt x="25" y="467"/>
                  </a:lnTo>
                  <a:lnTo>
                    <a:pt x="9" y="475"/>
                  </a:lnTo>
                  <a:lnTo>
                    <a:pt x="0" y="484"/>
                  </a:lnTo>
                  <a:lnTo>
                    <a:pt x="33" y="401"/>
                  </a:lnTo>
                </a:path>
              </a:pathLst>
            </a:custGeom>
            <a:solidFill>
              <a:srgbClr val="FFD80F"/>
            </a:solidFill>
            <a:ln w="9525" cap="rnd">
              <a:noFill/>
              <a:round/>
              <a:headEnd/>
              <a:tailEnd/>
            </a:ln>
            <a:effectLst/>
          </p:spPr>
          <p:txBody>
            <a:bodyPr/>
            <a:lstStyle/>
            <a:p>
              <a:pPr>
                <a:defRPr/>
              </a:pPr>
              <a:endParaRPr lang="en-US"/>
            </a:p>
          </p:txBody>
        </p:sp>
        <p:sp>
          <p:nvSpPr>
            <p:cNvPr id="129" name="Freeform 1153"/>
            <p:cNvSpPr>
              <a:spLocks/>
            </p:cNvSpPr>
            <p:nvPr/>
          </p:nvSpPr>
          <p:spPr bwMode="auto">
            <a:xfrm>
              <a:off x="3137" y="2402"/>
              <a:ext cx="274" cy="483"/>
            </a:xfrm>
            <a:custGeom>
              <a:avLst/>
              <a:gdLst/>
              <a:ahLst/>
              <a:cxnLst>
                <a:cxn ang="0">
                  <a:pos x="33" y="401"/>
                </a:cxn>
                <a:cxn ang="0">
                  <a:pos x="44" y="385"/>
                </a:cxn>
                <a:cxn ang="0">
                  <a:pos x="56" y="364"/>
                </a:cxn>
                <a:cxn ang="0">
                  <a:pos x="73" y="334"/>
                </a:cxn>
                <a:cxn ang="0">
                  <a:pos x="88" y="302"/>
                </a:cxn>
                <a:cxn ang="0">
                  <a:pos x="105" y="269"/>
                </a:cxn>
                <a:cxn ang="0">
                  <a:pos x="122" y="233"/>
                </a:cxn>
                <a:cxn ang="0">
                  <a:pos x="136" y="200"/>
                </a:cxn>
                <a:cxn ang="0">
                  <a:pos x="154" y="170"/>
                </a:cxn>
                <a:cxn ang="0">
                  <a:pos x="166" y="147"/>
                </a:cxn>
                <a:cxn ang="0">
                  <a:pos x="177" y="130"/>
                </a:cxn>
                <a:cxn ang="0">
                  <a:pos x="177" y="130"/>
                </a:cxn>
                <a:cxn ang="0">
                  <a:pos x="187" y="115"/>
                </a:cxn>
                <a:cxn ang="0">
                  <a:pos x="198" y="101"/>
                </a:cxn>
                <a:cxn ang="0">
                  <a:pos x="210" y="88"/>
                </a:cxn>
                <a:cxn ang="0">
                  <a:pos x="221" y="73"/>
                </a:cxn>
                <a:cxn ang="0">
                  <a:pos x="231" y="58"/>
                </a:cxn>
                <a:cxn ang="0">
                  <a:pos x="242" y="46"/>
                </a:cxn>
                <a:cxn ang="0">
                  <a:pos x="253" y="31"/>
                </a:cxn>
                <a:cxn ang="0">
                  <a:pos x="260" y="18"/>
                </a:cxn>
                <a:cxn ang="0">
                  <a:pos x="267" y="8"/>
                </a:cxn>
                <a:cxn ang="0">
                  <a:pos x="274" y="0"/>
                </a:cxn>
                <a:cxn ang="0">
                  <a:pos x="274" y="0"/>
                </a:cxn>
                <a:cxn ang="0">
                  <a:pos x="274" y="2"/>
                </a:cxn>
                <a:cxn ang="0">
                  <a:pos x="274" y="12"/>
                </a:cxn>
                <a:cxn ang="0">
                  <a:pos x="274" y="27"/>
                </a:cxn>
                <a:cxn ang="0">
                  <a:pos x="274" y="46"/>
                </a:cxn>
                <a:cxn ang="0">
                  <a:pos x="274" y="67"/>
                </a:cxn>
                <a:cxn ang="0">
                  <a:pos x="271" y="88"/>
                </a:cxn>
                <a:cxn ang="0">
                  <a:pos x="269" y="113"/>
                </a:cxn>
                <a:cxn ang="0">
                  <a:pos x="265" y="136"/>
                </a:cxn>
                <a:cxn ang="0">
                  <a:pos x="258" y="157"/>
                </a:cxn>
                <a:cxn ang="0">
                  <a:pos x="253" y="179"/>
                </a:cxn>
                <a:cxn ang="0">
                  <a:pos x="253" y="179"/>
                </a:cxn>
                <a:cxn ang="0">
                  <a:pos x="244" y="198"/>
                </a:cxn>
                <a:cxn ang="0">
                  <a:pos x="233" y="218"/>
                </a:cxn>
                <a:cxn ang="0">
                  <a:pos x="223" y="239"/>
                </a:cxn>
                <a:cxn ang="0">
                  <a:pos x="210" y="262"/>
                </a:cxn>
                <a:cxn ang="0">
                  <a:pos x="198" y="286"/>
                </a:cxn>
                <a:cxn ang="0">
                  <a:pos x="184" y="309"/>
                </a:cxn>
                <a:cxn ang="0">
                  <a:pos x="172" y="327"/>
                </a:cxn>
                <a:cxn ang="0">
                  <a:pos x="159" y="347"/>
                </a:cxn>
                <a:cxn ang="0">
                  <a:pos x="147" y="364"/>
                </a:cxn>
                <a:cxn ang="0">
                  <a:pos x="136" y="376"/>
                </a:cxn>
                <a:cxn ang="0">
                  <a:pos x="136" y="376"/>
                </a:cxn>
                <a:cxn ang="0">
                  <a:pos x="124" y="385"/>
                </a:cxn>
                <a:cxn ang="0">
                  <a:pos x="111" y="398"/>
                </a:cxn>
                <a:cxn ang="0">
                  <a:pos x="99" y="410"/>
                </a:cxn>
                <a:cxn ang="0">
                  <a:pos x="81" y="421"/>
                </a:cxn>
                <a:cxn ang="0">
                  <a:pos x="67" y="433"/>
                </a:cxn>
                <a:cxn ang="0">
                  <a:pos x="52" y="444"/>
                </a:cxn>
                <a:cxn ang="0">
                  <a:pos x="37" y="456"/>
                </a:cxn>
                <a:cxn ang="0">
                  <a:pos x="25" y="467"/>
                </a:cxn>
                <a:cxn ang="0">
                  <a:pos x="9" y="475"/>
                </a:cxn>
                <a:cxn ang="0">
                  <a:pos x="0" y="484"/>
                </a:cxn>
              </a:cxnLst>
              <a:rect l="0" t="0" r="r" b="b"/>
              <a:pathLst>
                <a:path w="275" h="485">
                  <a:moveTo>
                    <a:pt x="33" y="401"/>
                  </a:moveTo>
                  <a:lnTo>
                    <a:pt x="44" y="385"/>
                  </a:lnTo>
                  <a:lnTo>
                    <a:pt x="56" y="364"/>
                  </a:lnTo>
                  <a:lnTo>
                    <a:pt x="73" y="334"/>
                  </a:lnTo>
                  <a:lnTo>
                    <a:pt x="88" y="302"/>
                  </a:lnTo>
                  <a:lnTo>
                    <a:pt x="105" y="269"/>
                  </a:lnTo>
                  <a:lnTo>
                    <a:pt x="122" y="233"/>
                  </a:lnTo>
                  <a:lnTo>
                    <a:pt x="136" y="200"/>
                  </a:lnTo>
                  <a:lnTo>
                    <a:pt x="154" y="170"/>
                  </a:lnTo>
                  <a:lnTo>
                    <a:pt x="166" y="147"/>
                  </a:lnTo>
                  <a:lnTo>
                    <a:pt x="177" y="130"/>
                  </a:lnTo>
                  <a:lnTo>
                    <a:pt x="177" y="130"/>
                  </a:lnTo>
                  <a:lnTo>
                    <a:pt x="187" y="115"/>
                  </a:lnTo>
                  <a:lnTo>
                    <a:pt x="198" y="101"/>
                  </a:lnTo>
                  <a:lnTo>
                    <a:pt x="210" y="88"/>
                  </a:lnTo>
                  <a:lnTo>
                    <a:pt x="221" y="73"/>
                  </a:lnTo>
                  <a:lnTo>
                    <a:pt x="231" y="58"/>
                  </a:lnTo>
                  <a:lnTo>
                    <a:pt x="242" y="46"/>
                  </a:lnTo>
                  <a:lnTo>
                    <a:pt x="253" y="31"/>
                  </a:lnTo>
                  <a:lnTo>
                    <a:pt x="260" y="18"/>
                  </a:lnTo>
                  <a:lnTo>
                    <a:pt x="267" y="8"/>
                  </a:lnTo>
                  <a:lnTo>
                    <a:pt x="274" y="0"/>
                  </a:lnTo>
                  <a:lnTo>
                    <a:pt x="274" y="0"/>
                  </a:lnTo>
                  <a:lnTo>
                    <a:pt x="274" y="2"/>
                  </a:lnTo>
                  <a:lnTo>
                    <a:pt x="274" y="12"/>
                  </a:lnTo>
                  <a:lnTo>
                    <a:pt x="274" y="27"/>
                  </a:lnTo>
                  <a:lnTo>
                    <a:pt x="274" y="46"/>
                  </a:lnTo>
                  <a:lnTo>
                    <a:pt x="274" y="67"/>
                  </a:lnTo>
                  <a:lnTo>
                    <a:pt x="271" y="88"/>
                  </a:lnTo>
                  <a:lnTo>
                    <a:pt x="269" y="113"/>
                  </a:lnTo>
                  <a:lnTo>
                    <a:pt x="265" y="136"/>
                  </a:lnTo>
                  <a:lnTo>
                    <a:pt x="258" y="157"/>
                  </a:lnTo>
                  <a:lnTo>
                    <a:pt x="253" y="179"/>
                  </a:lnTo>
                  <a:lnTo>
                    <a:pt x="253" y="179"/>
                  </a:lnTo>
                  <a:lnTo>
                    <a:pt x="244" y="198"/>
                  </a:lnTo>
                  <a:lnTo>
                    <a:pt x="233" y="218"/>
                  </a:lnTo>
                  <a:lnTo>
                    <a:pt x="223" y="239"/>
                  </a:lnTo>
                  <a:lnTo>
                    <a:pt x="210" y="262"/>
                  </a:lnTo>
                  <a:lnTo>
                    <a:pt x="198" y="286"/>
                  </a:lnTo>
                  <a:lnTo>
                    <a:pt x="184" y="309"/>
                  </a:lnTo>
                  <a:lnTo>
                    <a:pt x="172" y="327"/>
                  </a:lnTo>
                  <a:lnTo>
                    <a:pt x="159" y="347"/>
                  </a:lnTo>
                  <a:lnTo>
                    <a:pt x="147" y="364"/>
                  </a:lnTo>
                  <a:lnTo>
                    <a:pt x="136" y="376"/>
                  </a:lnTo>
                  <a:lnTo>
                    <a:pt x="136" y="376"/>
                  </a:lnTo>
                  <a:lnTo>
                    <a:pt x="124" y="385"/>
                  </a:lnTo>
                  <a:lnTo>
                    <a:pt x="111" y="398"/>
                  </a:lnTo>
                  <a:lnTo>
                    <a:pt x="99" y="410"/>
                  </a:lnTo>
                  <a:lnTo>
                    <a:pt x="81" y="421"/>
                  </a:lnTo>
                  <a:lnTo>
                    <a:pt x="67" y="433"/>
                  </a:lnTo>
                  <a:lnTo>
                    <a:pt x="52" y="444"/>
                  </a:lnTo>
                  <a:lnTo>
                    <a:pt x="37" y="456"/>
                  </a:lnTo>
                  <a:lnTo>
                    <a:pt x="25" y="467"/>
                  </a:lnTo>
                  <a:lnTo>
                    <a:pt x="9" y="475"/>
                  </a:lnTo>
                  <a:lnTo>
                    <a:pt x="0" y="48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0" name="Freeform 1154"/>
            <p:cNvSpPr>
              <a:spLocks/>
            </p:cNvSpPr>
            <p:nvPr/>
          </p:nvSpPr>
          <p:spPr bwMode="auto">
            <a:xfrm>
              <a:off x="3065" y="2501"/>
              <a:ext cx="245" cy="450"/>
            </a:xfrm>
            <a:custGeom>
              <a:avLst/>
              <a:gdLst/>
              <a:ahLst/>
              <a:cxnLst>
                <a:cxn ang="0">
                  <a:pos x="0" y="362"/>
                </a:cxn>
                <a:cxn ang="0">
                  <a:pos x="12" y="351"/>
                </a:cxn>
                <a:cxn ang="0">
                  <a:pos x="29" y="339"/>
                </a:cxn>
                <a:cxn ang="0">
                  <a:pos x="46" y="324"/>
                </a:cxn>
                <a:cxn ang="0">
                  <a:pos x="62" y="307"/>
                </a:cxn>
                <a:cxn ang="0">
                  <a:pos x="81" y="288"/>
                </a:cxn>
                <a:cxn ang="0">
                  <a:pos x="98" y="269"/>
                </a:cxn>
                <a:cxn ang="0">
                  <a:pos x="117" y="248"/>
                </a:cxn>
                <a:cxn ang="0">
                  <a:pos x="131" y="229"/>
                </a:cxn>
                <a:cxn ang="0">
                  <a:pos x="144" y="210"/>
                </a:cxn>
                <a:cxn ang="0">
                  <a:pos x="157" y="192"/>
                </a:cxn>
                <a:cxn ang="0">
                  <a:pos x="157" y="192"/>
                </a:cxn>
                <a:cxn ang="0">
                  <a:pos x="165" y="172"/>
                </a:cxn>
                <a:cxn ang="0">
                  <a:pos x="174" y="153"/>
                </a:cxn>
                <a:cxn ang="0">
                  <a:pos x="182" y="132"/>
                </a:cxn>
                <a:cxn ang="0">
                  <a:pos x="191" y="114"/>
                </a:cxn>
                <a:cxn ang="0">
                  <a:pos x="197" y="93"/>
                </a:cxn>
                <a:cxn ang="0">
                  <a:pos x="204" y="73"/>
                </a:cxn>
                <a:cxn ang="0">
                  <a:pos x="207" y="54"/>
                </a:cxn>
                <a:cxn ang="0">
                  <a:pos x="211" y="34"/>
                </a:cxn>
                <a:cxn ang="0">
                  <a:pos x="214" y="17"/>
                </a:cxn>
                <a:cxn ang="0">
                  <a:pos x="216" y="0"/>
                </a:cxn>
                <a:cxn ang="0">
                  <a:pos x="216" y="0"/>
                </a:cxn>
                <a:cxn ang="0">
                  <a:pos x="216" y="4"/>
                </a:cxn>
                <a:cxn ang="0">
                  <a:pos x="220" y="13"/>
                </a:cxn>
                <a:cxn ang="0">
                  <a:pos x="225" y="25"/>
                </a:cxn>
                <a:cxn ang="0">
                  <a:pos x="229" y="42"/>
                </a:cxn>
                <a:cxn ang="0">
                  <a:pos x="235" y="59"/>
                </a:cxn>
                <a:cxn ang="0">
                  <a:pos x="239" y="80"/>
                </a:cxn>
                <a:cxn ang="0">
                  <a:pos x="243" y="101"/>
                </a:cxn>
                <a:cxn ang="0">
                  <a:pos x="246" y="121"/>
                </a:cxn>
                <a:cxn ang="0">
                  <a:pos x="243" y="143"/>
                </a:cxn>
                <a:cxn ang="0">
                  <a:pos x="241" y="160"/>
                </a:cxn>
                <a:cxn ang="0">
                  <a:pos x="241" y="160"/>
                </a:cxn>
                <a:cxn ang="0">
                  <a:pos x="235" y="179"/>
                </a:cxn>
                <a:cxn ang="0">
                  <a:pos x="229" y="197"/>
                </a:cxn>
                <a:cxn ang="0">
                  <a:pos x="220" y="218"/>
                </a:cxn>
                <a:cxn ang="0">
                  <a:pos x="207" y="240"/>
                </a:cxn>
                <a:cxn ang="0">
                  <a:pos x="197" y="261"/>
                </a:cxn>
                <a:cxn ang="0">
                  <a:pos x="184" y="282"/>
                </a:cxn>
                <a:cxn ang="0">
                  <a:pos x="170" y="303"/>
                </a:cxn>
                <a:cxn ang="0">
                  <a:pos x="157" y="319"/>
                </a:cxn>
                <a:cxn ang="0">
                  <a:pos x="144" y="337"/>
                </a:cxn>
                <a:cxn ang="0">
                  <a:pos x="130" y="351"/>
                </a:cxn>
                <a:cxn ang="0">
                  <a:pos x="130" y="351"/>
                </a:cxn>
                <a:cxn ang="0">
                  <a:pos x="117" y="362"/>
                </a:cxn>
                <a:cxn ang="0">
                  <a:pos x="103" y="374"/>
                </a:cxn>
                <a:cxn ang="0">
                  <a:pos x="90" y="387"/>
                </a:cxn>
                <a:cxn ang="0">
                  <a:pos x="75" y="397"/>
                </a:cxn>
                <a:cxn ang="0">
                  <a:pos x="60" y="408"/>
                </a:cxn>
                <a:cxn ang="0">
                  <a:pos x="48" y="418"/>
                </a:cxn>
                <a:cxn ang="0">
                  <a:pos x="35" y="427"/>
                </a:cxn>
                <a:cxn ang="0">
                  <a:pos x="25" y="436"/>
                </a:cxn>
                <a:cxn ang="0">
                  <a:pos x="14" y="441"/>
                </a:cxn>
                <a:cxn ang="0">
                  <a:pos x="4" y="446"/>
                </a:cxn>
                <a:cxn ang="0">
                  <a:pos x="0" y="362"/>
                </a:cxn>
              </a:cxnLst>
              <a:rect l="0" t="0" r="r" b="b"/>
              <a:pathLst>
                <a:path w="247" h="447">
                  <a:moveTo>
                    <a:pt x="0" y="362"/>
                  </a:moveTo>
                  <a:lnTo>
                    <a:pt x="12" y="351"/>
                  </a:lnTo>
                  <a:lnTo>
                    <a:pt x="29" y="339"/>
                  </a:lnTo>
                  <a:lnTo>
                    <a:pt x="46" y="324"/>
                  </a:lnTo>
                  <a:lnTo>
                    <a:pt x="62" y="307"/>
                  </a:lnTo>
                  <a:lnTo>
                    <a:pt x="81" y="288"/>
                  </a:lnTo>
                  <a:lnTo>
                    <a:pt x="98" y="269"/>
                  </a:lnTo>
                  <a:lnTo>
                    <a:pt x="117" y="248"/>
                  </a:lnTo>
                  <a:lnTo>
                    <a:pt x="131" y="229"/>
                  </a:lnTo>
                  <a:lnTo>
                    <a:pt x="144" y="210"/>
                  </a:lnTo>
                  <a:lnTo>
                    <a:pt x="157" y="192"/>
                  </a:lnTo>
                  <a:lnTo>
                    <a:pt x="157" y="192"/>
                  </a:lnTo>
                  <a:lnTo>
                    <a:pt x="165" y="172"/>
                  </a:lnTo>
                  <a:lnTo>
                    <a:pt x="174" y="153"/>
                  </a:lnTo>
                  <a:lnTo>
                    <a:pt x="182" y="132"/>
                  </a:lnTo>
                  <a:lnTo>
                    <a:pt x="191" y="114"/>
                  </a:lnTo>
                  <a:lnTo>
                    <a:pt x="197" y="93"/>
                  </a:lnTo>
                  <a:lnTo>
                    <a:pt x="204" y="73"/>
                  </a:lnTo>
                  <a:lnTo>
                    <a:pt x="207" y="54"/>
                  </a:lnTo>
                  <a:lnTo>
                    <a:pt x="211" y="34"/>
                  </a:lnTo>
                  <a:lnTo>
                    <a:pt x="214" y="17"/>
                  </a:lnTo>
                  <a:lnTo>
                    <a:pt x="216" y="0"/>
                  </a:lnTo>
                  <a:lnTo>
                    <a:pt x="216" y="0"/>
                  </a:lnTo>
                  <a:lnTo>
                    <a:pt x="216" y="4"/>
                  </a:lnTo>
                  <a:lnTo>
                    <a:pt x="220" y="13"/>
                  </a:lnTo>
                  <a:lnTo>
                    <a:pt x="225" y="25"/>
                  </a:lnTo>
                  <a:lnTo>
                    <a:pt x="229" y="42"/>
                  </a:lnTo>
                  <a:lnTo>
                    <a:pt x="235" y="59"/>
                  </a:lnTo>
                  <a:lnTo>
                    <a:pt x="239" y="80"/>
                  </a:lnTo>
                  <a:lnTo>
                    <a:pt x="243" y="101"/>
                  </a:lnTo>
                  <a:lnTo>
                    <a:pt x="246" y="121"/>
                  </a:lnTo>
                  <a:lnTo>
                    <a:pt x="243" y="143"/>
                  </a:lnTo>
                  <a:lnTo>
                    <a:pt x="241" y="160"/>
                  </a:lnTo>
                  <a:lnTo>
                    <a:pt x="241" y="160"/>
                  </a:lnTo>
                  <a:lnTo>
                    <a:pt x="235" y="179"/>
                  </a:lnTo>
                  <a:lnTo>
                    <a:pt x="229" y="197"/>
                  </a:lnTo>
                  <a:lnTo>
                    <a:pt x="220" y="218"/>
                  </a:lnTo>
                  <a:lnTo>
                    <a:pt x="207" y="240"/>
                  </a:lnTo>
                  <a:lnTo>
                    <a:pt x="197" y="261"/>
                  </a:lnTo>
                  <a:lnTo>
                    <a:pt x="184" y="282"/>
                  </a:lnTo>
                  <a:lnTo>
                    <a:pt x="170" y="303"/>
                  </a:lnTo>
                  <a:lnTo>
                    <a:pt x="157" y="319"/>
                  </a:lnTo>
                  <a:lnTo>
                    <a:pt x="144" y="337"/>
                  </a:lnTo>
                  <a:lnTo>
                    <a:pt x="130" y="351"/>
                  </a:lnTo>
                  <a:lnTo>
                    <a:pt x="130" y="351"/>
                  </a:lnTo>
                  <a:lnTo>
                    <a:pt x="117" y="362"/>
                  </a:lnTo>
                  <a:lnTo>
                    <a:pt x="103" y="374"/>
                  </a:lnTo>
                  <a:lnTo>
                    <a:pt x="90" y="387"/>
                  </a:lnTo>
                  <a:lnTo>
                    <a:pt x="75" y="397"/>
                  </a:lnTo>
                  <a:lnTo>
                    <a:pt x="60" y="408"/>
                  </a:lnTo>
                  <a:lnTo>
                    <a:pt x="48" y="418"/>
                  </a:lnTo>
                  <a:lnTo>
                    <a:pt x="35" y="427"/>
                  </a:lnTo>
                  <a:lnTo>
                    <a:pt x="25" y="436"/>
                  </a:lnTo>
                  <a:lnTo>
                    <a:pt x="14" y="441"/>
                  </a:lnTo>
                  <a:lnTo>
                    <a:pt x="4" y="446"/>
                  </a:lnTo>
                  <a:lnTo>
                    <a:pt x="0" y="362"/>
                  </a:lnTo>
                </a:path>
              </a:pathLst>
            </a:custGeom>
            <a:solidFill>
              <a:srgbClr val="7C6000"/>
            </a:solidFill>
            <a:ln w="9525" cap="rnd">
              <a:noFill/>
              <a:round/>
              <a:headEnd/>
              <a:tailEnd/>
            </a:ln>
            <a:effectLst/>
          </p:spPr>
          <p:txBody>
            <a:bodyPr/>
            <a:lstStyle/>
            <a:p>
              <a:pPr>
                <a:defRPr/>
              </a:pPr>
              <a:endParaRPr lang="en-US"/>
            </a:p>
          </p:txBody>
        </p:sp>
        <p:sp>
          <p:nvSpPr>
            <p:cNvPr id="131" name="Freeform 1155"/>
            <p:cNvSpPr>
              <a:spLocks/>
            </p:cNvSpPr>
            <p:nvPr/>
          </p:nvSpPr>
          <p:spPr bwMode="auto">
            <a:xfrm>
              <a:off x="3065" y="2501"/>
              <a:ext cx="245" cy="450"/>
            </a:xfrm>
            <a:custGeom>
              <a:avLst/>
              <a:gdLst/>
              <a:ahLst/>
              <a:cxnLst>
                <a:cxn ang="0">
                  <a:pos x="0" y="362"/>
                </a:cxn>
                <a:cxn ang="0">
                  <a:pos x="12" y="351"/>
                </a:cxn>
                <a:cxn ang="0">
                  <a:pos x="29" y="339"/>
                </a:cxn>
                <a:cxn ang="0">
                  <a:pos x="46" y="324"/>
                </a:cxn>
                <a:cxn ang="0">
                  <a:pos x="62" y="307"/>
                </a:cxn>
                <a:cxn ang="0">
                  <a:pos x="81" y="288"/>
                </a:cxn>
                <a:cxn ang="0">
                  <a:pos x="98" y="269"/>
                </a:cxn>
                <a:cxn ang="0">
                  <a:pos x="117" y="248"/>
                </a:cxn>
                <a:cxn ang="0">
                  <a:pos x="131" y="229"/>
                </a:cxn>
                <a:cxn ang="0">
                  <a:pos x="144" y="210"/>
                </a:cxn>
                <a:cxn ang="0">
                  <a:pos x="157" y="192"/>
                </a:cxn>
                <a:cxn ang="0">
                  <a:pos x="157" y="192"/>
                </a:cxn>
                <a:cxn ang="0">
                  <a:pos x="165" y="172"/>
                </a:cxn>
                <a:cxn ang="0">
                  <a:pos x="174" y="153"/>
                </a:cxn>
                <a:cxn ang="0">
                  <a:pos x="182" y="132"/>
                </a:cxn>
                <a:cxn ang="0">
                  <a:pos x="191" y="114"/>
                </a:cxn>
                <a:cxn ang="0">
                  <a:pos x="197" y="93"/>
                </a:cxn>
                <a:cxn ang="0">
                  <a:pos x="204" y="73"/>
                </a:cxn>
                <a:cxn ang="0">
                  <a:pos x="207" y="54"/>
                </a:cxn>
                <a:cxn ang="0">
                  <a:pos x="211" y="34"/>
                </a:cxn>
                <a:cxn ang="0">
                  <a:pos x="214" y="17"/>
                </a:cxn>
                <a:cxn ang="0">
                  <a:pos x="216" y="0"/>
                </a:cxn>
                <a:cxn ang="0">
                  <a:pos x="216" y="0"/>
                </a:cxn>
                <a:cxn ang="0">
                  <a:pos x="216" y="4"/>
                </a:cxn>
                <a:cxn ang="0">
                  <a:pos x="220" y="13"/>
                </a:cxn>
                <a:cxn ang="0">
                  <a:pos x="225" y="25"/>
                </a:cxn>
                <a:cxn ang="0">
                  <a:pos x="229" y="42"/>
                </a:cxn>
                <a:cxn ang="0">
                  <a:pos x="235" y="59"/>
                </a:cxn>
                <a:cxn ang="0">
                  <a:pos x="239" y="80"/>
                </a:cxn>
                <a:cxn ang="0">
                  <a:pos x="243" y="101"/>
                </a:cxn>
                <a:cxn ang="0">
                  <a:pos x="246" y="121"/>
                </a:cxn>
                <a:cxn ang="0">
                  <a:pos x="243" y="143"/>
                </a:cxn>
                <a:cxn ang="0">
                  <a:pos x="241" y="160"/>
                </a:cxn>
                <a:cxn ang="0">
                  <a:pos x="241" y="160"/>
                </a:cxn>
                <a:cxn ang="0">
                  <a:pos x="235" y="179"/>
                </a:cxn>
                <a:cxn ang="0">
                  <a:pos x="229" y="197"/>
                </a:cxn>
                <a:cxn ang="0">
                  <a:pos x="220" y="218"/>
                </a:cxn>
                <a:cxn ang="0">
                  <a:pos x="207" y="240"/>
                </a:cxn>
                <a:cxn ang="0">
                  <a:pos x="197" y="261"/>
                </a:cxn>
                <a:cxn ang="0">
                  <a:pos x="184" y="282"/>
                </a:cxn>
                <a:cxn ang="0">
                  <a:pos x="170" y="303"/>
                </a:cxn>
                <a:cxn ang="0">
                  <a:pos x="157" y="319"/>
                </a:cxn>
                <a:cxn ang="0">
                  <a:pos x="144" y="337"/>
                </a:cxn>
                <a:cxn ang="0">
                  <a:pos x="130" y="351"/>
                </a:cxn>
                <a:cxn ang="0">
                  <a:pos x="130" y="351"/>
                </a:cxn>
                <a:cxn ang="0">
                  <a:pos x="117" y="362"/>
                </a:cxn>
                <a:cxn ang="0">
                  <a:pos x="103" y="374"/>
                </a:cxn>
                <a:cxn ang="0">
                  <a:pos x="90" y="387"/>
                </a:cxn>
                <a:cxn ang="0">
                  <a:pos x="75" y="397"/>
                </a:cxn>
                <a:cxn ang="0">
                  <a:pos x="60" y="408"/>
                </a:cxn>
                <a:cxn ang="0">
                  <a:pos x="48" y="418"/>
                </a:cxn>
                <a:cxn ang="0">
                  <a:pos x="35" y="427"/>
                </a:cxn>
                <a:cxn ang="0">
                  <a:pos x="25" y="436"/>
                </a:cxn>
                <a:cxn ang="0">
                  <a:pos x="14" y="441"/>
                </a:cxn>
                <a:cxn ang="0">
                  <a:pos x="4" y="446"/>
                </a:cxn>
              </a:cxnLst>
              <a:rect l="0" t="0" r="r" b="b"/>
              <a:pathLst>
                <a:path w="247" h="447">
                  <a:moveTo>
                    <a:pt x="0" y="362"/>
                  </a:moveTo>
                  <a:lnTo>
                    <a:pt x="12" y="351"/>
                  </a:lnTo>
                  <a:lnTo>
                    <a:pt x="29" y="339"/>
                  </a:lnTo>
                  <a:lnTo>
                    <a:pt x="46" y="324"/>
                  </a:lnTo>
                  <a:lnTo>
                    <a:pt x="62" y="307"/>
                  </a:lnTo>
                  <a:lnTo>
                    <a:pt x="81" y="288"/>
                  </a:lnTo>
                  <a:lnTo>
                    <a:pt x="98" y="269"/>
                  </a:lnTo>
                  <a:lnTo>
                    <a:pt x="117" y="248"/>
                  </a:lnTo>
                  <a:lnTo>
                    <a:pt x="131" y="229"/>
                  </a:lnTo>
                  <a:lnTo>
                    <a:pt x="144" y="210"/>
                  </a:lnTo>
                  <a:lnTo>
                    <a:pt x="157" y="192"/>
                  </a:lnTo>
                  <a:lnTo>
                    <a:pt x="157" y="192"/>
                  </a:lnTo>
                  <a:lnTo>
                    <a:pt x="165" y="172"/>
                  </a:lnTo>
                  <a:lnTo>
                    <a:pt x="174" y="153"/>
                  </a:lnTo>
                  <a:lnTo>
                    <a:pt x="182" y="132"/>
                  </a:lnTo>
                  <a:lnTo>
                    <a:pt x="191" y="114"/>
                  </a:lnTo>
                  <a:lnTo>
                    <a:pt x="197" y="93"/>
                  </a:lnTo>
                  <a:lnTo>
                    <a:pt x="204" y="73"/>
                  </a:lnTo>
                  <a:lnTo>
                    <a:pt x="207" y="54"/>
                  </a:lnTo>
                  <a:lnTo>
                    <a:pt x="211" y="34"/>
                  </a:lnTo>
                  <a:lnTo>
                    <a:pt x="214" y="17"/>
                  </a:lnTo>
                  <a:lnTo>
                    <a:pt x="216" y="0"/>
                  </a:lnTo>
                  <a:lnTo>
                    <a:pt x="216" y="0"/>
                  </a:lnTo>
                  <a:lnTo>
                    <a:pt x="216" y="4"/>
                  </a:lnTo>
                  <a:lnTo>
                    <a:pt x="220" y="13"/>
                  </a:lnTo>
                  <a:lnTo>
                    <a:pt x="225" y="25"/>
                  </a:lnTo>
                  <a:lnTo>
                    <a:pt x="229" y="42"/>
                  </a:lnTo>
                  <a:lnTo>
                    <a:pt x="235" y="59"/>
                  </a:lnTo>
                  <a:lnTo>
                    <a:pt x="239" y="80"/>
                  </a:lnTo>
                  <a:lnTo>
                    <a:pt x="243" y="101"/>
                  </a:lnTo>
                  <a:lnTo>
                    <a:pt x="246" y="121"/>
                  </a:lnTo>
                  <a:lnTo>
                    <a:pt x="243" y="143"/>
                  </a:lnTo>
                  <a:lnTo>
                    <a:pt x="241" y="160"/>
                  </a:lnTo>
                  <a:lnTo>
                    <a:pt x="241" y="160"/>
                  </a:lnTo>
                  <a:lnTo>
                    <a:pt x="235" y="179"/>
                  </a:lnTo>
                  <a:lnTo>
                    <a:pt x="229" y="197"/>
                  </a:lnTo>
                  <a:lnTo>
                    <a:pt x="220" y="218"/>
                  </a:lnTo>
                  <a:lnTo>
                    <a:pt x="207" y="240"/>
                  </a:lnTo>
                  <a:lnTo>
                    <a:pt x="197" y="261"/>
                  </a:lnTo>
                  <a:lnTo>
                    <a:pt x="184" y="282"/>
                  </a:lnTo>
                  <a:lnTo>
                    <a:pt x="170" y="303"/>
                  </a:lnTo>
                  <a:lnTo>
                    <a:pt x="157" y="319"/>
                  </a:lnTo>
                  <a:lnTo>
                    <a:pt x="144" y="337"/>
                  </a:lnTo>
                  <a:lnTo>
                    <a:pt x="130" y="351"/>
                  </a:lnTo>
                  <a:lnTo>
                    <a:pt x="130" y="351"/>
                  </a:lnTo>
                  <a:lnTo>
                    <a:pt x="117" y="362"/>
                  </a:lnTo>
                  <a:lnTo>
                    <a:pt x="103" y="374"/>
                  </a:lnTo>
                  <a:lnTo>
                    <a:pt x="90" y="387"/>
                  </a:lnTo>
                  <a:lnTo>
                    <a:pt x="75" y="397"/>
                  </a:lnTo>
                  <a:lnTo>
                    <a:pt x="60" y="408"/>
                  </a:lnTo>
                  <a:lnTo>
                    <a:pt x="48" y="418"/>
                  </a:lnTo>
                  <a:lnTo>
                    <a:pt x="35" y="427"/>
                  </a:lnTo>
                  <a:lnTo>
                    <a:pt x="25" y="436"/>
                  </a:lnTo>
                  <a:lnTo>
                    <a:pt x="14" y="441"/>
                  </a:lnTo>
                  <a:lnTo>
                    <a:pt x="4" y="4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2" name="Freeform 1156"/>
            <p:cNvSpPr>
              <a:spLocks/>
            </p:cNvSpPr>
            <p:nvPr/>
          </p:nvSpPr>
          <p:spPr bwMode="auto">
            <a:xfrm>
              <a:off x="3074" y="2499"/>
              <a:ext cx="250" cy="446"/>
            </a:xfrm>
            <a:custGeom>
              <a:avLst/>
              <a:gdLst/>
              <a:ahLst/>
              <a:cxnLst>
                <a:cxn ang="0">
                  <a:pos x="0" y="361"/>
                </a:cxn>
                <a:cxn ang="0">
                  <a:pos x="12" y="350"/>
                </a:cxn>
                <a:cxn ang="0">
                  <a:pos x="29" y="338"/>
                </a:cxn>
                <a:cxn ang="0">
                  <a:pos x="46" y="324"/>
                </a:cxn>
                <a:cxn ang="0">
                  <a:pos x="62" y="306"/>
                </a:cxn>
                <a:cxn ang="0">
                  <a:pos x="82" y="287"/>
                </a:cxn>
                <a:cxn ang="0">
                  <a:pos x="101" y="266"/>
                </a:cxn>
                <a:cxn ang="0">
                  <a:pos x="117" y="248"/>
                </a:cxn>
                <a:cxn ang="0">
                  <a:pos x="133" y="228"/>
                </a:cxn>
                <a:cxn ang="0">
                  <a:pos x="147" y="207"/>
                </a:cxn>
                <a:cxn ang="0">
                  <a:pos x="158" y="188"/>
                </a:cxn>
                <a:cxn ang="0">
                  <a:pos x="158" y="188"/>
                </a:cxn>
                <a:cxn ang="0">
                  <a:pos x="166" y="172"/>
                </a:cxn>
                <a:cxn ang="0">
                  <a:pos x="175" y="151"/>
                </a:cxn>
                <a:cxn ang="0">
                  <a:pos x="184" y="131"/>
                </a:cxn>
                <a:cxn ang="0">
                  <a:pos x="191" y="113"/>
                </a:cxn>
                <a:cxn ang="0">
                  <a:pos x="198" y="92"/>
                </a:cxn>
                <a:cxn ang="0">
                  <a:pos x="205" y="71"/>
                </a:cxn>
                <a:cxn ang="0">
                  <a:pos x="209" y="52"/>
                </a:cxn>
                <a:cxn ang="0">
                  <a:pos x="212" y="34"/>
                </a:cxn>
                <a:cxn ang="0">
                  <a:pos x="217" y="16"/>
                </a:cxn>
                <a:cxn ang="0">
                  <a:pos x="217" y="0"/>
                </a:cxn>
                <a:cxn ang="0">
                  <a:pos x="217" y="0"/>
                </a:cxn>
                <a:cxn ang="0">
                  <a:pos x="217" y="2"/>
                </a:cxn>
                <a:cxn ang="0">
                  <a:pos x="221" y="9"/>
                </a:cxn>
                <a:cxn ang="0">
                  <a:pos x="226" y="23"/>
                </a:cxn>
                <a:cxn ang="0">
                  <a:pos x="230" y="39"/>
                </a:cxn>
                <a:cxn ang="0">
                  <a:pos x="237" y="58"/>
                </a:cxn>
                <a:cxn ang="0">
                  <a:pos x="240" y="80"/>
                </a:cxn>
                <a:cxn ang="0">
                  <a:pos x="244" y="101"/>
                </a:cxn>
                <a:cxn ang="0">
                  <a:pos x="247" y="121"/>
                </a:cxn>
                <a:cxn ang="0">
                  <a:pos x="247" y="142"/>
                </a:cxn>
                <a:cxn ang="0">
                  <a:pos x="244" y="159"/>
                </a:cxn>
                <a:cxn ang="0">
                  <a:pos x="244" y="159"/>
                </a:cxn>
                <a:cxn ang="0">
                  <a:pos x="238" y="179"/>
                </a:cxn>
                <a:cxn ang="0">
                  <a:pos x="230" y="197"/>
                </a:cxn>
                <a:cxn ang="0">
                  <a:pos x="221" y="218"/>
                </a:cxn>
                <a:cxn ang="0">
                  <a:pos x="211" y="239"/>
                </a:cxn>
                <a:cxn ang="0">
                  <a:pos x="198" y="260"/>
                </a:cxn>
                <a:cxn ang="0">
                  <a:pos x="186" y="281"/>
                </a:cxn>
                <a:cxn ang="0">
                  <a:pos x="173" y="300"/>
                </a:cxn>
                <a:cxn ang="0">
                  <a:pos x="158" y="319"/>
                </a:cxn>
                <a:cxn ang="0">
                  <a:pos x="145" y="336"/>
                </a:cxn>
                <a:cxn ang="0">
                  <a:pos x="133" y="349"/>
                </a:cxn>
                <a:cxn ang="0">
                  <a:pos x="133" y="349"/>
                </a:cxn>
                <a:cxn ang="0">
                  <a:pos x="117" y="361"/>
                </a:cxn>
                <a:cxn ang="0">
                  <a:pos x="103" y="374"/>
                </a:cxn>
                <a:cxn ang="0">
                  <a:pos x="90" y="386"/>
                </a:cxn>
                <a:cxn ang="0">
                  <a:pos x="76" y="397"/>
                </a:cxn>
                <a:cxn ang="0">
                  <a:pos x="62" y="407"/>
                </a:cxn>
                <a:cxn ang="0">
                  <a:pos x="50" y="418"/>
                </a:cxn>
                <a:cxn ang="0">
                  <a:pos x="37" y="426"/>
                </a:cxn>
                <a:cxn ang="0">
                  <a:pos x="25" y="435"/>
                </a:cxn>
                <a:cxn ang="0">
                  <a:pos x="14" y="441"/>
                </a:cxn>
                <a:cxn ang="0">
                  <a:pos x="4" y="446"/>
                </a:cxn>
                <a:cxn ang="0">
                  <a:pos x="0" y="361"/>
                </a:cxn>
              </a:cxnLst>
              <a:rect l="0" t="0" r="r" b="b"/>
              <a:pathLst>
                <a:path w="248" h="447">
                  <a:moveTo>
                    <a:pt x="0" y="361"/>
                  </a:moveTo>
                  <a:lnTo>
                    <a:pt x="12" y="350"/>
                  </a:lnTo>
                  <a:lnTo>
                    <a:pt x="29" y="338"/>
                  </a:lnTo>
                  <a:lnTo>
                    <a:pt x="46" y="324"/>
                  </a:lnTo>
                  <a:lnTo>
                    <a:pt x="62" y="306"/>
                  </a:lnTo>
                  <a:lnTo>
                    <a:pt x="82" y="287"/>
                  </a:lnTo>
                  <a:lnTo>
                    <a:pt x="101" y="266"/>
                  </a:lnTo>
                  <a:lnTo>
                    <a:pt x="117" y="248"/>
                  </a:lnTo>
                  <a:lnTo>
                    <a:pt x="133" y="228"/>
                  </a:lnTo>
                  <a:lnTo>
                    <a:pt x="147" y="207"/>
                  </a:lnTo>
                  <a:lnTo>
                    <a:pt x="158" y="188"/>
                  </a:lnTo>
                  <a:lnTo>
                    <a:pt x="158" y="188"/>
                  </a:lnTo>
                  <a:lnTo>
                    <a:pt x="166" y="172"/>
                  </a:lnTo>
                  <a:lnTo>
                    <a:pt x="175" y="151"/>
                  </a:lnTo>
                  <a:lnTo>
                    <a:pt x="184" y="131"/>
                  </a:lnTo>
                  <a:lnTo>
                    <a:pt x="191" y="113"/>
                  </a:lnTo>
                  <a:lnTo>
                    <a:pt x="198" y="92"/>
                  </a:lnTo>
                  <a:lnTo>
                    <a:pt x="205" y="71"/>
                  </a:lnTo>
                  <a:lnTo>
                    <a:pt x="209" y="52"/>
                  </a:lnTo>
                  <a:lnTo>
                    <a:pt x="212" y="34"/>
                  </a:lnTo>
                  <a:lnTo>
                    <a:pt x="217" y="16"/>
                  </a:lnTo>
                  <a:lnTo>
                    <a:pt x="217" y="0"/>
                  </a:lnTo>
                  <a:lnTo>
                    <a:pt x="217" y="0"/>
                  </a:lnTo>
                  <a:lnTo>
                    <a:pt x="217" y="2"/>
                  </a:lnTo>
                  <a:lnTo>
                    <a:pt x="221" y="9"/>
                  </a:lnTo>
                  <a:lnTo>
                    <a:pt x="226" y="23"/>
                  </a:lnTo>
                  <a:lnTo>
                    <a:pt x="230" y="39"/>
                  </a:lnTo>
                  <a:lnTo>
                    <a:pt x="237" y="58"/>
                  </a:lnTo>
                  <a:lnTo>
                    <a:pt x="240" y="80"/>
                  </a:lnTo>
                  <a:lnTo>
                    <a:pt x="244" y="101"/>
                  </a:lnTo>
                  <a:lnTo>
                    <a:pt x="247" y="121"/>
                  </a:lnTo>
                  <a:lnTo>
                    <a:pt x="247" y="142"/>
                  </a:lnTo>
                  <a:lnTo>
                    <a:pt x="244" y="159"/>
                  </a:lnTo>
                  <a:lnTo>
                    <a:pt x="244" y="159"/>
                  </a:lnTo>
                  <a:lnTo>
                    <a:pt x="238" y="179"/>
                  </a:lnTo>
                  <a:lnTo>
                    <a:pt x="230" y="197"/>
                  </a:lnTo>
                  <a:lnTo>
                    <a:pt x="221" y="218"/>
                  </a:lnTo>
                  <a:lnTo>
                    <a:pt x="211" y="239"/>
                  </a:lnTo>
                  <a:lnTo>
                    <a:pt x="198" y="260"/>
                  </a:lnTo>
                  <a:lnTo>
                    <a:pt x="186" y="281"/>
                  </a:lnTo>
                  <a:lnTo>
                    <a:pt x="173" y="300"/>
                  </a:lnTo>
                  <a:lnTo>
                    <a:pt x="158" y="319"/>
                  </a:lnTo>
                  <a:lnTo>
                    <a:pt x="145" y="336"/>
                  </a:lnTo>
                  <a:lnTo>
                    <a:pt x="133" y="349"/>
                  </a:lnTo>
                  <a:lnTo>
                    <a:pt x="133" y="349"/>
                  </a:lnTo>
                  <a:lnTo>
                    <a:pt x="117" y="361"/>
                  </a:lnTo>
                  <a:lnTo>
                    <a:pt x="103" y="374"/>
                  </a:lnTo>
                  <a:lnTo>
                    <a:pt x="90" y="386"/>
                  </a:lnTo>
                  <a:lnTo>
                    <a:pt x="76" y="397"/>
                  </a:lnTo>
                  <a:lnTo>
                    <a:pt x="62" y="407"/>
                  </a:lnTo>
                  <a:lnTo>
                    <a:pt x="50" y="418"/>
                  </a:lnTo>
                  <a:lnTo>
                    <a:pt x="37" y="426"/>
                  </a:lnTo>
                  <a:lnTo>
                    <a:pt x="25" y="435"/>
                  </a:lnTo>
                  <a:lnTo>
                    <a:pt x="14" y="441"/>
                  </a:lnTo>
                  <a:lnTo>
                    <a:pt x="4" y="446"/>
                  </a:lnTo>
                  <a:lnTo>
                    <a:pt x="0" y="361"/>
                  </a:lnTo>
                </a:path>
              </a:pathLst>
            </a:custGeom>
            <a:solidFill>
              <a:srgbClr val="FFD80F"/>
            </a:solidFill>
            <a:ln w="9525" cap="rnd">
              <a:noFill/>
              <a:round/>
              <a:headEnd/>
              <a:tailEnd/>
            </a:ln>
            <a:effectLst/>
          </p:spPr>
          <p:txBody>
            <a:bodyPr/>
            <a:lstStyle/>
            <a:p>
              <a:pPr>
                <a:defRPr/>
              </a:pPr>
              <a:endParaRPr lang="en-US"/>
            </a:p>
          </p:txBody>
        </p:sp>
        <p:sp>
          <p:nvSpPr>
            <p:cNvPr id="133" name="Freeform 1157"/>
            <p:cNvSpPr>
              <a:spLocks/>
            </p:cNvSpPr>
            <p:nvPr/>
          </p:nvSpPr>
          <p:spPr bwMode="auto">
            <a:xfrm>
              <a:off x="3074" y="2499"/>
              <a:ext cx="250" cy="446"/>
            </a:xfrm>
            <a:custGeom>
              <a:avLst/>
              <a:gdLst/>
              <a:ahLst/>
              <a:cxnLst>
                <a:cxn ang="0">
                  <a:pos x="0" y="361"/>
                </a:cxn>
                <a:cxn ang="0">
                  <a:pos x="12" y="350"/>
                </a:cxn>
                <a:cxn ang="0">
                  <a:pos x="29" y="338"/>
                </a:cxn>
                <a:cxn ang="0">
                  <a:pos x="46" y="324"/>
                </a:cxn>
                <a:cxn ang="0">
                  <a:pos x="62" y="306"/>
                </a:cxn>
                <a:cxn ang="0">
                  <a:pos x="82" y="287"/>
                </a:cxn>
                <a:cxn ang="0">
                  <a:pos x="101" y="266"/>
                </a:cxn>
                <a:cxn ang="0">
                  <a:pos x="117" y="248"/>
                </a:cxn>
                <a:cxn ang="0">
                  <a:pos x="133" y="228"/>
                </a:cxn>
                <a:cxn ang="0">
                  <a:pos x="147" y="207"/>
                </a:cxn>
                <a:cxn ang="0">
                  <a:pos x="158" y="188"/>
                </a:cxn>
                <a:cxn ang="0">
                  <a:pos x="158" y="188"/>
                </a:cxn>
                <a:cxn ang="0">
                  <a:pos x="166" y="172"/>
                </a:cxn>
                <a:cxn ang="0">
                  <a:pos x="175" y="151"/>
                </a:cxn>
                <a:cxn ang="0">
                  <a:pos x="184" y="131"/>
                </a:cxn>
                <a:cxn ang="0">
                  <a:pos x="191" y="113"/>
                </a:cxn>
                <a:cxn ang="0">
                  <a:pos x="198" y="92"/>
                </a:cxn>
                <a:cxn ang="0">
                  <a:pos x="205" y="71"/>
                </a:cxn>
                <a:cxn ang="0">
                  <a:pos x="209" y="52"/>
                </a:cxn>
                <a:cxn ang="0">
                  <a:pos x="212" y="34"/>
                </a:cxn>
                <a:cxn ang="0">
                  <a:pos x="217" y="16"/>
                </a:cxn>
                <a:cxn ang="0">
                  <a:pos x="217" y="0"/>
                </a:cxn>
                <a:cxn ang="0">
                  <a:pos x="217" y="0"/>
                </a:cxn>
                <a:cxn ang="0">
                  <a:pos x="217" y="2"/>
                </a:cxn>
                <a:cxn ang="0">
                  <a:pos x="221" y="9"/>
                </a:cxn>
                <a:cxn ang="0">
                  <a:pos x="226" y="23"/>
                </a:cxn>
                <a:cxn ang="0">
                  <a:pos x="230" y="39"/>
                </a:cxn>
                <a:cxn ang="0">
                  <a:pos x="237" y="58"/>
                </a:cxn>
                <a:cxn ang="0">
                  <a:pos x="240" y="80"/>
                </a:cxn>
                <a:cxn ang="0">
                  <a:pos x="244" y="101"/>
                </a:cxn>
                <a:cxn ang="0">
                  <a:pos x="247" y="121"/>
                </a:cxn>
                <a:cxn ang="0">
                  <a:pos x="247" y="142"/>
                </a:cxn>
                <a:cxn ang="0">
                  <a:pos x="244" y="159"/>
                </a:cxn>
                <a:cxn ang="0">
                  <a:pos x="244" y="159"/>
                </a:cxn>
                <a:cxn ang="0">
                  <a:pos x="238" y="179"/>
                </a:cxn>
                <a:cxn ang="0">
                  <a:pos x="230" y="197"/>
                </a:cxn>
                <a:cxn ang="0">
                  <a:pos x="221" y="218"/>
                </a:cxn>
                <a:cxn ang="0">
                  <a:pos x="211" y="239"/>
                </a:cxn>
                <a:cxn ang="0">
                  <a:pos x="198" y="260"/>
                </a:cxn>
                <a:cxn ang="0">
                  <a:pos x="186" y="281"/>
                </a:cxn>
                <a:cxn ang="0">
                  <a:pos x="173" y="300"/>
                </a:cxn>
                <a:cxn ang="0">
                  <a:pos x="158" y="319"/>
                </a:cxn>
                <a:cxn ang="0">
                  <a:pos x="145" y="336"/>
                </a:cxn>
                <a:cxn ang="0">
                  <a:pos x="133" y="349"/>
                </a:cxn>
                <a:cxn ang="0">
                  <a:pos x="133" y="349"/>
                </a:cxn>
                <a:cxn ang="0">
                  <a:pos x="117" y="361"/>
                </a:cxn>
                <a:cxn ang="0">
                  <a:pos x="103" y="374"/>
                </a:cxn>
                <a:cxn ang="0">
                  <a:pos x="90" y="386"/>
                </a:cxn>
                <a:cxn ang="0">
                  <a:pos x="76" y="397"/>
                </a:cxn>
                <a:cxn ang="0">
                  <a:pos x="62" y="407"/>
                </a:cxn>
                <a:cxn ang="0">
                  <a:pos x="50" y="418"/>
                </a:cxn>
                <a:cxn ang="0">
                  <a:pos x="37" y="426"/>
                </a:cxn>
                <a:cxn ang="0">
                  <a:pos x="25" y="435"/>
                </a:cxn>
                <a:cxn ang="0">
                  <a:pos x="14" y="441"/>
                </a:cxn>
                <a:cxn ang="0">
                  <a:pos x="4" y="446"/>
                </a:cxn>
              </a:cxnLst>
              <a:rect l="0" t="0" r="r" b="b"/>
              <a:pathLst>
                <a:path w="248" h="447">
                  <a:moveTo>
                    <a:pt x="0" y="361"/>
                  </a:moveTo>
                  <a:lnTo>
                    <a:pt x="12" y="350"/>
                  </a:lnTo>
                  <a:lnTo>
                    <a:pt x="29" y="338"/>
                  </a:lnTo>
                  <a:lnTo>
                    <a:pt x="46" y="324"/>
                  </a:lnTo>
                  <a:lnTo>
                    <a:pt x="62" y="306"/>
                  </a:lnTo>
                  <a:lnTo>
                    <a:pt x="82" y="287"/>
                  </a:lnTo>
                  <a:lnTo>
                    <a:pt x="101" y="266"/>
                  </a:lnTo>
                  <a:lnTo>
                    <a:pt x="117" y="248"/>
                  </a:lnTo>
                  <a:lnTo>
                    <a:pt x="133" y="228"/>
                  </a:lnTo>
                  <a:lnTo>
                    <a:pt x="147" y="207"/>
                  </a:lnTo>
                  <a:lnTo>
                    <a:pt x="158" y="188"/>
                  </a:lnTo>
                  <a:lnTo>
                    <a:pt x="158" y="188"/>
                  </a:lnTo>
                  <a:lnTo>
                    <a:pt x="166" y="172"/>
                  </a:lnTo>
                  <a:lnTo>
                    <a:pt x="175" y="151"/>
                  </a:lnTo>
                  <a:lnTo>
                    <a:pt x="184" y="131"/>
                  </a:lnTo>
                  <a:lnTo>
                    <a:pt x="191" y="113"/>
                  </a:lnTo>
                  <a:lnTo>
                    <a:pt x="198" y="92"/>
                  </a:lnTo>
                  <a:lnTo>
                    <a:pt x="205" y="71"/>
                  </a:lnTo>
                  <a:lnTo>
                    <a:pt x="209" y="52"/>
                  </a:lnTo>
                  <a:lnTo>
                    <a:pt x="212" y="34"/>
                  </a:lnTo>
                  <a:lnTo>
                    <a:pt x="217" y="16"/>
                  </a:lnTo>
                  <a:lnTo>
                    <a:pt x="217" y="0"/>
                  </a:lnTo>
                  <a:lnTo>
                    <a:pt x="217" y="0"/>
                  </a:lnTo>
                  <a:lnTo>
                    <a:pt x="217" y="2"/>
                  </a:lnTo>
                  <a:lnTo>
                    <a:pt x="221" y="9"/>
                  </a:lnTo>
                  <a:lnTo>
                    <a:pt x="226" y="23"/>
                  </a:lnTo>
                  <a:lnTo>
                    <a:pt x="230" y="39"/>
                  </a:lnTo>
                  <a:lnTo>
                    <a:pt x="237" y="58"/>
                  </a:lnTo>
                  <a:lnTo>
                    <a:pt x="240" y="80"/>
                  </a:lnTo>
                  <a:lnTo>
                    <a:pt x="244" y="101"/>
                  </a:lnTo>
                  <a:lnTo>
                    <a:pt x="247" y="121"/>
                  </a:lnTo>
                  <a:lnTo>
                    <a:pt x="247" y="142"/>
                  </a:lnTo>
                  <a:lnTo>
                    <a:pt x="244" y="159"/>
                  </a:lnTo>
                  <a:lnTo>
                    <a:pt x="244" y="159"/>
                  </a:lnTo>
                  <a:lnTo>
                    <a:pt x="238" y="179"/>
                  </a:lnTo>
                  <a:lnTo>
                    <a:pt x="230" y="197"/>
                  </a:lnTo>
                  <a:lnTo>
                    <a:pt x="221" y="218"/>
                  </a:lnTo>
                  <a:lnTo>
                    <a:pt x="211" y="239"/>
                  </a:lnTo>
                  <a:lnTo>
                    <a:pt x="198" y="260"/>
                  </a:lnTo>
                  <a:lnTo>
                    <a:pt x="186" y="281"/>
                  </a:lnTo>
                  <a:lnTo>
                    <a:pt x="173" y="300"/>
                  </a:lnTo>
                  <a:lnTo>
                    <a:pt x="158" y="319"/>
                  </a:lnTo>
                  <a:lnTo>
                    <a:pt x="145" y="336"/>
                  </a:lnTo>
                  <a:lnTo>
                    <a:pt x="133" y="349"/>
                  </a:lnTo>
                  <a:lnTo>
                    <a:pt x="133" y="349"/>
                  </a:lnTo>
                  <a:lnTo>
                    <a:pt x="117" y="361"/>
                  </a:lnTo>
                  <a:lnTo>
                    <a:pt x="103" y="374"/>
                  </a:lnTo>
                  <a:lnTo>
                    <a:pt x="90" y="386"/>
                  </a:lnTo>
                  <a:lnTo>
                    <a:pt x="76" y="397"/>
                  </a:lnTo>
                  <a:lnTo>
                    <a:pt x="62" y="407"/>
                  </a:lnTo>
                  <a:lnTo>
                    <a:pt x="50" y="418"/>
                  </a:lnTo>
                  <a:lnTo>
                    <a:pt x="37" y="426"/>
                  </a:lnTo>
                  <a:lnTo>
                    <a:pt x="25" y="435"/>
                  </a:lnTo>
                  <a:lnTo>
                    <a:pt x="14" y="441"/>
                  </a:lnTo>
                  <a:lnTo>
                    <a:pt x="4" y="4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4" name="Freeform 1158"/>
            <p:cNvSpPr>
              <a:spLocks/>
            </p:cNvSpPr>
            <p:nvPr/>
          </p:nvSpPr>
          <p:spPr bwMode="auto">
            <a:xfrm>
              <a:off x="3055" y="2617"/>
              <a:ext cx="178" cy="270"/>
            </a:xfrm>
            <a:custGeom>
              <a:avLst/>
              <a:gdLst/>
              <a:ahLst/>
              <a:cxnLst>
                <a:cxn ang="0">
                  <a:pos x="0" y="262"/>
                </a:cxn>
                <a:cxn ang="0">
                  <a:pos x="2" y="250"/>
                </a:cxn>
                <a:cxn ang="0">
                  <a:pos x="4" y="235"/>
                </a:cxn>
                <a:cxn ang="0">
                  <a:pos x="7" y="218"/>
                </a:cxn>
                <a:cxn ang="0">
                  <a:pos x="9" y="202"/>
                </a:cxn>
                <a:cxn ang="0">
                  <a:pos x="14" y="184"/>
                </a:cxn>
                <a:cxn ang="0">
                  <a:pos x="20" y="168"/>
                </a:cxn>
                <a:cxn ang="0">
                  <a:pos x="27" y="151"/>
                </a:cxn>
                <a:cxn ang="0">
                  <a:pos x="32" y="134"/>
                </a:cxn>
                <a:cxn ang="0">
                  <a:pos x="43" y="121"/>
                </a:cxn>
                <a:cxn ang="0">
                  <a:pos x="54" y="110"/>
                </a:cxn>
                <a:cxn ang="0">
                  <a:pos x="54" y="110"/>
                </a:cxn>
                <a:cxn ang="0">
                  <a:pos x="67" y="101"/>
                </a:cxn>
                <a:cxn ang="0">
                  <a:pos x="81" y="90"/>
                </a:cxn>
                <a:cxn ang="0">
                  <a:pos x="96" y="78"/>
                </a:cxn>
                <a:cxn ang="0">
                  <a:pos x="108" y="67"/>
                </a:cxn>
                <a:cxn ang="0">
                  <a:pos x="124" y="54"/>
                </a:cxn>
                <a:cxn ang="0">
                  <a:pos x="136" y="43"/>
                </a:cxn>
                <a:cxn ang="0">
                  <a:pos x="149" y="31"/>
                </a:cxn>
                <a:cxn ang="0">
                  <a:pos x="159"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4" y="98"/>
                </a:cxn>
                <a:cxn ang="0">
                  <a:pos x="168" y="117"/>
                </a:cxn>
                <a:cxn ang="0">
                  <a:pos x="161" y="136"/>
                </a:cxn>
                <a:cxn ang="0">
                  <a:pos x="153" y="151"/>
                </a:cxn>
                <a:cxn ang="0">
                  <a:pos x="153" y="151"/>
                </a:cxn>
                <a:cxn ang="0">
                  <a:pos x="140" y="165"/>
                </a:cxn>
                <a:cxn ang="0">
                  <a:pos x="128" y="179"/>
                </a:cxn>
                <a:cxn ang="0">
                  <a:pos x="115" y="193"/>
                </a:cxn>
                <a:cxn ang="0">
                  <a:pos x="101" y="207"/>
                </a:cxn>
                <a:cxn ang="0">
                  <a:pos x="85" y="220"/>
                </a:cxn>
                <a:cxn ang="0">
                  <a:pos x="73" y="232"/>
                </a:cxn>
                <a:cxn ang="0">
                  <a:pos x="60" y="243"/>
                </a:cxn>
                <a:cxn ang="0">
                  <a:pos x="50" y="254"/>
                </a:cxn>
                <a:cxn ang="0">
                  <a:pos x="41" y="260"/>
                </a:cxn>
                <a:cxn ang="0">
                  <a:pos x="32" y="267"/>
                </a:cxn>
                <a:cxn ang="0">
                  <a:pos x="0" y="262"/>
                </a:cxn>
              </a:cxnLst>
              <a:rect l="0" t="0" r="r" b="b"/>
              <a:pathLst>
                <a:path w="178" h="268">
                  <a:moveTo>
                    <a:pt x="0" y="262"/>
                  </a:moveTo>
                  <a:lnTo>
                    <a:pt x="2" y="250"/>
                  </a:lnTo>
                  <a:lnTo>
                    <a:pt x="4" y="235"/>
                  </a:lnTo>
                  <a:lnTo>
                    <a:pt x="7" y="218"/>
                  </a:lnTo>
                  <a:lnTo>
                    <a:pt x="9" y="202"/>
                  </a:lnTo>
                  <a:lnTo>
                    <a:pt x="14" y="184"/>
                  </a:lnTo>
                  <a:lnTo>
                    <a:pt x="20" y="168"/>
                  </a:lnTo>
                  <a:lnTo>
                    <a:pt x="27" y="151"/>
                  </a:lnTo>
                  <a:lnTo>
                    <a:pt x="32" y="134"/>
                  </a:lnTo>
                  <a:lnTo>
                    <a:pt x="43" y="121"/>
                  </a:lnTo>
                  <a:lnTo>
                    <a:pt x="54" y="110"/>
                  </a:lnTo>
                  <a:lnTo>
                    <a:pt x="54" y="110"/>
                  </a:lnTo>
                  <a:lnTo>
                    <a:pt x="67" y="101"/>
                  </a:lnTo>
                  <a:lnTo>
                    <a:pt x="81" y="90"/>
                  </a:lnTo>
                  <a:lnTo>
                    <a:pt x="96" y="78"/>
                  </a:lnTo>
                  <a:lnTo>
                    <a:pt x="108" y="67"/>
                  </a:lnTo>
                  <a:lnTo>
                    <a:pt x="124" y="54"/>
                  </a:lnTo>
                  <a:lnTo>
                    <a:pt x="136" y="43"/>
                  </a:lnTo>
                  <a:lnTo>
                    <a:pt x="149" y="31"/>
                  </a:lnTo>
                  <a:lnTo>
                    <a:pt x="159" y="20"/>
                  </a:lnTo>
                  <a:lnTo>
                    <a:pt x="168" y="10"/>
                  </a:lnTo>
                  <a:lnTo>
                    <a:pt x="174" y="0"/>
                  </a:lnTo>
                  <a:lnTo>
                    <a:pt x="174" y="0"/>
                  </a:lnTo>
                  <a:lnTo>
                    <a:pt x="174" y="2"/>
                  </a:lnTo>
                  <a:lnTo>
                    <a:pt x="174" y="10"/>
                  </a:lnTo>
                  <a:lnTo>
                    <a:pt x="177" y="23"/>
                  </a:lnTo>
                  <a:lnTo>
                    <a:pt x="177" y="39"/>
                  </a:lnTo>
                  <a:lnTo>
                    <a:pt x="177" y="59"/>
                  </a:lnTo>
                  <a:lnTo>
                    <a:pt x="177" y="80"/>
                  </a:lnTo>
                  <a:lnTo>
                    <a:pt x="174" y="98"/>
                  </a:lnTo>
                  <a:lnTo>
                    <a:pt x="168" y="117"/>
                  </a:lnTo>
                  <a:lnTo>
                    <a:pt x="161" y="136"/>
                  </a:lnTo>
                  <a:lnTo>
                    <a:pt x="153" y="151"/>
                  </a:lnTo>
                  <a:lnTo>
                    <a:pt x="153" y="151"/>
                  </a:lnTo>
                  <a:lnTo>
                    <a:pt x="140" y="165"/>
                  </a:lnTo>
                  <a:lnTo>
                    <a:pt x="128" y="179"/>
                  </a:lnTo>
                  <a:lnTo>
                    <a:pt x="115" y="193"/>
                  </a:lnTo>
                  <a:lnTo>
                    <a:pt x="101" y="207"/>
                  </a:lnTo>
                  <a:lnTo>
                    <a:pt x="85" y="220"/>
                  </a:lnTo>
                  <a:lnTo>
                    <a:pt x="73" y="232"/>
                  </a:lnTo>
                  <a:lnTo>
                    <a:pt x="60" y="243"/>
                  </a:lnTo>
                  <a:lnTo>
                    <a:pt x="50" y="254"/>
                  </a:lnTo>
                  <a:lnTo>
                    <a:pt x="41" y="260"/>
                  </a:lnTo>
                  <a:lnTo>
                    <a:pt x="32" y="267"/>
                  </a:lnTo>
                  <a:lnTo>
                    <a:pt x="0" y="262"/>
                  </a:lnTo>
                </a:path>
              </a:pathLst>
            </a:custGeom>
            <a:solidFill>
              <a:srgbClr val="7C6000"/>
            </a:solidFill>
            <a:ln w="9525" cap="rnd">
              <a:noFill/>
              <a:round/>
              <a:headEnd/>
              <a:tailEnd/>
            </a:ln>
            <a:effectLst/>
          </p:spPr>
          <p:txBody>
            <a:bodyPr/>
            <a:lstStyle/>
            <a:p>
              <a:pPr>
                <a:defRPr/>
              </a:pPr>
              <a:endParaRPr lang="en-US"/>
            </a:p>
          </p:txBody>
        </p:sp>
        <p:sp>
          <p:nvSpPr>
            <p:cNvPr id="135" name="Freeform 1159"/>
            <p:cNvSpPr>
              <a:spLocks/>
            </p:cNvSpPr>
            <p:nvPr/>
          </p:nvSpPr>
          <p:spPr bwMode="auto">
            <a:xfrm>
              <a:off x="3055" y="2617"/>
              <a:ext cx="178" cy="270"/>
            </a:xfrm>
            <a:custGeom>
              <a:avLst/>
              <a:gdLst/>
              <a:ahLst/>
              <a:cxnLst>
                <a:cxn ang="0">
                  <a:pos x="0" y="262"/>
                </a:cxn>
                <a:cxn ang="0">
                  <a:pos x="2" y="250"/>
                </a:cxn>
                <a:cxn ang="0">
                  <a:pos x="4" y="235"/>
                </a:cxn>
                <a:cxn ang="0">
                  <a:pos x="7" y="218"/>
                </a:cxn>
                <a:cxn ang="0">
                  <a:pos x="9" y="202"/>
                </a:cxn>
                <a:cxn ang="0">
                  <a:pos x="14" y="184"/>
                </a:cxn>
                <a:cxn ang="0">
                  <a:pos x="20" y="168"/>
                </a:cxn>
                <a:cxn ang="0">
                  <a:pos x="27" y="151"/>
                </a:cxn>
                <a:cxn ang="0">
                  <a:pos x="32" y="134"/>
                </a:cxn>
                <a:cxn ang="0">
                  <a:pos x="43" y="121"/>
                </a:cxn>
                <a:cxn ang="0">
                  <a:pos x="54" y="110"/>
                </a:cxn>
                <a:cxn ang="0">
                  <a:pos x="54" y="110"/>
                </a:cxn>
                <a:cxn ang="0">
                  <a:pos x="67" y="101"/>
                </a:cxn>
                <a:cxn ang="0">
                  <a:pos x="81" y="90"/>
                </a:cxn>
                <a:cxn ang="0">
                  <a:pos x="96" y="78"/>
                </a:cxn>
                <a:cxn ang="0">
                  <a:pos x="108" y="67"/>
                </a:cxn>
                <a:cxn ang="0">
                  <a:pos x="124" y="54"/>
                </a:cxn>
                <a:cxn ang="0">
                  <a:pos x="136" y="43"/>
                </a:cxn>
                <a:cxn ang="0">
                  <a:pos x="149" y="31"/>
                </a:cxn>
                <a:cxn ang="0">
                  <a:pos x="159"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4" y="98"/>
                </a:cxn>
                <a:cxn ang="0">
                  <a:pos x="168" y="117"/>
                </a:cxn>
                <a:cxn ang="0">
                  <a:pos x="161" y="136"/>
                </a:cxn>
                <a:cxn ang="0">
                  <a:pos x="153" y="151"/>
                </a:cxn>
                <a:cxn ang="0">
                  <a:pos x="153" y="151"/>
                </a:cxn>
                <a:cxn ang="0">
                  <a:pos x="140" y="165"/>
                </a:cxn>
                <a:cxn ang="0">
                  <a:pos x="128" y="179"/>
                </a:cxn>
                <a:cxn ang="0">
                  <a:pos x="115" y="193"/>
                </a:cxn>
                <a:cxn ang="0">
                  <a:pos x="101" y="207"/>
                </a:cxn>
                <a:cxn ang="0">
                  <a:pos x="85" y="220"/>
                </a:cxn>
                <a:cxn ang="0">
                  <a:pos x="73" y="232"/>
                </a:cxn>
                <a:cxn ang="0">
                  <a:pos x="60" y="243"/>
                </a:cxn>
                <a:cxn ang="0">
                  <a:pos x="50" y="254"/>
                </a:cxn>
                <a:cxn ang="0">
                  <a:pos x="41" y="260"/>
                </a:cxn>
                <a:cxn ang="0">
                  <a:pos x="32" y="267"/>
                </a:cxn>
              </a:cxnLst>
              <a:rect l="0" t="0" r="r" b="b"/>
              <a:pathLst>
                <a:path w="178" h="268">
                  <a:moveTo>
                    <a:pt x="0" y="262"/>
                  </a:moveTo>
                  <a:lnTo>
                    <a:pt x="2" y="250"/>
                  </a:lnTo>
                  <a:lnTo>
                    <a:pt x="4" y="235"/>
                  </a:lnTo>
                  <a:lnTo>
                    <a:pt x="7" y="218"/>
                  </a:lnTo>
                  <a:lnTo>
                    <a:pt x="9" y="202"/>
                  </a:lnTo>
                  <a:lnTo>
                    <a:pt x="14" y="184"/>
                  </a:lnTo>
                  <a:lnTo>
                    <a:pt x="20" y="168"/>
                  </a:lnTo>
                  <a:lnTo>
                    <a:pt x="27" y="151"/>
                  </a:lnTo>
                  <a:lnTo>
                    <a:pt x="32" y="134"/>
                  </a:lnTo>
                  <a:lnTo>
                    <a:pt x="43" y="121"/>
                  </a:lnTo>
                  <a:lnTo>
                    <a:pt x="54" y="110"/>
                  </a:lnTo>
                  <a:lnTo>
                    <a:pt x="54" y="110"/>
                  </a:lnTo>
                  <a:lnTo>
                    <a:pt x="67" y="101"/>
                  </a:lnTo>
                  <a:lnTo>
                    <a:pt x="81" y="90"/>
                  </a:lnTo>
                  <a:lnTo>
                    <a:pt x="96" y="78"/>
                  </a:lnTo>
                  <a:lnTo>
                    <a:pt x="108" y="67"/>
                  </a:lnTo>
                  <a:lnTo>
                    <a:pt x="124" y="54"/>
                  </a:lnTo>
                  <a:lnTo>
                    <a:pt x="136" y="43"/>
                  </a:lnTo>
                  <a:lnTo>
                    <a:pt x="149" y="31"/>
                  </a:lnTo>
                  <a:lnTo>
                    <a:pt x="159" y="20"/>
                  </a:lnTo>
                  <a:lnTo>
                    <a:pt x="168" y="10"/>
                  </a:lnTo>
                  <a:lnTo>
                    <a:pt x="174" y="0"/>
                  </a:lnTo>
                  <a:lnTo>
                    <a:pt x="174" y="0"/>
                  </a:lnTo>
                  <a:lnTo>
                    <a:pt x="174" y="2"/>
                  </a:lnTo>
                  <a:lnTo>
                    <a:pt x="174" y="10"/>
                  </a:lnTo>
                  <a:lnTo>
                    <a:pt x="177" y="23"/>
                  </a:lnTo>
                  <a:lnTo>
                    <a:pt x="177" y="39"/>
                  </a:lnTo>
                  <a:lnTo>
                    <a:pt x="177" y="59"/>
                  </a:lnTo>
                  <a:lnTo>
                    <a:pt x="177" y="80"/>
                  </a:lnTo>
                  <a:lnTo>
                    <a:pt x="174" y="98"/>
                  </a:lnTo>
                  <a:lnTo>
                    <a:pt x="168" y="117"/>
                  </a:lnTo>
                  <a:lnTo>
                    <a:pt x="161" y="136"/>
                  </a:lnTo>
                  <a:lnTo>
                    <a:pt x="153" y="151"/>
                  </a:lnTo>
                  <a:lnTo>
                    <a:pt x="153" y="151"/>
                  </a:lnTo>
                  <a:lnTo>
                    <a:pt x="140" y="165"/>
                  </a:lnTo>
                  <a:lnTo>
                    <a:pt x="128" y="179"/>
                  </a:lnTo>
                  <a:lnTo>
                    <a:pt x="115" y="193"/>
                  </a:lnTo>
                  <a:lnTo>
                    <a:pt x="101" y="207"/>
                  </a:lnTo>
                  <a:lnTo>
                    <a:pt x="85" y="220"/>
                  </a:lnTo>
                  <a:lnTo>
                    <a:pt x="73" y="232"/>
                  </a:lnTo>
                  <a:lnTo>
                    <a:pt x="60" y="243"/>
                  </a:lnTo>
                  <a:lnTo>
                    <a:pt x="50" y="254"/>
                  </a:lnTo>
                  <a:lnTo>
                    <a:pt x="41" y="260"/>
                  </a:lnTo>
                  <a:lnTo>
                    <a:pt x="32" y="26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6" name="Freeform 1160"/>
            <p:cNvSpPr>
              <a:spLocks/>
            </p:cNvSpPr>
            <p:nvPr/>
          </p:nvSpPr>
          <p:spPr bwMode="auto">
            <a:xfrm>
              <a:off x="3041" y="2619"/>
              <a:ext cx="177" cy="269"/>
            </a:xfrm>
            <a:custGeom>
              <a:avLst/>
              <a:gdLst/>
              <a:ahLst/>
              <a:cxnLst>
                <a:cxn ang="0">
                  <a:pos x="0" y="262"/>
                </a:cxn>
                <a:cxn ang="0">
                  <a:pos x="2" y="250"/>
                </a:cxn>
                <a:cxn ang="0">
                  <a:pos x="4" y="235"/>
                </a:cxn>
                <a:cxn ang="0">
                  <a:pos x="6" y="218"/>
                </a:cxn>
                <a:cxn ang="0">
                  <a:pos x="10" y="202"/>
                </a:cxn>
                <a:cxn ang="0">
                  <a:pos x="15" y="184"/>
                </a:cxn>
                <a:cxn ang="0">
                  <a:pos x="18" y="168"/>
                </a:cxn>
                <a:cxn ang="0">
                  <a:pos x="27" y="151"/>
                </a:cxn>
                <a:cxn ang="0">
                  <a:pos x="34" y="134"/>
                </a:cxn>
                <a:cxn ang="0">
                  <a:pos x="43" y="121"/>
                </a:cxn>
                <a:cxn ang="0">
                  <a:pos x="54" y="110"/>
                </a:cxn>
                <a:cxn ang="0">
                  <a:pos x="54" y="110"/>
                </a:cxn>
                <a:cxn ang="0">
                  <a:pos x="68" y="101"/>
                </a:cxn>
                <a:cxn ang="0">
                  <a:pos x="82" y="90"/>
                </a:cxn>
                <a:cxn ang="0">
                  <a:pos x="94" y="78"/>
                </a:cxn>
                <a:cxn ang="0">
                  <a:pos x="109" y="67"/>
                </a:cxn>
                <a:cxn ang="0">
                  <a:pos x="122" y="54"/>
                </a:cxn>
                <a:cxn ang="0">
                  <a:pos x="137" y="43"/>
                </a:cxn>
                <a:cxn ang="0">
                  <a:pos x="147" y="31"/>
                </a:cxn>
                <a:cxn ang="0">
                  <a:pos x="158"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2" y="98"/>
                </a:cxn>
                <a:cxn ang="0">
                  <a:pos x="168" y="117"/>
                </a:cxn>
                <a:cxn ang="0">
                  <a:pos x="162" y="136"/>
                </a:cxn>
                <a:cxn ang="0">
                  <a:pos x="151" y="151"/>
                </a:cxn>
                <a:cxn ang="0">
                  <a:pos x="151" y="151"/>
                </a:cxn>
                <a:cxn ang="0">
                  <a:pos x="139" y="165"/>
                </a:cxn>
                <a:cxn ang="0">
                  <a:pos x="126" y="179"/>
                </a:cxn>
                <a:cxn ang="0">
                  <a:pos x="114" y="193"/>
                </a:cxn>
                <a:cxn ang="0">
                  <a:pos x="98" y="207"/>
                </a:cxn>
                <a:cxn ang="0">
                  <a:pos x="86" y="220"/>
                </a:cxn>
                <a:cxn ang="0">
                  <a:pos x="73" y="232"/>
                </a:cxn>
                <a:cxn ang="0">
                  <a:pos x="61" y="243"/>
                </a:cxn>
                <a:cxn ang="0">
                  <a:pos x="50" y="254"/>
                </a:cxn>
                <a:cxn ang="0">
                  <a:pos x="40" y="260"/>
                </a:cxn>
                <a:cxn ang="0">
                  <a:pos x="31" y="267"/>
                </a:cxn>
                <a:cxn ang="0">
                  <a:pos x="0" y="262"/>
                </a:cxn>
              </a:cxnLst>
              <a:rect l="0" t="0" r="r" b="b"/>
              <a:pathLst>
                <a:path w="178" h="268">
                  <a:moveTo>
                    <a:pt x="0" y="262"/>
                  </a:moveTo>
                  <a:lnTo>
                    <a:pt x="2" y="250"/>
                  </a:lnTo>
                  <a:lnTo>
                    <a:pt x="4" y="235"/>
                  </a:lnTo>
                  <a:lnTo>
                    <a:pt x="6" y="218"/>
                  </a:lnTo>
                  <a:lnTo>
                    <a:pt x="10" y="202"/>
                  </a:lnTo>
                  <a:lnTo>
                    <a:pt x="15" y="184"/>
                  </a:lnTo>
                  <a:lnTo>
                    <a:pt x="18" y="168"/>
                  </a:lnTo>
                  <a:lnTo>
                    <a:pt x="27" y="151"/>
                  </a:lnTo>
                  <a:lnTo>
                    <a:pt x="34" y="134"/>
                  </a:lnTo>
                  <a:lnTo>
                    <a:pt x="43" y="121"/>
                  </a:lnTo>
                  <a:lnTo>
                    <a:pt x="54" y="110"/>
                  </a:lnTo>
                  <a:lnTo>
                    <a:pt x="54" y="110"/>
                  </a:lnTo>
                  <a:lnTo>
                    <a:pt x="68" y="101"/>
                  </a:lnTo>
                  <a:lnTo>
                    <a:pt x="82" y="90"/>
                  </a:lnTo>
                  <a:lnTo>
                    <a:pt x="94" y="78"/>
                  </a:lnTo>
                  <a:lnTo>
                    <a:pt x="109" y="67"/>
                  </a:lnTo>
                  <a:lnTo>
                    <a:pt x="122" y="54"/>
                  </a:lnTo>
                  <a:lnTo>
                    <a:pt x="137" y="43"/>
                  </a:lnTo>
                  <a:lnTo>
                    <a:pt x="147" y="31"/>
                  </a:lnTo>
                  <a:lnTo>
                    <a:pt x="158" y="20"/>
                  </a:lnTo>
                  <a:lnTo>
                    <a:pt x="168" y="10"/>
                  </a:lnTo>
                  <a:lnTo>
                    <a:pt x="174" y="0"/>
                  </a:lnTo>
                  <a:lnTo>
                    <a:pt x="174" y="0"/>
                  </a:lnTo>
                  <a:lnTo>
                    <a:pt x="174" y="2"/>
                  </a:lnTo>
                  <a:lnTo>
                    <a:pt x="174" y="10"/>
                  </a:lnTo>
                  <a:lnTo>
                    <a:pt x="177" y="23"/>
                  </a:lnTo>
                  <a:lnTo>
                    <a:pt x="177" y="39"/>
                  </a:lnTo>
                  <a:lnTo>
                    <a:pt x="177" y="59"/>
                  </a:lnTo>
                  <a:lnTo>
                    <a:pt x="177" y="80"/>
                  </a:lnTo>
                  <a:lnTo>
                    <a:pt x="172" y="98"/>
                  </a:lnTo>
                  <a:lnTo>
                    <a:pt x="168" y="117"/>
                  </a:lnTo>
                  <a:lnTo>
                    <a:pt x="162" y="136"/>
                  </a:lnTo>
                  <a:lnTo>
                    <a:pt x="151" y="151"/>
                  </a:lnTo>
                  <a:lnTo>
                    <a:pt x="151" y="151"/>
                  </a:lnTo>
                  <a:lnTo>
                    <a:pt x="139" y="165"/>
                  </a:lnTo>
                  <a:lnTo>
                    <a:pt x="126" y="179"/>
                  </a:lnTo>
                  <a:lnTo>
                    <a:pt x="114" y="193"/>
                  </a:lnTo>
                  <a:lnTo>
                    <a:pt x="98" y="207"/>
                  </a:lnTo>
                  <a:lnTo>
                    <a:pt x="86" y="220"/>
                  </a:lnTo>
                  <a:lnTo>
                    <a:pt x="73" y="232"/>
                  </a:lnTo>
                  <a:lnTo>
                    <a:pt x="61" y="243"/>
                  </a:lnTo>
                  <a:lnTo>
                    <a:pt x="50" y="254"/>
                  </a:lnTo>
                  <a:lnTo>
                    <a:pt x="40" y="260"/>
                  </a:lnTo>
                  <a:lnTo>
                    <a:pt x="31" y="267"/>
                  </a:lnTo>
                  <a:lnTo>
                    <a:pt x="0" y="262"/>
                  </a:lnTo>
                </a:path>
              </a:pathLst>
            </a:custGeom>
            <a:solidFill>
              <a:srgbClr val="FFD80F"/>
            </a:solidFill>
            <a:ln w="9525" cap="rnd">
              <a:noFill/>
              <a:round/>
              <a:headEnd/>
              <a:tailEnd/>
            </a:ln>
            <a:effectLst/>
          </p:spPr>
          <p:txBody>
            <a:bodyPr/>
            <a:lstStyle/>
            <a:p>
              <a:pPr>
                <a:defRPr/>
              </a:pPr>
              <a:endParaRPr lang="en-US"/>
            </a:p>
          </p:txBody>
        </p:sp>
        <p:sp>
          <p:nvSpPr>
            <p:cNvPr id="137" name="Freeform 1161"/>
            <p:cNvSpPr>
              <a:spLocks/>
            </p:cNvSpPr>
            <p:nvPr/>
          </p:nvSpPr>
          <p:spPr bwMode="auto">
            <a:xfrm>
              <a:off x="3041" y="2619"/>
              <a:ext cx="177" cy="269"/>
            </a:xfrm>
            <a:custGeom>
              <a:avLst/>
              <a:gdLst/>
              <a:ahLst/>
              <a:cxnLst>
                <a:cxn ang="0">
                  <a:pos x="0" y="262"/>
                </a:cxn>
                <a:cxn ang="0">
                  <a:pos x="2" y="250"/>
                </a:cxn>
                <a:cxn ang="0">
                  <a:pos x="4" y="235"/>
                </a:cxn>
                <a:cxn ang="0">
                  <a:pos x="6" y="218"/>
                </a:cxn>
                <a:cxn ang="0">
                  <a:pos x="10" y="202"/>
                </a:cxn>
                <a:cxn ang="0">
                  <a:pos x="15" y="184"/>
                </a:cxn>
                <a:cxn ang="0">
                  <a:pos x="18" y="168"/>
                </a:cxn>
                <a:cxn ang="0">
                  <a:pos x="27" y="151"/>
                </a:cxn>
                <a:cxn ang="0">
                  <a:pos x="34" y="134"/>
                </a:cxn>
                <a:cxn ang="0">
                  <a:pos x="43" y="121"/>
                </a:cxn>
                <a:cxn ang="0">
                  <a:pos x="54" y="110"/>
                </a:cxn>
                <a:cxn ang="0">
                  <a:pos x="54" y="110"/>
                </a:cxn>
                <a:cxn ang="0">
                  <a:pos x="68" y="101"/>
                </a:cxn>
                <a:cxn ang="0">
                  <a:pos x="82" y="90"/>
                </a:cxn>
                <a:cxn ang="0">
                  <a:pos x="94" y="78"/>
                </a:cxn>
                <a:cxn ang="0">
                  <a:pos x="109" y="67"/>
                </a:cxn>
                <a:cxn ang="0">
                  <a:pos x="122" y="54"/>
                </a:cxn>
                <a:cxn ang="0">
                  <a:pos x="137" y="43"/>
                </a:cxn>
                <a:cxn ang="0">
                  <a:pos x="147" y="31"/>
                </a:cxn>
                <a:cxn ang="0">
                  <a:pos x="158"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2" y="98"/>
                </a:cxn>
                <a:cxn ang="0">
                  <a:pos x="168" y="117"/>
                </a:cxn>
                <a:cxn ang="0">
                  <a:pos x="162" y="136"/>
                </a:cxn>
                <a:cxn ang="0">
                  <a:pos x="151" y="151"/>
                </a:cxn>
                <a:cxn ang="0">
                  <a:pos x="151" y="151"/>
                </a:cxn>
                <a:cxn ang="0">
                  <a:pos x="139" y="165"/>
                </a:cxn>
                <a:cxn ang="0">
                  <a:pos x="126" y="179"/>
                </a:cxn>
                <a:cxn ang="0">
                  <a:pos x="114" y="193"/>
                </a:cxn>
                <a:cxn ang="0">
                  <a:pos x="98" y="207"/>
                </a:cxn>
                <a:cxn ang="0">
                  <a:pos x="86" y="220"/>
                </a:cxn>
                <a:cxn ang="0">
                  <a:pos x="73" y="232"/>
                </a:cxn>
                <a:cxn ang="0">
                  <a:pos x="61" y="243"/>
                </a:cxn>
                <a:cxn ang="0">
                  <a:pos x="50" y="254"/>
                </a:cxn>
                <a:cxn ang="0">
                  <a:pos x="40" y="260"/>
                </a:cxn>
                <a:cxn ang="0">
                  <a:pos x="31" y="267"/>
                </a:cxn>
              </a:cxnLst>
              <a:rect l="0" t="0" r="r" b="b"/>
              <a:pathLst>
                <a:path w="178" h="268">
                  <a:moveTo>
                    <a:pt x="0" y="262"/>
                  </a:moveTo>
                  <a:lnTo>
                    <a:pt x="2" y="250"/>
                  </a:lnTo>
                  <a:lnTo>
                    <a:pt x="4" y="235"/>
                  </a:lnTo>
                  <a:lnTo>
                    <a:pt x="6" y="218"/>
                  </a:lnTo>
                  <a:lnTo>
                    <a:pt x="10" y="202"/>
                  </a:lnTo>
                  <a:lnTo>
                    <a:pt x="15" y="184"/>
                  </a:lnTo>
                  <a:lnTo>
                    <a:pt x="18" y="168"/>
                  </a:lnTo>
                  <a:lnTo>
                    <a:pt x="27" y="151"/>
                  </a:lnTo>
                  <a:lnTo>
                    <a:pt x="34" y="134"/>
                  </a:lnTo>
                  <a:lnTo>
                    <a:pt x="43" y="121"/>
                  </a:lnTo>
                  <a:lnTo>
                    <a:pt x="54" y="110"/>
                  </a:lnTo>
                  <a:lnTo>
                    <a:pt x="54" y="110"/>
                  </a:lnTo>
                  <a:lnTo>
                    <a:pt x="68" y="101"/>
                  </a:lnTo>
                  <a:lnTo>
                    <a:pt x="82" y="90"/>
                  </a:lnTo>
                  <a:lnTo>
                    <a:pt x="94" y="78"/>
                  </a:lnTo>
                  <a:lnTo>
                    <a:pt x="109" y="67"/>
                  </a:lnTo>
                  <a:lnTo>
                    <a:pt x="122" y="54"/>
                  </a:lnTo>
                  <a:lnTo>
                    <a:pt x="137" y="43"/>
                  </a:lnTo>
                  <a:lnTo>
                    <a:pt x="147" y="31"/>
                  </a:lnTo>
                  <a:lnTo>
                    <a:pt x="158" y="20"/>
                  </a:lnTo>
                  <a:lnTo>
                    <a:pt x="168" y="10"/>
                  </a:lnTo>
                  <a:lnTo>
                    <a:pt x="174" y="0"/>
                  </a:lnTo>
                  <a:lnTo>
                    <a:pt x="174" y="0"/>
                  </a:lnTo>
                  <a:lnTo>
                    <a:pt x="174" y="2"/>
                  </a:lnTo>
                  <a:lnTo>
                    <a:pt x="174" y="10"/>
                  </a:lnTo>
                  <a:lnTo>
                    <a:pt x="177" y="23"/>
                  </a:lnTo>
                  <a:lnTo>
                    <a:pt x="177" y="39"/>
                  </a:lnTo>
                  <a:lnTo>
                    <a:pt x="177" y="59"/>
                  </a:lnTo>
                  <a:lnTo>
                    <a:pt x="177" y="80"/>
                  </a:lnTo>
                  <a:lnTo>
                    <a:pt x="172" y="98"/>
                  </a:lnTo>
                  <a:lnTo>
                    <a:pt x="168" y="117"/>
                  </a:lnTo>
                  <a:lnTo>
                    <a:pt x="162" y="136"/>
                  </a:lnTo>
                  <a:lnTo>
                    <a:pt x="151" y="151"/>
                  </a:lnTo>
                  <a:lnTo>
                    <a:pt x="151" y="151"/>
                  </a:lnTo>
                  <a:lnTo>
                    <a:pt x="139" y="165"/>
                  </a:lnTo>
                  <a:lnTo>
                    <a:pt x="126" y="179"/>
                  </a:lnTo>
                  <a:lnTo>
                    <a:pt x="114" y="193"/>
                  </a:lnTo>
                  <a:lnTo>
                    <a:pt x="98" y="207"/>
                  </a:lnTo>
                  <a:lnTo>
                    <a:pt x="86" y="220"/>
                  </a:lnTo>
                  <a:lnTo>
                    <a:pt x="73" y="232"/>
                  </a:lnTo>
                  <a:lnTo>
                    <a:pt x="61" y="243"/>
                  </a:lnTo>
                  <a:lnTo>
                    <a:pt x="50" y="254"/>
                  </a:lnTo>
                  <a:lnTo>
                    <a:pt x="40" y="260"/>
                  </a:lnTo>
                  <a:lnTo>
                    <a:pt x="31" y="26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8" name="Freeform 1162"/>
            <p:cNvSpPr>
              <a:spLocks/>
            </p:cNvSpPr>
            <p:nvPr/>
          </p:nvSpPr>
          <p:spPr bwMode="auto">
            <a:xfrm>
              <a:off x="3550" y="1896"/>
              <a:ext cx="356" cy="669"/>
            </a:xfrm>
            <a:custGeom>
              <a:avLst/>
              <a:gdLst/>
              <a:ahLst/>
              <a:cxnLst>
                <a:cxn ang="0">
                  <a:pos x="6" y="633"/>
                </a:cxn>
                <a:cxn ang="0">
                  <a:pos x="25" y="574"/>
                </a:cxn>
                <a:cxn ang="0">
                  <a:pos x="52" y="505"/>
                </a:cxn>
                <a:cxn ang="0">
                  <a:pos x="82" y="433"/>
                </a:cxn>
                <a:cxn ang="0">
                  <a:pos x="115" y="371"/>
                </a:cxn>
                <a:cxn ang="0">
                  <a:pos x="132" y="344"/>
                </a:cxn>
                <a:cxn ang="0">
                  <a:pos x="163" y="300"/>
                </a:cxn>
                <a:cxn ang="0">
                  <a:pos x="188" y="258"/>
                </a:cxn>
                <a:cxn ang="0">
                  <a:pos x="206" y="220"/>
                </a:cxn>
                <a:cxn ang="0">
                  <a:pos x="218" y="184"/>
                </a:cxn>
                <a:cxn ang="0">
                  <a:pos x="227" y="150"/>
                </a:cxn>
                <a:cxn ang="0">
                  <a:pos x="231" y="134"/>
                </a:cxn>
                <a:cxn ang="0">
                  <a:pos x="246" y="97"/>
                </a:cxn>
                <a:cxn ang="0">
                  <a:pos x="269" y="60"/>
                </a:cxn>
                <a:cxn ang="0">
                  <a:pos x="294" y="26"/>
                </a:cxn>
                <a:cxn ang="0">
                  <a:pos x="324" y="3"/>
                </a:cxn>
                <a:cxn ang="0">
                  <a:pos x="338" y="0"/>
                </a:cxn>
                <a:cxn ang="0">
                  <a:pos x="338" y="7"/>
                </a:cxn>
                <a:cxn ang="0">
                  <a:pos x="345" y="33"/>
                </a:cxn>
                <a:cxn ang="0">
                  <a:pos x="349" y="67"/>
                </a:cxn>
                <a:cxn ang="0">
                  <a:pos x="356" y="104"/>
                </a:cxn>
                <a:cxn ang="0">
                  <a:pos x="356" y="140"/>
                </a:cxn>
                <a:cxn ang="0">
                  <a:pos x="356" y="159"/>
                </a:cxn>
                <a:cxn ang="0">
                  <a:pos x="356" y="203"/>
                </a:cxn>
                <a:cxn ang="0">
                  <a:pos x="351" y="254"/>
                </a:cxn>
                <a:cxn ang="0">
                  <a:pos x="342" y="304"/>
                </a:cxn>
                <a:cxn ang="0">
                  <a:pos x="332" y="351"/>
                </a:cxn>
                <a:cxn ang="0">
                  <a:pos x="326" y="371"/>
                </a:cxn>
                <a:cxn ang="0">
                  <a:pos x="298" y="420"/>
                </a:cxn>
                <a:cxn ang="0">
                  <a:pos x="243" y="491"/>
                </a:cxn>
                <a:cxn ang="0">
                  <a:pos x="179" y="563"/>
                </a:cxn>
                <a:cxn ang="0">
                  <a:pos x="113" y="629"/>
                </a:cxn>
                <a:cxn ang="0">
                  <a:pos x="57" y="669"/>
                </a:cxn>
              </a:cxnLst>
              <a:rect l="0" t="0" r="r" b="b"/>
              <a:pathLst>
                <a:path w="357" h="670">
                  <a:moveTo>
                    <a:pt x="0" y="659"/>
                  </a:moveTo>
                  <a:lnTo>
                    <a:pt x="6" y="633"/>
                  </a:lnTo>
                  <a:lnTo>
                    <a:pt x="14" y="606"/>
                  </a:lnTo>
                  <a:lnTo>
                    <a:pt x="25" y="574"/>
                  </a:lnTo>
                  <a:lnTo>
                    <a:pt x="38" y="538"/>
                  </a:lnTo>
                  <a:lnTo>
                    <a:pt x="52" y="505"/>
                  </a:lnTo>
                  <a:lnTo>
                    <a:pt x="64" y="468"/>
                  </a:lnTo>
                  <a:lnTo>
                    <a:pt x="82" y="433"/>
                  </a:lnTo>
                  <a:lnTo>
                    <a:pt x="98" y="401"/>
                  </a:lnTo>
                  <a:lnTo>
                    <a:pt x="115" y="371"/>
                  </a:lnTo>
                  <a:lnTo>
                    <a:pt x="132" y="344"/>
                  </a:lnTo>
                  <a:lnTo>
                    <a:pt x="132" y="344"/>
                  </a:lnTo>
                  <a:lnTo>
                    <a:pt x="149" y="321"/>
                  </a:lnTo>
                  <a:lnTo>
                    <a:pt x="163" y="300"/>
                  </a:lnTo>
                  <a:lnTo>
                    <a:pt x="176" y="279"/>
                  </a:lnTo>
                  <a:lnTo>
                    <a:pt x="188" y="258"/>
                  </a:lnTo>
                  <a:lnTo>
                    <a:pt x="197" y="237"/>
                  </a:lnTo>
                  <a:lnTo>
                    <a:pt x="206" y="220"/>
                  </a:lnTo>
                  <a:lnTo>
                    <a:pt x="213" y="201"/>
                  </a:lnTo>
                  <a:lnTo>
                    <a:pt x="218" y="184"/>
                  </a:lnTo>
                  <a:lnTo>
                    <a:pt x="223" y="168"/>
                  </a:lnTo>
                  <a:lnTo>
                    <a:pt x="227" y="150"/>
                  </a:lnTo>
                  <a:lnTo>
                    <a:pt x="227" y="150"/>
                  </a:lnTo>
                  <a:lnTo>
                    <a:pt x="231" y="134"/>
                  </a:lnTo>
                  <a:lnTo>
                    <a:pt x="238" y="117"/>
                  </a:lnTo>
                  <a:lnTo>
                    <a:pt x="246" y="97"/>
                  </a:lnTo>
                  <a:lnTo>
                    <a:pt x="257" y="79"/>
                  </a:lnTo>
                  <a:lnTo>
                    <a:pt x="269" y="60"/>
                  </a:lnTo>
                  <a:lnTo>
                    <a:pt x="282" y="41"/>
                  </a:lnTo>
                  <a:lnTo>
                    <a:pt x="294" y="26"/>
                  </a:lnTo>
                  <a:lnTo>
                    <a:pt x="309" y="14"/>
                  </a:lnTo>
                  <a:lnTo>
                    <a:pt x="324" y="3"/>
                  </a:lnTo>
                  <a:lnTo>
                    <a:pt x="338" y="0"/>
                  </a:lnTo>
                  <a:lnTo>
                    <a:pt x="338" y="0"/>
                  </a:lnTo>
                  <a:lnTo>
                    <a:pt x="338" y="1"/>
                  </a:lnTo>
                  <a:lnTo>
                    <a:pt x="338" y="7"/>
                  </a:lnTo>
                  <a:lnTo>
                    <a:pt x="342" y="18"/>
                  </a:lnTo>
                  <a:lnTo>
                    <a:pt x="345" y="33"/>
                  </a:lnTo>
                  <a:lnTo>
                    <a:pt x="347" y="48"/>
                  </a:lnTo>
                  <a:lnTo>
                    <a:pt x="349" y="67"/>
                  </a:lnTo>
                  <a:lnTo>
                    <a:pt x="351" y="85"/>
                  </a:lnTo>
                  <a:lnTo>
                    <a:pt x="356" y="104"/>
                  </a:lnTo>
                  <a:lnTo>
                    <a:pt x="356" y="122"/>
                  </a:lnTo>
                  <a:lnTo>
                    <a:pt x="356" y="140"/>
                  </a:lnTo>
                  <a:lnTo>
                    <a:pt x="356" y="140"/>
                  </a:lnTo>
                  <a:lnTo>
                    <a:pt x="356" y="159"/>
                  </a:lnTo>
                  <a:lnTo>
                    <a:pt x="356" y="180"/>
                  </a:lnTo>
                  <a:lnTo>
                    <a:pt x="356" y="203"/>
                  </a:lnTo>
                  <a:lnTo>
                    <a:pt x="351" y="228"/>
                  </a:lnTo>
                  <a:lnTo>
                    <a:pt x="351" y="254"/>
                  </a:lnTo>
                  <a:lnTo>
                    <a:pt x="347" y="279"/>
                  </a:lnTo>
                  <a:lnTo>
                    <a:pt x="342" y="304"/>
                  </a:lnTo>
                  <a:lnTo>
                    <a:pt x="338" y="330"/>
                  </a:lnTo>
                  <a:lnTo>
                    <a:pt x="332" y="351"/>
                  </a:lnTo>
                  <a:lnTo>
                    <a:pt x="326" y="371"/>
                  </a:lnTo>
                  <a:lnTo>
                    <a:pt x="326" y="371"/>
                  </a:lnTo>
                  <a:lnTo>
                    <a:pt x="315" y="392"/>
                  </a:lnTo>
                  <a:lnTo>
                    <a:pt x="298" y="420"/>
                  </a:lnTo>
                  <a:lnTo>
                    <a:pt x="273" y="454"/>
                  </a:lnTo>
                  <a:lnTo>
                    <a:pt x="243" y="491"/>
                  </a:lnTo>
                  <a:lnTo>
                    <a:pt x="214" y="528"/>
                  </a:lnTo>
                  <a:lnTo>
                    <a:pt x="179" y="563"/>
                  </a:lnTo>
                  <a:lnTo>
                    <a:pt x="145" y="599"/>
                  </a:lnTo>
                  <a:lnTo>
                    <a:pt x="113" y="629"/>
                  </a:lnTo>
                  <a:lnTo>
                    <a:pt x="82" y="654"/>
                  </a:lnTo>
                  <a:lnTo>
                    <a:pt x="57" y="669"/>
                  </a:lnTo>
                  <a:lnTo>
                    <a:pt x="0" y="659"/>
                  </a:lnTo>
                </a:path>
              </a:pathLst>
            </a:custGeom>
            <a:solidFill>
              <a:srgbClr val="7C6000"/>
            </a:solidFill>
            <a:ln w="9525" cap="rnd">
              <a:noFill/>
              <a:round/>
              <a:headEnd/>
              <a:tailEnd/>
            </a:ln>
            <a:effectLst/>
          </p:spPr>
          <p:txBody>
            <a:bodyPr/>
            <a:lstStyle/>
            <a:p>
              <a:pPr>
                <a:defRPr/>
              </a:pPr>
              <a:endParaRPr lang="en-US"/>
            </a:p>
          </p:txBody>
        </p:sp>
        <p:sp>
          <p:nvSpPr>
            <p:cNvPr id="139" name="Freeform 1163"/>
            <p:cNvSpPr>
              <a:spLocks/>
            </p:cNvSpPr>
            <p:nvPr/>
          </p:nvSpPr>
          <p:spPr bwMode="auto">
            <a:xfrm>
              <a:off x="3550" y="1896"/>
              <a:ext cx="356" cy="669"/>
            </a:xfrm>
            <a:custGeom>
              <a:avLst/>
              <a:gdLst/>
              <a:ahLst/>
              <a:cxnLst>
                <a:cxn ang="0">
                  <a:pos x="6" y="633"/>
                </a:cxn>
                <a:cxn ang="0">
                  <a:pos x="25" y="574"/>
                </a:cxn>
                <a:cxn ang="0">
                  <a:pos x="52" y="505"/>
                </a:cxn>
                <a:cxn ang="0">
                  <a:pos x="82" y="433"/>
                </a:cxn>
                <a:cxn ang="0">
                  <a:pos x="115" y="371"/>
                </a:cxn>
                <a:cxn ang="0">
                  <a:pos x="132" y="344"/>
                </a:cxn>
                <a:cxn ang="0">
                  <a:pos x="163" y="300"/>
                </a:cxn>
                <a:cxn ang="0">
                  <a:pos x="188" y="258"/>
                </a:cxn>
                <a:cxn ang="0">
                  <a:pos x="206" y="220"/>
                </a:cxn>
                <a:cxn ang="0">
                  <a:pos x="218" y="184"/>
                </a:cxn>
                <a:cxn ang="0">
                  <a:pos x="227" y="150"/>
                </a:cxn>
                <a:cxn ang="0">
                  <a:pos x="231" y="134"/>
                </a:cxn>
                <a:cxn ang="0">
                  <a:pos x="246" y="97"/>
                </a:cxn>
                <a:cxn ang="0">
                  <a:pos x="269" y="60"/>
                </a:cxn>
                <a:cxn ang="0">
                  <a:pos x="294" y="26"/>
                </a:cxn>
                <a:cxn ang="0">
                  <a:pos x="324" y="3"/>
                </a:cxn>
                <a:cxn ang="0">
                  <a:pos x="338" y="0"/>
                </a:cxn>
                <a:cxn ang="0">
                  <a:pos x="338" y="7"/>
                </a:cxn>
                <a:cxn ang="0">
                  <a:pos x="345" y="33"/>
                </a:cxn>
                <a:cxn ang="0">
                  <a:pos x="349" y="67"/>
                </a:cxn>
                <a:cxn ang="0">
                  <a:pos x="356" y="104"/>
                </a:cxn>
                <a:cxn ang="0">
                  <a:pos x="356" y="140"/>
                </a:cxn>
                <a:cxn ang="0">
                  <a:pos x="356" y="159"/>
                </a:cxn>
                <a:cxn ang="0">
                  <a:pos x="356" y="203"/>
                </a:cxn>
                <a:cxn ang="0">
                  <a:pos x="351" y="254"/>
                </a:cxn>
                <a:cxn ang="0">
                  <a:pos x="342" y="304"/>
                </a:cxn>
                <a:cxn ang="0">
                  <a:pos x="332" y="351"/>
                </a:cxn>
                <a:cxn ang="0">
                  <a:pos x="326" y="371"/>
                </a:cxn>
                <a:cxn ang="0">
                  <a:pos x="298" y="420"/>
                </a:cxn>
                <a:cxn ang="0">
                  <a:pos x="243" y="491"/>
                </a:cxn>
                <a:cxn ang="0">
                  <a:pos x="179" y="563"/>
                </a:cxn>
                <a:cxn ang="0">
                  <a:pos x="113" y="629"/>
                </a:cxn>
                <a:cxn ang="0">
                  <a:pos x="57" y="669"/>
                </a:cxn>
              </a:cxnLst>
              <a:rect l="0" t="0" r="r" b="b"/>
              <a:pathLst>
                <a:path w="357" h="670">
                  <a:moveTo>
                    <a:pt x="0" y="659"/>
                  </a:moveTo>
                  <a:lnTo>
                    <a:pt x="6" y="633"/>
                  </a:lnTo>
                  <a:lnTo>
                    <a:pt x="14" y="606"/>
                  </a:lnTo>
                  <a:lnTo>
                    <a:pt x="25" y="574"/>
                  </a:lnTo>
                  <a:lnTo>
                    <a:pt x="38" y="538"/>
                  </a:lnTo>
                  <a:lnTo>
                    <a:pt x="52" y="505"/>
                  </a:lnTo>
                  <a:lnTo>
                    <a:pt x="64" y="468"/>
                  </a:lnTo>
                  <a:lnTo>
                    <a:pt x="82" y="433"/>
                  </a:lnTo>
                  <a:lnTo>
                    <a:pt x="98" y="401"/>
                  </a:lnTo>
                  <a:lnTo>
                    <a:pt x="115" y="371"/>
                  </a:lnTo>
                  <a:lnTo>
                    <a:pt x="132" y="344"/>
                  </a:lnTo>
                  <a:lnTo>
                    <a:pt x="132" y="344"/>
                  </a:lnTo>
                  <a:lnTo>
                    <a:pt x="149" y="321"/>
                  </a:lnTo>
                  <a:lnTo>
                    <a:pt x="163" y="300"/>
                  </a:lnTo>
                  <a:lnTo>
                    <a:pt x="176" y="279"/>
                  </a:lnTo>
                  <a:lnTo>
                    <a:pt x="188" y="258"/>
                  </a:lnTo>
                  <a:lnTo>
                    <a:pt x="197" y="237"/>
                  </a:lnTo>
                  <a:lnTo>
                    <a:pt x="206" y="220"/>
                  </a:lnTo>
                  <a:lnTo>
                    <a:pt x="213" y="201"/>
                  </a:lnTo>
                  <a:lnTo>
                    <a:pt x="218" y="184"/>
                  </a:lnTo>
                  <a:lnTo>
                    <a:pt x="223" y="168"/>
                  </a:lnTo>
                  <a:lnTo>
                    <a:pt x="227" y="150"/>
                  </a:lnTo>
                  <a:lnTo>
                    <a:pt x="227" y="150"/>
                  </a:lnTo>
                  <a:lnTo>
                    <a:pt x="231" y="134"/>
                  </a:lnTo>
                  <a:lnTo>
                    <a:pt x="238" y="117"/>
                  </a:lnTo>
                  <a:lnTo>
                    <a:pt x="246" y="97"/>
                  </a:lnTo>
                  <a:lnTo>
                    <a:pt x="257" y="79"/>
                  </a:lnTo>
                  <a:lnTo>
                    <a:pt x="269" y="60"/>
                  </a:lnTo>
                  <a:lnTo>
                    <a:pt x="282" y="41"/>
                  </a:lnTo>
                  <a:lnTo>
                    <a:pt x="294" y="26"/>
                  </a:lnTo>
                  <a:lnTo>
                    <a:pt x="309" y="14"/>
                  </a:lnTo>
                  <a:lnTo>
                    <a:pt x="324" y="3"/>
                  </a:lnTo>
                  <a:lnTo>
                    <a:pt x="338" y="0"/>
                  </a:lnTo>
                  <a:lnTo>
                    <a:pt x="338" y="0"/>
                  </a:lnTo>
                  <a:lnTo>
                    <a:pt x="338" y="1"/>
                  </a:lnTo>
                  <a:lnTo>
                    <a:pt x="338" y="7"/>
                  </a:lnTo>
                  <a:lnTo>
                    <a:pt x="342" y="18"/>
                  </a:lnTo>
                  <a:lnTo>
                    <a:pt x="345" y="33"/>
                  </a:lnTo>
                  <a:lnTo>
                    <a:pt x="347" y="48"/>
                  </a:lnTo>
                  <a:lnTo>
                    <a:pt x="349" y="67"/>
                  </a:lnTo>
                  <a:lnTo>
                    <a:pt x="351" y="85"/>
                  </a:lnTo>
                  <a:lnTo>
                    <a:pt x="356" y="104"/>
                  </a:lnTo>
                  <a:lnTo>
                    <a:pt x="356" y="122"/>
                  </a:lnTo>
                  <a:lnTo>
                    <a:pt x="356" y="140"/>
                  </a:lnTo>
                  <a:lnTo>
                    <a:pt x="356" y="140"/>
                  </a:lnTo>
                  <a:lnTo>
                    <a:pt x="356" y="159"/>
                  </a:lnTo>
                  <a:lnTo>
                    <a:pt x="356" y="180"/>
                  </a:lnTo>
                  <a:lnTo>
                    <a:pt x="356" y="203"/>
                  </a:lnTo>
                  <a:lnTo>
                    <a:pt x="351" y="228"/>
                  </a:lnTo>
                  <a:lnTo>
                    <a:pt x="351" y="254"/>
                  </a:lnTo>
                  <a:lnTo>
                    <a:pt x="347" y="279"/>
                  </a:lnTo>
                  <a:lnTo>
                    <a:pt x="342" y="304"/>
                  </a:lnTo>
                  <a:lnTo>
                    <a:pt x="338" y="330"/>
                  </a:lnTo>
                  <a:lnTo>
                    <a:pt x="332" y="351"/>
                  </a:lnTo>
                  <a:lnTo>
                    <a:pt x="326" y="371"/>
                  </a:lnTo>
                  <a:lnTo>
                    <a:pt x="326" y="371"/>
                  </a:lnTo>
                  <a:lnTo>
                    <a:pt x="315" y="392"/>
                  </a:lnTo>
                  <a:lnTo>
                    <a:pt x="298" y="420"/>
                  </a:lnTo>
                  <a:lnTo>
                    <a:pt x="273" y="454"/>
                  </a:lnTo>
                  <a:lnTo>
                    <a:pt x="243" y="491"/>
                  </a:lnTo>
                  <a:lnTo>
                    <a:pt x="214" y="528"/>
                  </a:lnTo>
                  <a:lnTo>
                    <a:pt x="179" y="563"/>
                  </a:lnTo>
                  <a:lnTo>
                    <a:pt x="145" y="599"/>
                  </a:lnTo>
                  <a:lnTo>
                    <a:pt x="113" y="629"/>
                  </a:lnTo>
                  <a:lnTo>
                    <a:pt x="82" y="654"/>
                  </a:lnTo>
                  <a:lnTo>
                    <a:pt x="57" y="66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0" name="Freeform 1164"/>
            <p:cNvSpPr>
              <a:spLocks/>
            </p:cNvSpPr>
            <p:nvPr/>
          </p:nvSpPr>
          <p:spPr bwMode="auto">
            <a:xfrm>
              <a:off x="3531" y="1867"/>
              <a:ext cx="360" cy="669"/>
            </a:xfrm>
            <a:custGeom>
              <a:avLst/>
              <a:gdLst/>
              <a:ahLst/>
              <a:cxnLst>
                <a:cxn ang="0">
                  <a:pos x="7" y="633"/>
                </a:cxn>
                <a:cxn ang="0">
                  <a:pos x="26" y="574"/>
                </a:cxn>
                <a:cxn ang="0">
                  <a:pos x="51" y="505"/>
                </a:cxn>
                <a:cxn ang="0">
                  <a:pos x="83" y="433"/>
                </a:cxn>
                <a:cxn ang="0">
                  <a:pos x="117" y="371"/>
                </a:cxn>
                <a:cxn ang="0">
                  <a:pos x="134" y="344"/>
                </a:cxn>
                <a:cxn ang="0">
                  <a:pos x="166" y="300"/>
                </a:cxn>
                <a:cxn ang="0">
                  <a:pos x="189" y="258"/>
                </a:cxn>
                <a:cxn ang="0">
                  <a:pos x="208" y="220"/>
                </a:cxn>
                <a:cxn ang="0">
                  <a:pos x="219" y="184"/>
                </a:cxn>
                <a:cxn ang="0">
                  <a:pos x="226" y="150"/>
                </a:cxn>
                <a:cxn ang="0">
                  <a:pos x="231" y="134"/>
                </a:cxn>
                <a:cxn ang="0">
                  <a:pos x="248" y="97"/>
                </a:cxn>
                <a:cxn ang="0">
                  <a:pos x="269" y="60"/>
                </a:cxn>
                <a:cxn ang="0">
                  <a:pos x="297" y="26"/>
                </a:cxn>
                <a:cxn ang="0">
                  <a:pos x="324" y="3"/>
                </a:cxn>
                <a:cxn ang="0">
                  <a:pos x="339" y="0"/>
                </a:cxn>
                <a:cxn ang="0">
                  <a:pos x="341" y="7"/>
                </a:cxn>
                <a:cxn ang="0">
                  <a:pos x="348" y="33"/>
                </a:cxn>
                <a:cxn ang="0">
                  <a:pos x="351" y="67"/>
                </a:cxn>
                <a:cxn ang="0">
                  <a:pos x="355" y="104"/>
                </a:cxn>
                <a:cxn ang="0">
                  <a:pos x="358" y="140"/>
                </a:cxn>
                <a:cxn ang="0">
                  <a:pos x="358" y="159"/>
                </a:cxn>
                <a:cxn ang="0">
                  <a:pos x="355" y="203"/>
                </a:cxn>
                <a:cxn ang="0">
                  <a:pos x="351" y="254"/>
                </a:cxn>
                <a:cxn ang="0">
                  <a:pos x="345" y="304"/>
                </a:cxn>
                <a:cxn ang="0">
                  <a:pos x="334" y="351"/>
                </a:cxn>
                <a:cxn ang="0">
                  <a:pos x="328" y="371"/>
                </a:cxn>
                <a:cxn ang="0">
                  <a:pos x="299" y="420"/>
                </a:cxn>
                <a:cxn ang="0">
                  <a:pos x="246" y="491"/>
                </a:cxn>
                <a:cxn ang="0">
                  <a:pos x="180" y="563"/>
                </a:cxn>
                <a:cxn ang="0">
                  <a:pos x="113" y="629"/>
                </a:cxn>
                <a:cxn ang="0">
                  <a:pos x="56" y="669"/>
                </a:cxn>
              </a:cxnLst>
              <a:rect l="0" t="0" r="r" b="b"/>
              <a:pathLst>
                <a:path w="359" h="670">
                  <a:moveTo>
                    <a:pt x="0" y="659"/>
                  </a:moveTo>
                  <a:lnTo>
                    <a:pt x="7" y="633"/>
                  </a:lnTo>
                  <a:lnTo>
                    <a:pt x="16" y="606"/>
                  </a:lnTo>
                  <a:lnTo>
                    <a:pt x="26" y="574"/>
                  </a:lnTo>
                  <a:lnTo>
                    <a:pt x="37" y="538"/>
                  </a:lnTo>
                  <a:lnTo>
                    <a:pt x="51" y="505"/>
                  </a:lnTo>
                  <a:lnTo>
                    <a:pt x="67" y="468"/>
                  </a:lnTo>
                  <a:lnTo>
                    <a:pt x="83" y="433"/>
                  </a:lnTo>
                  <a:lnTo>
                    <a:pt x="99" y="401"/>
                  </a:lnTo>
                  <a:lnTo>
                    <a:pt x="117" y="371"/>
                  </a:lnTo>
                  <a:lnTo>
                    <a:pt x="134" y="344"/>
                  </a:lnTo>
                  <a:lnTo>
                    <a:pt x="134" y="344"/>
                  </a:lnTo>
                  <a:lnTo>
                    <a:pt x="150" y="321"/>
                  </a:lnTo>
                  <a:lnTo>
                    <a:pt x="166" y="300"/>
                  </a:lnTo>
                  <a:lnTo>
                    <a:pt x="178" y="279"/>
                  </a:lnTo>
                  <a:lnTo>
                    <a:pt x="189" y="258"/>
                  </a:lnTo>
                  <a:lnTo>
                    <a:pt x="200" y="237"/>
                  </a:lnTo>
                  <a:lnTo>
                    <a:pt x="208" y="220"/>
                  </a:lnTo>
                  <a:lnTo>
                    <a:pt x="214" y="201"/>
                  </a:lnTo>
                  <a:lnTo>
                    <a:pt x="219" y="184"/>
                  </a:lnTo>
                  <a:lnTo>
                    <a:pt x="225" y="168"/>
                  </a:lnTo>
                  <a:lnTo>
                    <a:pt x="226" y="150"/>
                  </a:lnTo>
                  <a:lnTo>
                    <a:pt x="226" y="150"/>
                  </a:lnTo>
                  <a:lnTo>
                    <a:pt x="231" y="134"/>
                  </a:lnTo>
                  <a:lnTo>
                    <a:pt x="240" y="117"/>
                  </a:lnTo>
                  <a:lnTo>
                    <a:pt x="248" y="97"/>
                  </a:lnTo>
                  <a:lnTo>
                    <a:pt x="258" y="79"/>
                  </a:lnTo>
                  <a:lnTo>
                    <a:pt x="269" y="60"/>
                  </a:lnTo>
                  <a:lnTo>
                    <a:pt x="281" y="41"/>
                  </a:lnTo>
                  <a:lnTo>
                    <a:pt x="297" y="26"/>
                  </a:lnTo>
                  <a:lnTo>
                    <a:pt x="311" y="14"/>
                  </a:lnTo>
                  <a:lnTo>
                    <a:pt x="324" y="3"/>
                  </a:lnTo>
                  <a:lnTo>
                    <a:pt x="339" y="0"/>
                  </a:lnTo>
                  <a:lnTo>
                    <a:pt x="339" y="0"/>
                  </a:lnTo>
                  <a:lnTo>
                    <a:pt x="341" y="1"/>
                  </a:lnTo>
                  <a:lnTo>
                    <a:pt x="341" y="7"/>
                  </a:lnTo>
                  <a:lnTo>
                    <a:pt x="343" y="18"/>
                  </a:lnTo>
                  <a:lnTo>
                    <a:pt x="348" y="33"/>
                  </a:lnTo>
                  <a:lnTo>
                    <a:pt x="350" y="48"/>
                  </a:lnTo>
                  <a:lnTo>
                    <a:pt x="351" y="67"/>
                  </a:lnTo>
                  <a:lnTo>
                    <a:pt x="353" y="85"/>
                  </a:lnTo>
                  <a:lnTo>
                    <a:pt x="355" y="104"/>
                  </a:lnTo>
                  <a:lnTo>
                    <a:pt x="358" y="122"/>
                  </a:lnTo>
                  <a:lnTo>
                    <a:pt x="358" y="140"/>
                  </a:lnTo>
                  <a:lnTo>
                    <a:pt x="358" y="140"/>
                  </a:lnTo>
                  <a:lnTo>
                    <a:pt x="358" y="159"/>
                  </a:lnTo>
                  <a:lnTo>
                    <a:pt x="358" y="180"/>
                  </a:lnTo>
                  <a:lnTo>
                    <a:pt x="355" y="203"/>
                  </a:lnTo>
                  <a:lnTo>
                    <a:pt x="353" y="228"/>
                  </a:lnTo>
                  <a:lnTo>
                    <a:pt x="351" y="254"/>
                  </a:lnTo>
                  <a:lnTo>
                    <a:pt x="350" y="279"/>
                  </a:lnTo>
                  <a:lnTo>
                    <a:pt x="345" y="304"/>
                  </a:lnTo>
                  <a:lnTo>
                    <a:pt x="341" y="330"/>
                  </a:lnTo>
                  <a:lnTo>
                    <a:pt x="334" y="351"/>
                  </a:lnTo>
                  <a:lnTo>
                    <a:pt x="328" y="371"/>
                  </a:lnTo>
                  <a:lnTo>
                    <a:pt x="328" y="371"/>
                  </a:lnTo>
                  <a:lnTo>
                    <a:pt x="318" y="392"/>
                  </a:lnTo>
                  <a:lnTo>
                    <a:pt x="299" y="420"/>
                  </a:lnTo>
                  <a:lnTo>
                    <a:pt x="276" y="454"/>
                  </a:lnTo>
                  <a:lnTo>
                    <a:pt x="246" y="491"/>
                  </a:lnTo>
                  <a:lnTo>
                    <a:pt x="214" y="528"/>
                  </a:lnTo>
                  <a:lnTo>
                    <a:pt x="180" y="563"/>
                  </a:lnTo>
                  <a:lnTo>
                    <a:pt x="147" y="599"/>
                  </a:lnTo>
                  <a:lnTo>
                    <a:pt x="113" y="629"/>
                  </a:lnTo>
                  <a:lnTo>
                    <a:pt x="83" y="654"/>
                  </a:lnTo>
                  <a:lnTo>
                    <a:pt x="56" y="669"/>
                  </a:lnTo>
                  <a:lnTo>
                    <a:pt x="0" y="659"/>
                  </a:lnTo>
                </a:path>
              </a:pathLst>
            </a:custGeom>
            <a:solidFill>
              <a:srgbClr val="FFD80F"/>
            </a:solidFill>
            <a:ln w="9525" cap="rnd">
              <a:noFill/>
              <a:round/>
              <a:headEnd/>
              <a:tailEnd/>
            </a:ln>
            <a:effectLst/>
          </p:spPr>
          <p:txBody>
            <a:bodyPr/>
            <a:lstStyle/>
            <a:p>
              <a:pPr>
                <a:defRPr/>
              </a:pPr>
              <a:endParaRPr lang="en-US"/>
            </a:p>
          </p:txBody>
        </p:sp>
        <p:sp>
          <p:nvSpPr>
            <p:cNvPr id="141" name="Freeform 1165"/>
            <p:cNvSpPr>
              <a:spLocks/>
            </p:cNvSpPr>
            <p:nvPr/>
          </p:nvSpPr>
          <p:spPr bwMode="auto">
            <a:xfrm>
              <a:off x="3531" y="1867"/>
              <a:ext cx="360" cy="669"/>
            </a:xfrm>
            <a:custGeom>
              <a:avLst/>
              <a:gdLst/>
              <a:ahLst/>
              <a:cxnLst>
                <a:cxn ang="0">
                  <a:pos x="7" y="633"/>
                </a:cxn>
                <a:cxn ang="0">
                  <a:pos x="26" y="574"/>
                </a:cxn>
                <a:cxn ang="0">
                  <a:pos x="51" y="505"/>
                </a:cxn>
                <a:cxn ang="0">
                  <a:pos x="83" y="433"/>
                </a:cxn>
                <a:cxn ang="0">
                  <a:pos x="117" y="371"/>
                </a:cxn>
                <a:cxn ang="0">
                  <a:pos x="134" y="344"/>
                </a:cxn>
                <a:cxn ang="0">
                  <a:pos x="166" y="300"/>
                </a:cxn>
                <a:cxn ang="0">
                  <a:pos x="189" y="258"/>
                </a:cxn>
                <a:cxn ang="0">
                  <a:pos x="208" y="220"/>
                </a:cxn>
                <a:cxn ang="0">
                  <a:pos x="219" y="184"/>
                </a:cxn>
                <a:cxn ang="0">
                  <a:pos x="226" y="150"/>
                </a:cxn>
                <a:cxn ang="0">
                  <a:pos x="231" y="134"/>
                </a:cxn>
                <a:cxn ang="0">
                  <a:pos x="248" y="97"/>
                </a:cxn>
                <a:cxn ang="0">
                  <a:pos x="269" y="60"/>
                </a:cxn>
                <a:cxn ang="0">
                  <a:pos x="297" y="26"/>
                </a:cxn>
                <a:cxn ang="0">
                  <a:pos x="324" y="3"/>
                </a:cxn>
                <a:cxn ang="0">
                  <a:pos x="339" y="0"/>
                </a:cxn>
                <a:cxn ang="0">
                  <a:pos x="341" y="7"/>
                </a:cxn>
                <a:cxn ang="0">
                  <a:pos x="348" y="33"/>
                </a:cxn>
                <a:cxn ang="0">
                  <a:pos x="351" y="67"/>
                </a:cxn>
                <a:cxn ang="0">
                  <a:pos x="355" y="104"/>
                </a:cxn>
                <a:cxn ang="0">
                  <a:pos x="358" y="140"/>
                </a:cxn>
                <a:cxn ang="0">
                  <a:pos x="358" y="159"/>
                </a:cxn>
                <a:cxn ang="0">
                  <a:pos x="355" y="203"/>
                </a:cxn>
                <a:cxn ang="0">
                  <a:pos x="351" y="254"/>
                </a:cxn>
                <a:cxn ang="0">
                  <a:pos x="345" y="304"/>
                </a:cxn>
                <a:cxn ang="0">
                  <a:pos x="334" y="351"/>
                </a:cxn>
                <a:cxn ang="0">
                  <a:pos x="328" y="371"/>
                </a:cxn>
                <a:cxn ang="0">
                  <a:pos x="299" y="420"/>
                </a:cxn>
                <a:cxn ang="0">
                  <a:pos x="246" y="491"/>
                </a:cxn>
                <a:cxn ang="0">
                  <a:pos x="180" y="563"/>
                </a:cxn>
                <a:cxn ang="0">
                  <a:pos x="113" y="629"/>
                </a:cxn>
                <a:cxn ang="0">
                  <a:pos x="56" y="669"/>
                </a:cxn>
              </a:cxnLst>
              <a:rect l="0" t="0" r="r" b="b"/>
              <a:pathLst>
                <a:path w="359" h="670">
                  <a:moveTo>
                    <a:pt x="0" y="659"/>
                  </a:moveTo>
                  <a:lnTo>
                    <a:pt x="7" y="633"/>
                  </a:lnTo>
                  <a:lnTo>
                    <a:pt x="16" y="606"/>
                  </a:lnTo>
                  <a:lnTo>
                    <a:pt x="26" y="574"/>
                  </a:lnTo>
                  <a:lnTo>
                    <a:pt x="37" y="538"/>
                  </a:lnTo>
                  <a:lnTo>
                    <a:pt x="51" y="505"/>
                  </a:lnTo>
                  <a:lnTo>
                    <a:pt x="67" y="468"/>
                  </a:lnTo>
                  <a:lnTo>
                    <a:pt x="83" y="433"/>
                  </a:lnTo>
                  <a:lnTo>
                    <a:pt x="99" y="401"/>
                  </a:lnTo>
                  <a:lnTo>
                    <a:pt x="117" y="371"/>
                  </a:lnTo>
                  <a:lnTo>
                    <a:pt x="134" y="344"/>
                  </a:lnTo>
                  <a:lnTo>
                    <a:pt x="134" y="344"/>
                  </a:lnTo>
                  <a:lnTo>
                    <a:pt x="150" y="321"/>
                  </a:lnTo>
                  <a:lnTo>
                    <a:pt x="166" y="300"/>
                  </a:lnTo>
                  <a:lnTo>
                    <a:pt x="178" y="279"/>
                  </a:lnTo>
                  <a:lnTo>
                    <a:pt x="189" y="258"/>
                  </a:lnTo>
                  <a:lnTo>
                    <a:pt x="200" y="237"/>
                  </a:lnTo>
                  <a:lnTo>
                    <a:pt x="208" y="220"/>
                  </a:lnTo>
                  <a:lnTo>
                    <a:pt x="214" y="201"/>
                  </a:lnTo>
                  <a:lnTo>
                    <a:pt x="219" y="184"/>
                  </a:lnTo>
                  <a:lnTo>
                    <a:pt x="225" y="168"/>
                  </a:lnTo>
                  <a:lnTo>
                    <a:pt x="226" y="150"/>
                  </a:lnTo>
                  <a:lnTo>
                    <a:pt x="226" y="150"/>
                  </a:lnTo>
                  <a:lnTo>
                    <a:pt x="231" y="134"/>
                  </a:lnTo>
                  <a:lnTo>
                    <a:pt x="240" y="117"/>
                  </a:lnTo>
                  <a:lnTo>
                    <a:pt x="248" y="97"/>
                  </a:lnTo>
                  <a:lnTo>
                    <a:pt x="258" y="79"/>
                  </a:lnTo>
                  <a:lnTo>
                    <a:pt x="269" y="60"/>
                  </a:lnTo>
                  <a:lnTo>
                    <a:pt x="281" y="41"/>
                  </a:lnTo>
                  <a:lnTo>
                    <a:pt x="297" y="26"/>
                  </a:lnTo>
                  <a:lnTo>
                    <a:pt x="311" y="14"/>
                  </a:lnTo>
                  <a:lnTo>
                    <a:pt x="324" y="3"/>
                  </a:lnTo>
                  <a:lnTo>
                    <a:pt x="339" y="0"/>
                  </a:lnTo>
                  <a:lnTo>
                    <a:pt x="339" y="0"/>
                  </a:lnTo>
                  <a:lnTo>
                    <a:pt x="341" y="1"/>
                  </a:lnTo>
                  <a:lnTo>
                    <a:pt x="341" y="7"/>
                  </a:lnTo>
                  <a:lnTo>
                    <a:pt x="343" y="18"/>
                  </a:lnTo>
                  <a:lnTo>
                    <a:pt x="348" y="33"/>
                  </a:lnTo>
                  <a:lnTo>
                    <a:pt x="350" y="48"/>
                  </a:lnTo>
                  <a:lnTo>
                    <a:pt x="351" y="67"/>
                  </a:lnTo>
                  <a:lnTo>
                    <a:pt x="353" y="85"/>
                  </a:lnTo>
                  <a:lnTo>
                    <a:pt x="355" y="104"/>
                  </a:lnTo>
                  <a:lnTo>
                    <a:pt x="358" y="122"/>
                  </a:lnTo>
                  <a:lnTo>
                    <a:pt x="358" y="140"/>
                  </a:lnTo>
                  <a:lnTo>
                    <a:pt x="358" y="140"/>
                  </a:lnTo>
                  <a:lnTo>
                    <a:pt x="358" y="159"/>
                  </a:lnTo>
                  <a:lnTo>
                    <a:pt x="358" y="180"/>
                  </a:lnTo>
                  <a:lnTo>
                    <a:pt x="355" y="203"/>
                  </a:lnTo>
                  <a:lnTo>
                    <a:pt x="353" y="228"/>
                  </a:lnTo>
                  <a:lnTo>
                    <a:pt x="351" y="254"/>
                  </a:lnTo>
                  <a:lnTo>
                    <a:pt x="350" y="279"/>
                  </a:lnTo>
                  <a:lnTo>
                    <a:pt x="345" y="304"/>
                  </a:lnTo>
                  <a:lnTo>
                    <a:pt x="341" y="330"/>
                  </a:lnTo>
                  <a:lnTo>
                    <a:pt x="334" y="351"/>
                  </a:lnTo>
                  <a:lnTo>
                    <a:pt x="328" y="371"/>
                  </a:lnTo>
                  <a:lnTo>
                    <a:pt x="328" y="371"/>
                  </a:lnTo>
                  <a:lnTo>
                    <a:pt x="318" y="392"/>
                  </a:lnTo>
                  <a:lnTo>
                    <a:pt x="299" y="420"/>
                  </a:lnTo>
                  <a:lnTo>
                    <a:pt x="276" y="454"/>
                  </a:lnTo>
                  <a:lnTo>
                    <a:pt x="246" y="491"/>
                  </a:lnTo>
                  <a:lnTo>
                    <a:pt x="214" y="528"/>
                  </a:lnTo>
                  <a:lnTo>
                    <a:pt x="180" y="563"/>
                  </a:lnTo>
                  <a:lnTo>
                    <a:pt x="147" y="599"/>
                  </a:lnTo>
                  <a:lnTo>
                    <a:pt x="113" y="629"/>
                  </a:lnTo>
                  <a:lnTo>
                    <a:pt x="83" y="654"/>
                  </a:lnTo>
                  <a:lnTo>
                    <a:pt x="56" y="66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2" name="Freeform 1166"/>
            <p:cNvSpPr>
              <a:spLocks/>
            </p:cNvSpPr>
            <p:nvPr/>
          </p:nvSpPr>
          <p:spPr bwMode="auto">
            <a:xfrm>
              <a:off x="3454" y="2037"/>
              <a:ext cx="452" cy="598"/>
            </a:xfrm>
            <a:custGeom>
              <a:avLst/>
              <a:gdLst/>
              <a:ahLst/>
              <a:cxnLst>
                <a:cxn ang="0">
                  <a:pos x="0" y="595"/>
                </a:cxn>
                <a:cxn ang="0">
                  <a:pos x="12" y="574"/>
                </a:cxn>
                <a:cxn ang="0">
                  <a:pos x="29" y="548"/>
                </a:cxn>
                <a:cxn ang="0">
                  <a:pos x="48" y="518"/>
                </a:cxn>
                <a:cxn ang="0">
                  <a:pos x="73" y="483"/>
                </a:cxn>
                <a:cxn ang="0">
                  <a:pos x="99" y="449"/>
                </a:cxn>
                <a:cxn ang="0">
                  <a:pos x="126" y="414"/>
                </a:cxn>
                <a:cxn ang="0">
                  <a:pos x="156" y="380"/>
                </a:cxn>
                <a:cxn ang="0">
                  <a:pos x="186" y="348"/>
                </a:cxn>
                <a:cxn ang="0">
                  <a:pos x="217" y="322"/>
                </a:cxn>
                <a:cxn ang="0">
                  <a:pos x="249" y="298"/>
                </a:cxn>
                <a:cxn ang="0">
                  <a:pos x="249" y="298"/>
                </a:cxn>
                <a:cxn ang="0">
                  <a:pos x="251" y="296"/>
                </a:cxn>
                <a:cxn ang="0">
                  <a:pos x="258" y="290"/>
                </a:cxn>
                <a:cxn ang="0">
                  <a:pos x="268" y="281"/>
                </a:cxn>
                <a:cxn ang="0">
                  <a:pos x="281" y="269"/>
                </a:cxn>
                <a:cxn ang="0">
                  <a:pos x="293" y="251"/>
                </a:cxn>
                <a:cxn ang="0">
                  <a:pos x="311" y="235"/>
                </a:cxn>
                <a:cxn ang="0">
                  <a:pos x="327" y="216"/>
                </a:cxn>
                <a:cxn ang="0">
                  <a:pos x="341" y="195"/>
                </a:cxn>
                <a:cxn ang="0">
                  <a:pos x="357" y="174"/>
                </a:cxn>
                <a:cxn ang="0">
                  <a:pos x="367" y="152"/>
                </a:cxn>
                <a:cxn ang="0">
                  <a:pos x="367" y="152"/>
                </a:cxn>
                <a:cxn ang="0">
                  <a:pos x="378" y="131"/>
                </a:cxn>
                <a:cxn ang="0">
                  <a:pos x="389" y="113"/>
                </a:cxn>
                <a:cxn ang="0">
                  <a:pos x="399" y="98"/>
                </a:cxn>
                <a:cxn ang="0">
                  <a:pos x="408" y="83"/>
                </a:cxn>
                <a:cxn ang="0">
                  <a:pos x="413" y="69"/>
                </a:cxn>
                <a:cxn ang="0">
                  <a:pos x="422" y="56"/>
                </a:cxn>
                <a:cxn ang="0">
                  <a:pos x="426" y="43"/>
                </a:cxn>
                <a:cxn ang="0">
                  <a:pos x="433" y="30"/>
                </a:cxn>
                <a:cxn ang="0">
                  <a:pos x="437" y="16"/>
                </a:cxn>
                <a:cxn ang="0">
                  <a:pos x="438" y="0"/>
                </a:cxn>
                <a:cxn ang="0">
                  <a:pos x="438" y="0"/>
                </a:cxn>
                <a:cxn ang="0">
                  <a:pos x="438" y="5"/>
                </a:cxn>
                <a:cxn ang="0">
                  <a:pos x="443" y="25"/>
                </a:cxn>
                <a:cxn ang="0">
                  <a:pos x="445" y="50"/>
                </a:cxn>
                <a:cxn ang="0">
                  <a:pos x="447" y="83"/>
                </a:cxn>
                <a:cxn ang="0">
                  <a:pos x="450" y="122"/>
                </a:cxn>
                <a:cxn ang="0">
                  <a:pos x="450" y="161"/>
                </a:cxn>
                <a:cxn ang="0">
                  <a:pos x="447" y="203"/>
                </a:cxn>
                <a:cxn ang="0">
                  <a:pos x="443" y="244"/>
                </a:cxn>
                <a:cxn ang="0">
                  <a:pos x="435" y="277"/>
                </a:cxn>
                <a:cxn ang="0">
                  <a:pos x="420" y="309"/>
                </a:cxn>
                <a:cxn ang="0">
                  <a:pos x="420" y="309"/>
                </a:cxn>
                <a:cxn ang="0">
                  <a:pos x="401" y="336"/>
                </a:cxn>
                <a:cxn ang="0">
                  <a:pos x="373" y="366"/>
                </a:cxn>
                <a:cxn ang="0">
                  <a:pos x="341" y="397"/>
                </a:cxn>
                <a:cxn ang="0">
                  <a:pos x="306" y="426"/>
                </a:cxn>
                <a:cxn ang="0">
                  <a:pos x="268" y="454"/>
                </a:cxn>
                <a:cxn ang="0">
                  <a:pos x="232" y="481"/>
                </a:cxn>
                <a:cxn ang="0">
                  <a:pos x="194" y="504"/>
                </a:cxn>
                <a:cxn ang="0">
                  <a:pos x="162" y="525"/>
                </a:cxn>
                <a:cxn ang="0">
                  <a:pos x="135" y="541"/>
                </a:cxn>
                <a:cxn ang="0">
                  <a:pos x="113" y="551"/>
                </a:cxn>
                <a:cxn ang="0">
                  <a:pos x="0" y="595"/>
                </a:cxn>
              </a:cxnLst>
              <a:rect l="0" t="0" r="r" b="b"/>
              <a:pathLst>
                <a:path w="451" h="596">
                  <a:moveTo>
                    <a:pt x="0" y="595"/>
                  </a:moveTo>
                  <a:lnTo>
                    <a:pt x="12" y="574"/>
                  </a:lnTo>
                  <a:lnTo>
                    <a:pt x="29" y="548"/>
                  </a:lnTo>
                  <a:lnTo>
                    <a:pt x="48" y="518"/>
                  </a:lnTo>
                  <a:lnTo>
                    <a:pt x="73" y="483"/>
                  </a:lnTo>
                  <a:lnTo>
                    <a:pt x="99" y="449"/>
                  </a:lnTo>
                  <a:lnTo>
                    <a:pt x="126" y="414"/>
                  </a:lnTo>
                  <a:lnTo>
                    <a:pt x="156" y="380"/>
                  </a:lnTo>
                  <a:lnTo>
                    <a:pt x="186" y="348"/>
                  </a:lnTo>
                  <a:lnTo>
                    <a:pt x="217" y="322"/>
                  </a:lnTo>
                  <a:lnTo>
                    <a:pt x="249" y="298"/>
                  </a:lnTo>
                  <a:lnTo>
                    <a:pt x="249" y="298"/>
                  </a:lnTo>
                  <a:lnTo>
                    <a:pt x="251" y="296"/>
                  </a:lnTo>
                  <a:lnTo>
                    <a:pt x="258" y="290"/>
                  </a:lnTo>
                  <a:lnTo>
                    <a:pt x="268" y="281"/>
                  </a:lnTo>
                  <a:lnTo>
                    <a:pt x="281" y="269"/>
                  </a:lnTo>
                  <a:lnTo>
                    <a:pt x="293" y="251"/>
                  </a:lnTo>
                  <a:lnTo>
                    <a:pt x="311" y="235"/>
                  </a:lnTo>
                  <a:lnTo>
                    <a:pt x="327" y="216"/>
                  </a:lnTo>
                  <a:lnTo>
                    <a:pt x="341" y="195"/>
                  </a:lnTo>
                  <a:lnTo>
                    <a:pt x="357" y="174"/>
                  </a:lnTo>
                  <a:lnTo>
                    <a:pt x="367" y="152"/>
                  </a:lnTo>
                  <a:lnTo>
                    <a:pt x="367" y="152"/>
                  </a:lnTo>
                  <a:lnTo>
                    <a:pt x="378" y="131"/>
                  </a:lnTo>
                  <a:lnTo>
                    <a:pt x="389" y="113"/>
                  </a:lnTo>
                  <a:lnTo>
                    <a:pt x="399" y="98"/>
                  </a:lnTo>
                  <a:lnTo>
                    <a:pt x="408" y="83"/>
                  </a:lnTo>
                  <a:lnTo>
                    <a:pt x="413" y="69"/>
                  </a:lnTo>
                  <a:lnTo>
                    <a:pt x="422" y="56"/>
                  </a:lnTo>
                  <a:lnTo>
                    <a:pt x="426" y="43"/>
                  </a:lnTo>
                  <a:lnTo>
                    <a:pt x="433" y="30"/>
                  </a:lnTo>
                  <a:lnTo>
                    <a:pt x="437" y="16"/>
                  </a:lnTo>
                  <a:lnTo>
                    <a:pt x="438" y="0"/>
                  </a:lnTo>
                  <a:lnTo>
                    <a:pt x="438" y="0"/>
                  </a:lnTo>
                  <a:lnTo>
                    <a:pt x="438" y="5"/>
                  </a:lnTo>
                  <a:lnTo>
                    <a:pt x="443" y="25"/>
                  </a:lnTo>
                  <a:lnTo>
                    <a:pt x="445" y="50"/>
                  </a:lnTo>
                  <a:lnTo>
                    <a:pt x="447" y="83"/>
                  </a:lnTo>
                  <a:lnTo>
                    <a:pt x="450" y="122"/>
                  </a:lnTo>
                  <a:lnTo>
                    <a:pt x="450" y="161"/>
                  </a:lnTo>
                  <a:lnTo>
                    <a:pt x="447" y="203"/>
                  </a:lnTo>
                  <a:lnTo>
                    <a:pt x="443" y="244"/>
                  </a:lnTo>
                  <a:lnTo>
                    <a:pt x="435" y="277"/>
                  </a:lnTo>
                  <a:lnTo>
                    <a:pt x="420" y="309"/>
                  </a:lnTo>
                  <a:lnTo>
                    <a:pt x="420" y="309"/>
                  </a:lnTo>
                  <a:lnTo>
                    <a:pt x="401" y="336"/>
                  </a:lnTo>
                  <a:lnTo>
                    <a:pt x="373" y="366"/>
                  </a:lnTo>
                  <a:lnTo>
                    <a:pt x="341" y="397"/>
                  </a:lnTo>
                  <a:lnTo>
                    <a:pt x="306" y="426"/>
                  </a:lnTo>
                  <a:lnTo>
                    <a:pt x="268" y="454"/>
                  </a:lnTo>
                  <a:lnTo>
                    <a:pt x="232" y="481"/>
                  </a:lnTo>
                  <a:lnTo>
                    <a:pt x="194" y="504"/>
                  </a:lnTo>
                  <a:lnTo>
                    <a:pt x="162" y="525"/>
                  </a:lnTo>
                  <a:lnTo>
                    <a:pt x="135" y="541"/>
                  </a:lnTo>
                  <a:lnTo>
                    <a:pt x="113" y="551"/>
                  </a:lnTo>
                  <a:lnTo>
                    <a:pt x="0" y="595"/>
                  </a:lnTo>
                </a:path>
              </a:pathLst>
            </a:custGeom>
            <a:solidFill>
              <a:srgbClr val="7C6000"/>
            </a:solidFill>
            <a:ln w="9525" cap="rnd">
              <a:noFill/>
              <a:round/>
              <a:headEnd/>
              <a:tailEnd/>
            </a:ln>
            <a:effectLst/>
          </p:spPr>
          <p:txBody>
            <a:bodyPr/>
            <a:lstStyle/>
            <a:p>
              <a:pPr>
                <a:defRPr/>
              </a:pPr>
              <a:endParaRPr lang="en-US"/>
            </a:p>
          </p:txBody>
        </p:sp>
        <p:sp>
          <p:nvSpPr>
            <p:cNvPr id="143" name="Freeform 1167"/>
            <p:cNvSpPr>
              <a:spLocks/>
            </p:cNvSpPr>
            <p:nvPr/>
          </p:nvSpPr>
          <p:spPr bwMode="auto">
            <a:xfrm>
              <a:off x="3454" y="2037"/>
              <a:ext cx="452" cy="598"/>
            </a:xfrm>
            <a:custGeom>
              <a:avLst/>
              <a:gdLst/>
              <a:ahLst/>
              <a:cxnLst>
                <a:cxn ang="0">
                  <a:pos x="0" y="595"/>
                </a:cxn>
                <a:cxn ang="0">
                  <a:pos x="12" y="574"/>
                </a:cxn>
                <a:cxn ang="0">
                  <a:pos x="29" y="548"/>
                </a:cxn>
                <a:cxn ang="0">
                  <a:pos x="48" y="518"/>
                </a:cxn>
                <a:cxn ang="0">
                  <a:pos x="73" y="483"/>
                </a:cxn>
                <a:cxn ang="0">
                  <a:pos x="99" y="449"/>
                </a:cxn>
                <a:cxn ang="0">
                  <a:pos x="126" y="414"/>
                </a:cxn>
                <a:cxn ang="0">
                  <a:pos x="156" y="380"/>
                </a:cxn>
                <a:cxn ang="0">
                  <a:pos x="186" y="348"/>
                </a:cxn>
                <a:cxn ang="0">
                  <a:pos x="217" y="322"/>
                </a:cxn>
                <a:cxn ang="0">
                  <a:pos x="249" y="298"/>
                </a:cxn>
                <a:cxn ang="0">
                  <a:pos x="249" y="298"/>
                </a:cxn>
                <a:cxn ang="0">
                  <a:pos x="251" y="296"/>
                </a:cxn>
                <a:cxn ang="0">
                  <a:pos x="258" y="290"/>
                </a:cxn>
                <a:cxn ang="0">
                  <a:pos x="268" y="281"/>
                </a:cxn>
                <a:cxn ang="0">
                  <a:pos x="281" y="269"/>
                </a:cxn>
                <a:cxn ang="0">
                  <a:pos x="293" y="251"/>
                </a:cxn>
                <a:cxn ang="0">
                  <a:pos x="311" y="235"/>
                </a:cxn>
                <a:cxn ang="0">
                  <a:pos x="327" y="216"/>
                </a:cxn>
                <a:cxn ang="0">
                  <a:pos x="341" y="195"/>
                </a:cxn>
                <a:cxn ang="0">
                  <a:pos x="357" y="174"/>
                </a:cxn>
                <a:cxn ang="0">
                  <a:pos x="367" y="152"/>
                </a:cxn>
                <a:cxn ang="0">
                  <a:pos x="367" y="152"/>
                </a:cxn>
                <a:cxn ang="0">
                  <a:pos x="378" y="131"/>
                </a:cxn>
                <a:cxn ang="0">
                  <a:pos x="389" y="113"/>
                </a:cxn>
                <a:cxn ang="0">
                  <a:pos x="399" y="98"/>
                </a:cxn>
                <a:cxn ang="0">
                  <a:pos x="408" y="83"/>
                </a:cxn>
                <a:cxn ang="0">
                  <a:pos x="413" y="69"/>
                </a:cxn>
                <a:cxn ang="0">
                  <a:pos x="422" y="56"/>
                </a:cxn>
                <a:cxn ang="0">
                  <a:pos x="426" y="43"/>
                </a:cxn>
                <a:cxn ang="0">
                  <a:pos x="433" y="30"/>
                </a:cxn>
                <a:cxn ang="0">
                  <a:pos x="437" y="16"/>
                </a:cxn>
                <a:cxn ang="0">
                  <a:pos x="438" y="0"/>
                </a:cxn>
                <a:cxn ang="0">
                  <a:pos x="438" y="0"/>
                </a:cxn>
                <a:cxn ang="0">
                  <a:pos x="438" y="5"/>
                </a:cxn>
                <a:cxn ang="0">
                  <a:pos x="443" y="25"/>
                </a:cxn>
                <a:cxn ang="0">
                  <a:pos x="445" y="50"/>
                </a:cxn>
                <a:cxn ang="0">
                  <a:pos x="447" y="83"/>
                </a:cxn>
                <a:cxn ang="0">
                  <a:pos x="450" y="122"/>
                </a:cxn>
                <a:cxn ang="0">
                  <a:pos x="450" y="161"/>
                </a:cxn>
                <a:cxn ang="0">
                  <a:pos x="447" y="203"/>
                </a:cxn>
                <a:cxn ang="0">
                  <a:pos x="443" y="244"/>
                </a:cxn>
                <a:cxn ang="0">
                  <a:pos x="435" y="277"/>
                </a:cxn>
                <a:cxn ang="0">
                  <a:pos x="420" y="309"/>
                </a:cxn>
                <a:cxn ang="0">
                  <a:pos x="420" y="309"/>
                </a:cxn>
                <a:cxn ang="0">
                  <a:pos x="401" y="336"/>
                </a:cxn>
                <a:cxn ang="0">
                  <a:pos x="373" y="366"/>
                </a:cxn>
                <a:cxn ang="0">
                  <a:pos x="341" y="397"/>
                </a:cxn>
                <a:cxn ang="0">
                  <a:pos x="306" y="426"/>
                </a:cxn>
                <a:cxn ang="0">
                  <a:pos x="268" y="454"/>
                </a:cxn>
                <a:cxn ang="0">
                  <a:pos x="232" y="481"/>
                </a:cxn>
                <a:cxn ang="0">
                  <a:pos x="194" y="504"/>
                </a:cxn>
                <a:cxn ang="0">
                  <a:pos x="162" y="525"/>
                </a:cxn>
                <a:cxn ang="0">
                  <a:pos x="135" y="541"/>
                </a:cxn>
                <a:cxn ang="0">
                  <a:pos x="113" y="551"/>
                </a:cxn>
              </a:cxnLst>
              <a:rect l="0" t="0" r="r" b="b"/>
              <a:pathLst>
                <a:path w="451" h="596">
                  <a:moveTo>
                    <a:pt x="0" y="595"/>
                  </a:moveTo>
                  <a:lnTo>
                    <a:pt x="12" y="574"/>
                  </a:lnTo>
                  <a:lnTo>
                    <a:pt x="29" y="548"/>
                  </a:lnTo>
                  <a:lnTo>
                    <a:pt x="48" y="518"/>
                  </a:lnTo>
                  <a:lnTo>
                    <a:pt x="73" y="483"/>
                  </a:lnTo>
                  <a:lnTo>
                    <a:pt x="99" y="449"/>
                  </a:lnTo>
                  <a:lnTo>
                    <a:pt x="126" y="414"/>
                  </a:lnTo>
                  <a:lnTo>
                    <a:pt x="156" y="380"/>
                  </a:lnTo>
                  <a:lnTo>
                    <a:pt x="186" y="348"/>
                  </a:lnTo>
                  <a:lnTo>
                    <a:pt x="217" y="322"/>
                  </a:lnTo>
                  <a:lnTo>
                    <a:pt x="249" y="298"/>
                  </a:lnTo>
                  <a:lnTo>
                    <a:pt x="249" y="298"/>
                  </a:lnTo>
                  <a:lnTo>
                    <a:pt x="251" y="296"/>
                  </a:lnTo>
                  <a:lnTo>
                    <a:pt x="258" y="290"/>
                  </a:lnTo>
                  <a:lnTo>
                    <a:pt x="268" y="281"/>
                  </a:lnTo>
                  <a:lnTo>
                    <a:pt x="281" y="269"/>
                  </a:lnTo>
                  <a:lnTo>
                    <a:pt x="293" y="251"/>
                  </a:lnTo>
                  <a:lnTo>
                    <a:pt x="311" y="235"/>
                  </a:lnTo>
                  <a:lnTo>
                    <a:pt x="327" y="216"/>
                  </a:lnTo>
                  <a:lnTo>
                    <a:pt x="341" y="195"/>
                  </a:lnTo>
                  <a:lnTo>
                    <a:pt x="357" y="174"/>
                  </a:lnTo>
                  <a:lnTo>
                    <a:pt x="367" y="152"/>
                  </a:lnTo>
                  <a:lnTo>
                    <a:pt x="367" y="152"/>
                  </a:lnTo>
                  <a:lnTo>
                    <a:pt x="378" y="131"/>
                  </a:lnTo>
                  <a:lnTo>
                    <a:pt x="389" y="113"/>
                  </a:lnTo>
                  <a:lnTo>
                    <a:pt x="399" y="98"/>
                  </a:lnTo>
                  <a:lnTo>
                    <a:pt x="408" y="83"/>
                  </a:lnTo>
                  <a:lnTo>
                    <a:pt x="413" y="69"/>
                  </a:lnTo>
                  <a:lnTo>
                    <a:pt x="422" y="56"/>
                  </a:lnTo>
                  <a:lnTo>
                    <a:pt x="426" y="43"/>
                  </a:lnTo>
                  <a:lnTo>
                    <a:pt x="433" y="30"/>
                  </a:lnTo>
                  <a:lnTo>
                    <a:pt x="437" y="16"/>
                  </a:lnTo>
                  <a:lnTo>
                    <a:pt x="438" y="0"/>
                  </a:lnTo>
                  <a:lnTo>
                    <a:pt x="438" y="0"/>
                  </a:lnTo>
                  <a:lnTo>
                    <a:pt x="438" y="5"/>
                  </a:lnTo>
                  <a:lnTo>
                    <a:pt x="443" y="25"/>
                  </a:lnTo>
                  <a:lnTo>
                    <a:pt x="445" y="50"/>
                  </a:lnTo>
                  <a:lnTo>
                    <a:pt x="447" y="83"/>
                  </a:lnTo>
                  <a:lnTo>
                    <a:pt x="450" y="122"/>
                  </a:lnTo>
                  <a:lnTo>
                    <a:pt x="450" y="161"/>
                  </a:lnTo>
                  <a:lnTo>
                    <a:pt x="447" y="203"/>
                  </a:lnTo>
                  <a:lnTo>
                    <a:pt x="443" y="244"/>
                  </a:lnTo>
                  <a:lnTo>
                    <a:pt x="435" y="277"/>
                  </a:lnTo>
                  <a:lnTo>
                    <a:pt x="420" y="309"/>
                  </a:lnTo>
                  <a:lnTo>
                    <a:pt x="420" y="309"/>
                  </a:lnTo>
                  <a:lnTo>
                    <a:pt x="401" y="336"/>
                  </a:lnTo>
                  <a:lnTo>
                    <a:pt x="373" y="366"/>
                  </a:lnTo>
                  <a:lnTo>
                    <a:pt x="341" y="397"/>
                  </a:lnTo>
                  <a:lnTo>
                    <a:pt x="306" y="426"/>
                  </a:lnTo>
                  <a:lnTo>
                    <a:pt x="268" y="454"/>
                  </a:lnTo>
                  <a:lnTo>
                    <a:pt x="232" y="481"/>
                  </a:lnTo>
                  <a:lnTo>
                    <a:pt x="194" y="504"/>
                  </a:lnTo>
                  <a:lnTo>
                    <a:pt x="162" y="525"/>
                  </a:lnTo>
                  <a:lnTo>
                    <a:pt x="135" y="541"/>
                  </a:lnTo>
                  <a:lnTo>
                    <a:pt x="113" y="5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4" name="Freeform 1168"/>
            <p:cNvSpPr>
              <a:spLocks/>
            </p:cNvSpPr>
            <p:nvPr/>
          </p:nvSpPr>
          <p:spPr bwMode="auto">
            <a:xfrm>
              <a:off x="3447" y="2029"/>
              <a:ext cx="452" cy="598"/>
            </a:xfrm>
            <a:custGeom>
              <a:avLst/>
              <a:gdLst/>
              <a:ahLst/>
              <a:cxnLst>
                <a:cxn ang="0">
                  <a:pos x="0" y="595"/>
                </a:cxn>
                <a:cxn ang="0">
                  <a:pos x="15" y="574"/>
                </a:cxn>
                <a:cxn ang="0">
                  <a:pos x="31" y="548"/>
                </a:cxn>
                <a:cxn ang="0">
                  <a:pos x="50" y="518"/>
                </a:cxn>
                <a:cxn ang="0">
                  <a:pos x="74" y="483"/>
                </a:cxn>
                <a:cxn ang="0">
                  <a:pos x="100" y="449"/>
                </a:cxn>
                <a:cxn ang="0">
                  <a:pos x="128" y="414"/>
                </a:cxn>
                <a:cxn ang="0">
                  <a:pos x="158" y="380"/>
                </a:cxn>
                <a:cxn ang="0">
                  <a:pos x="188" y="348"/>
                </a:cxn>
                <a:cxn ang="0">
                  <a:pos x="220" y="322"/>
                </a:cxn>
                <a:cxn ang="0">
                  <a:pos x="250" y="298"/>
                </a:cxn>
                <a:cxn ang="0">
                  <a:pos x="250" y="298"/>
                </a:cxn>
                <a:cxn ang="0">
                  <a:pos x="253" y="296"/>
                </a:cxn>
                <a:cxn ang="0">
                  <a:pos x="260" y="290"/>
                </a:cxn>
                <a:cxn ang="0">
                  <a:pos x="268" y="281"/>
                </a:cxn>
                <a:cxn ang="0">
                  <a:pos x="281" y="269"/>
                </a:cxn>
                <a:cxn ang="0">
                  <a:pos x="296" y="251"/>
                </a:cxn>
                <a:cxn ang="0">
                  <a:pos x="313" y="235"/>
                </a:cxn>
                <a:cxn ang="0">
                  <a:pos x="327" y="216"/>
                </a:cxn>
                <a:cxn ang="0">
                  <a:pos x="345" y="195"/>
                </a:cxn>
                <a:cxn ang="0">
                  <a:pos x="357" y="174"/>
                </a:cxn>
                <a:cxn ang="0">
                  <a:pos x="370" y="152"/>
                </a:cxn>
                <a:cxn ang="0">
                  <a:pos x="370" y="152"/>
                </a:cxn>
                <a:cxn ang="0">
                  <a:pos x="380" y="131"/>
                </a:cxn>
                <a:cxn ang="0">
                  <a:pos x="391" y="113"/>
                </a:cxn>
                <a:cxn ang="0">
                  <a:pos x="400" y="98"/>
                </a:cxn>
                <a:cxn ang="0">
                  <a:pos x="407" y="83"/>
                </a:cxn>
                <a:cxn ang="0">
                  <a:pos x="416" y="69"/>
                </a:cxn>
                <a:cxn ang="0">
                  <a:pos x="423" y="56"/>
                </a:cxn>
                <a:cxn ang="0">
                  <a:pos x="428" y="43"/>
                </a:cxn>
                <a:cxn ang="0">
                  <a:pos x="435" y="30"/>
                </a:cxn>
                <a:cxn ang="0">
                  <a:pos x="439" y="16"/>
                </a:cxn>
                <a:cxn ang="0">
                  <a:pos x="442" y="0"/>
                </a:cxn>
                <a:cxn ang="0">
                  <a:pos x="442" y="0"/>
                </a:cxn>
                <a:cxn ang="0">
                  <a:pos x="442" y="5"/>
                </a:cxn>
                <a:cxn ang="0">
                  <a:pos x="444" y="25"/>
                </a:cxn>
                <a:cxn ang="0">
                  <a:pos x="448" y="50"/>
                </a:cxn>
                <a:cxn ang="0">
                  <a:pos x="450" y="83"/>
                </a:cxn>
                <a:cxn ang="0">
                  <a:pos x="452" y="122"/>
                </a:cxn>
                <a:cxn ang="0">
                  <a:pos x="452" y="161"/>
                </a:cxn>
                <a:cxn ang="0">
                  <a:pos x="450" y="203"/>
                </a:cxn>
                <a:cxn ang="0">
                  <a:pos x="444" y="244"/>
                </a:cxn>
                <a:cxn ang="0">
                  <a:pos x="435" y="277"/>
                </a:cxn>
                <a:cxn ang="0">
                  <a:pos x="423" y="309"/>
                </a:cxn>
                <a:cxn ang="0">
                  <a:pos x="423" y="309"/>
                </a:cxn>
                <a:cxn ang="0">
                  <a:pos x="403" y="336"/>
                </a:cxn>
                <a:cxn ang="0">
                  <a:pos x="377" y="366"/>
                </a:cxn>
                <a:cxn ang="0">
                  <a:pos x="345" y="397"/>
                </a:cxn>
                <a:cxn ang="0">
                  <a:pos x="308" y="426"/>
                </a:cxn>
                <a:cxn ang="0">
                  <a:pos x="271" y="454"/>
                </a:cxn>
                <a:cxn ang="0">
                  <a:pos x="232" y="481"/>
                </a:cxn>
                <a:cxn ang="0">
                  <a:pos x="197" y="504"/>
                </a:cxn>
                <a:cxn ang="0">
                  <a:pos x="165" y="525"/>
                </a:cxn>
                <a:cxn ang="0">
                  <a:pos x="137" y="541"/>
                </a:cxn>
                <a:cxn ang="0">
                  <a:pos x="116" y="551"/>
                </a:cxn>
                <a:cxn ang="0">
                  <a:pos x="0" y="595"/>
                </a:cxn>
              </a:cxnLst>
              <a:rect l="0" t="0" r="r" b="b"/>
              <a:pathLst>
                <a:path w="453" h="596">
                  <a:moveTo>
                    <a:pt x="0" y="595"/>
                  </a:moveTo>
                  <a:lnTo>
                    <a:pt x="15" y="574"/>
                  </a:lnTo>
                  <a:lnTo>
                    <a:pt x="31" y="548"/>
                  </a:lnTo>
                  <a:lnTo>
                    <a:pt x="50" y="518"/>
                  </a:lnTo>
                  <a:lnTo>
                    <a:pt x="74" y="483"/>
                  </a:lnTo>
                  <a:lnTo>
                    <a:pt x="100" y="449"/>
                  </a:lnTo>
                  <a:lnTo>
                    <a:pt x="128" y="414"/>
                  </a:lnTo>
                  <a:lnTo>
                    <a:pt x="158" y="380"/>
                  </a:lnTo>
                  <a:lnTo>
                    <a:pt x="188" y="348"/>
                  </a:lnTo>
                  <a:lnTo>
                    <a:pt x="220" y="322"/>
                  </a:lnTo>
                  <a:lnTo>
                    <a:pt x="250" y="298"/>
                  </a:lnTo>
                  <a:lnTo>
                    <a:pt x="250" y="298"/>
                  </a:lnTo>
                  <a:lnTo>
                    <a:pt x="253" y="296"/>
                  </a:lnTo>
                  <a:lnTo>
                    <a:pt x="260" y="290"/>
                  </a:lnTo>
                  <a:lnTo>
                    <a:pt x="268" y="281"/>
                  </a:lnTo>
                  <a:lnTo>
                    <a:pt x="281" y="269"/>
                  </a:lnTo>
                  <a:lnTo>
                    <a:pt x="296" y="251"/>
                  </a:lnTo>
                  <a:lnTo>
                    <a:pt x="313" y="235"/>
                  </a:lnTo>
                  <a:lnTo>
                    <a:pt x="327" y="216"/>
                  </a:lnTo>
                  <a:lnTo>
                    <a:pt x="345" y="195"/>
                  </a:lnTo>
                  <a:lnTo>
                    <a:pt x="357" y="174"/>
                  </a:lnTo>
                  <a:lnTo>
                    <a:pt x="370" y="152"/>
                  </a:lnTo>
                  <a:lnTo>
                    <a:pt x="370" y="152"/>
                  </a:lnTo>
                  <a:lnTo>
                    <a:pt x="380" y="131"/>
                  </a:lnTo>
                  <a:lnTo>
                    <a:pt x="391" y="113"/>
                  </a:lnTo>
                  <a:lnTo>
                    <a:pt x="400" y="98"/>
                  </a:lnTo>
                  <a:lnTo>
                    <a:pt x="407" y="83"/>
                  </a:lnTo>
                  <a:lnTo>
                    <a:pt x="416" y="69"/>
                  </a:lnTo>
                  <a:lnTo>
                    <a:pt x="423" y="56"/>
                  </a:lnTo>
                  <a:lnTo>
                    <a:pt x="428" y="43"/>
                  </a:lnTo>
                  <a:lnTo>
                    <a:pt x="435" y="30"/>
                  </a:lnTo>
                  <a:lnTo>
                    <a:pt x="439" y="16"/>
                  </a:lnTo>
                  <a:lnTo>
                    <a:pt x="442" y="0"/>
                  </a:lnTo>
                  <a:lnTo>
                    <a:pt x="442" y="0"/>
                  </a:lnTo>
                  <a:lnTo>
                    <a:pt x="442" y="5"/>
                  </a:lnTo>
                  <a:lnTo>
                    <a:pt x="444" y="25"/>
                  </a:lnTo>
                  <a:lnTo>
                    <a:pt x="448" y="50"/>
                  </a:lnTo>
                  <a:lnTo>
                    <a:pt x="450" y="83"/>
                  </a:lnTo>
                  <a:lnTo>
                    <a:pt x="452" y="122"/>
                  </a:lnTo>
                  <a:lnTo>
                    <a:pt x="452" y="161"/>
                  </a:lnTo>
                  <a:lnTo>
                    <a:pt x="450" y="203"/>
                  </a:lnTo>
                  <a:lnTo>
                    <a:pt x="444" y="244"/>
                  </a:lnTo>
                  <a:lnTo>
                    <a:pt x="435" y="277"/>
                  </a:lnTo>
                  <a:lnTo>
                    <a:pt x="423" y="309"/>
                  </a:lnTo>
                  <a:lnTo>
                    <a:pt x="423" y="309"/>
                  </a:lnTo>
                  <a:lnTo>
                    <a:pt x="403" y="336"/>
                  </a:lnTo>
                  <a:lnTo>
                    <a:pt x="377" y="366"/>
                  </a:lnTo>
                  <a:lnTo>
                    <a:pt x="345" y="397"/>
                  </a:lnTo>
                  <a:lnTo>
                    <a:pt x="308" y="426"/>
                  </a:lnTo>
                  <a:lnTo>
                    <a:pt x="271" y="454"/>
                  </a:lnTo>
                  <a:lnTo>
                    <a:pt x="232" y="481"/>
                  </a:lnTo>
                  <a:lnTo>
                    <a:pt x="197" y="504"/>
                  </a:lnTo>
                  <a:lnTo>
                    <a:pt x="165" y="525"/>
                  </a:lnTo>
                  <a:lnTo>
                    <a:pt x="137" y="541"/>
                  </a:lnTo>
                  <a:lnTo>
                    <a:pt x="116" y="551"/>
                  </a:lnTo>
                  <a:lnTo>
                    <a:pt x="0" y="595"/>
                  </a:lnTo>
                </a:path>
              </a:pathLst>
            </a:custGeom>
            <a:solidFill>
              <a:srgbClr val="FFD80F"/>
            </a:solidFill>
            <a:ln w="9525" cap="rnd">
              <a:noFill/>
              <a:round/>
              <a:headEnd/>
              <a:tailEnd/>
            </a:ln>
            <a:effectLst/>
          </p:spPr>
          <p:txBody>
            <a:bodyPr/>
            <a:lstStyle/>
            <a:p>
              <a:pPr>
                <a:defRPr/>
              </a:pPr>
              <a:endParaRPr lang="en-US"/>
            </a:p>
          </p:txBody>
        </p:sp>
        <p:sp>
          <p:nvSpPr>
            <p:cNvPr id="145" name="Freeform 1169"/>
            <p:cNvSpPr>
              <a:spLocks/>
            </p:cNvSpPr>
            <p:nvPr/>
          </p:nvSpPr>
          <p:spPr bwMode="auto">
            <a:xfrm>
              <a:off x="3447" y="2029"/>
              <a:ext cx="452" cy="598"/>
            </a:xfrm>
            <a:custGeom>
              <a:avLst/>
              <a:gdLst/>
              <a:ahLst/>
              <a:cxnLst>
                <a:cxn ang="0">
                  <a:pos x="0" y="595"/>
                </a:cxn>
                <a:cxn ang="0">
                  <a:pos x="15" y="574"/>
                </a:cxn>
                <a:cxn ang="0">
                  <a:pos x="31" y="548"/>
                </a:cxn>
                <a:cxn ang="0">
                  <a:pos x="50" y="518"/>
                </a:cxn>
                <a:cxn ang="0">
                  <a:pos x="74" y="483"/>
                </a:cxn>
                <a:cxn ang="0">
                  <a:pos x="100" y="449"/>
                </a:cxn>
                <a:cxn ang="0">
                  <a:pos x="128" y="414"/>
                </a:cxn>
                <a:cxn ang="0">
                  <a:pos x="158" y="380"/>
                </a:cxn>
                <a:cxn ang="0">
                  <a:pos x="188" y="348"/>
                </a:cxn>
                <a:cxn ang="0">
                  <a:pos x="220" y="322"/>
                </a:cxn>
                <a:cxn ang="0">
                  <a:pos x="250" y="298"/>
                </a:cxn>
                <a:cxn ang="0">
                  <a:pos x="250" y="298"/>
                </a:cxn>
                <a:cxn ang="0">
                  <a:pos x="253" y="296"/>
                </a:cxn>
                <a:cxn ang="0">
                  <a:pos x="260" y="290"/>
                </a:cxn>
                <a:cxn ang="0">
                  <a:pos x="268" y="281"/>
                </a:cxn>
                <a:cxn ang="0">
                  <a:pos x="281" y="269"/>
                </a:cxn>
                <a:cxn ang="0">
                  <a:pos x="296" y="251"/>
                </a:cxn>
                <a:cxn ang="0">
                  <a:pos x="313" y="235"/>
                </a:cxn>
                <a:cxn ang="0">
                  <a:pos x="327" y="216"/>
                </a:cxn>
                <a:cxn ang="0">
                  <a:pos x="345" y="195"/>
                </a:cxn>
                <a:cxn ang="0">
                  <a:pos x="357" y="174"/>
                </a:cxn>
                <a:cxn ang="0">
                  <a:pos x="370" y="152"/>
                </a:cxn>
                <a:cxn ang="0">
                  <a:pos x="370" y="152"/>
                </a:cxn>
                <a:cxn ang="0">
                  <a:pos x="380" y="131"/>
                </a:cxn>
                <a:cxn ang="0">
                  <a:pos x="391" y="113"/>
                </a:cxn>
                <a:cxn ang="0">
                  <a:pos x="400" y="98"/>
                </a:cxn>
                <a:cxn ang="0">
                  <a:pos x="407" y="83"/>
                </a:cxn>
                <a:cxn ang="0">
                  <a:pos x="416" y="69"/>
                </a:cxn>
                <a:cxn ang="0">
                  <a:pos x="423" y="56"/>
                </a:cxn>
                <a:cxn ang="0">
                  <a:pos x="428" y="43"/>
                </a:cxn>
                <a:cxn ang="0">
                  <a:pos x="435" y="30"/>
                </a:cxn>
                <a:cxn ang="0">
                  <a:pos x="439" y="16"/>
                </a:cxn>
                <a:cxn ang="0">
                  <a:pos x="442" y="0"/>
                </a:cxn>
                <a:cxn ang="0">
                  <a:pos x="442" y="0"/>
                </a:cxn>
                <a:cxn ang="0">
                  <a:pos x="442" y="5"/>
                </a:cxn>
                <a:cxn ang="0">
                  <a:pos x="444" y="25"/>
                </a:cxn>
                <a:cxn ang="0">
                  <a:pos x="448" y="50"/>
                </a:cxn>
                <a:cxn ang="0">
                  <a:pos x="450" y="83"/>
                </a:cxn>
                <a:cxn ang="0">
                  <a:pos x="452" y="122"/>
                </a:cxn>
                <a:cxn ang="0">
                  <a:pos x="452" y="161"/>
                </a:cxn>
                <a:cxn ang="0">
                  <a:pos x="450" y="203"/>
                </a:cxn>
                <a:cxn ang="0">
                  <a:pos x="444" y="244"/>
                </a:cxn>
                <a:cxn ang="0">
                  <a:pos x="435" y="277"/>
                </a:cxn>
                <a:cxn ang="0">
                  <a:pos x="423" y="309"/>
                </a:cxn>
                <a:cxn ang="0">
                  <a:pos x="423" y="309"/>
                </a:cxn>
                <a:cxn ang="0">
                  <a:pos x="403" y="336"/>
                </a:cxn>
                <a:cxn ang="0">
                  <a:pos x="377" y="366"/>
                </a:cxn>
                <a:cxn ang="0">
                  <a:pos x="345" y="397"/>
                </a:cxn>
                <a:cxn ang="0">
                  <a:pos x="308" y="426"/>
                </a:cxn>
                <a:cxn ang="0">
                  <a:pos x="271" y="454"/>
                </a:cxn>
                <a:cxn ang="0">
                  <a:pos x="232" y="481"/>
                </a:cxn>
                <a:cxn ang="0">
                  <a:pos x="197" y="504"/>
                </a:cxn>
                <a:cxn ang="0">
                  <a:pos x="165" y="525"/>
                </a:cxn>
                <a:cxn ang="0">
                  <a:pos x="137" y="541"/>
                </a:cxn>
                <a:cxn ang="0">
                  <a:pos x="116" y="551"/>
                </a:cxn>
              </a:cxnLst>
              <a:rect l="0" t="0" r="r" b="b"/>
              <a:pathLst>
                <a:path w="453" h="596">
                  <a:moveTo>
                    <a:pt x="0" y="595"/>
                  </a:moveTo>
                  <a:lnTo>
                    <a:pt x="15" y="574"/>
                  </a:lnTo>
                  <a:lnTo>
                    <a:pt x="31" y="548"/>
                  </a:lnTo>
                  <a:lnTo>
                    <a:pt x="50" y="518"/>
                  </a:lnTo>
                  <a:lnTo>
                    <a:pt x="74" y="483"/>
                  </a:lnTo>
                  <a:lnTo>
                    <a:pt x="100" y="449"/>
                  </a:lnTo>
                  <a:lnTo>
                    <a:pt x="128" y="414"/>
                  </a:lnTo>
                  <a:lnTo>
                    <a:pt x="158" y="380"/>
                  </a:lnTo>
                  <a:lnTo>
                    <a:pt x="188" y="348"/>
                  </a:lnTo>
                  <a:lnTo>
                    <a:pt x="220" y="322"/>
                  </a:lnTo>
                  <a:lnTo>
                    <a:pt x="250" y="298"/>
                  </a:lnTo>
                  <a:lnTo>
                    <a:pt x="250" y="298"/>
                  </a:lnTo>
                  <a:lnTo>
                    <a:pt x="253" y="296"/>
                  </a:lnTo>
                  <a:lnTo>
                    <a:pt x="260" y="290"/>
                  </a:lnTo>
                  <a:lnTo>
                    <a:pt x="268" y="281"/>
                  </a:lnTo>
                  <a:lnTo>
                    <a:pt x="281" y="269"/>
                  </a:lnTo>
                  <a:lnTo>
                    <a:pt x="296" y="251"/>
                  </a:lnTo>
                  <a:lnTo>
                    <a:pt x="313" y="235"/>
                  </a:lnTo>
                  <a:lnTo>
                    <a:pt x="327" y="216"/>
                  </a:lnTo>
                  <a:lnTo>
                    <a:pt x="345" y="195"/>
                  </a:lnTo>
                  <a:lnTo>
                    <a:pt x="357" y="174"/>
                  </a:lnTo>
                  <a:lnTo>
                    <a:pt x="370" y="152"/>
                  </a:lnTo>
                  <a:lnTo>
                    <a:pt x="370" y="152"/>
                  </a:lnTo>
                  <a:lnTo>
                    <a:pt x="380" y="131"/>
                  </a:lnTo>
                  <a:lnTo>
                    <a:pt x="391" y="113"/>
                  </a:lnTo>
                  <a:lnTo>
                    <a:pt x="400" y="98"/>
                  </a:lnTo>
                  <a:lnTo>
                    <a:pt x="407" y="83"/>
                  </a:lnTo>
                  <a:lnTo>
                    <a:pt x="416" y="69"/>
                  </a:lnTo>
                  <a:lnTo>
                    <a:pt x="423" y="56"/>
                  </a:lnTo>
                  <a:lnTo>
                    <a:pt x="428" y="43"/>
                  </a:lnTo>
                  <a:lnTo>
                    <a:pt x="435" y="30"/>
                  </a:lnTo>
                  <a:lnTo>
                    <a:pt x="439" y="16"/>
                  </a:lnTo>
                  <a:lnTo>
                    <a:pt x="442" y="0"/>
                  </a:lnTo>
                  <a:lnTo>
                    <a:pt x="442" y="0"/>
                  </a:lnTo>
                  <a:lnTo>
                    <a:pt x="442" y="5"/>
                  </a:lnTo>
                  <a:lnTo>
                    <a:pt x="444" y="25"/>
                  </a:lnTo>
                  <a:lnTo>
                    <a:pt x="448" y="50"/>
                  </a:lnTo>
                  <a:lnTo>
                    <a:pt x="450" y="83"/>
                  </a:lnTo>
                  <a:lnTo>
                    <a:pt x="452" y="122"/>
                  </a:lnTo>
                  <a:lnTo>
                    <a:pt x="452" y="161"/>
                  </a:lnTo>
                  <a:lnTo>
                    <a:pt x="450" y="203"/>
                  </a:lnTo>
                  <a:lnTo>
                    <a:pt x="444" y="244"/>
                  </a:lnTo>
                  <a:lnTo>
                    <a:pt x="435" y="277"/>
                  </a:lnTo>
                  <a:lnTo>
                    <a:pt x="423" y="309"/>
                  </a:lnTo>
                  <a:lnTo>
                    <a:pt x="423" y="309"/>
                  </a:lnTo>
                  <a:lnTo>
                    <a:pt x="403" y="336"/>
                  </a:lnTo>
                  <a:lnTo>
                    <a:pt x="377" y="366"/>
                  </a:lnTo>
                  <a:lnTo>
                    <a:pt x="345" y="397"/>
                  </a:lnTo>
                  <a:lnTo>
                    <a:pt x="308" y="426"/>
                  </a:lnTo>
                  <a:lnTo>
                    <a:pt x="271" y="454"/>
                  </a:lnTo>
                  <a:lnTo>
                    <a:pt x="232" y="481"/>
                  </a:lnTo>
                  <a:lnTo>
                    <a:pt x="197" y="504"/>
                  </a:lnTo>
                  <a:lnTo>
                    <a:pt x="165" y="525"/>
                  </a:lnTo>
                  <a:lnTo>
                    <a:pt x="137" y="541"/>
                  </a:lnTo>
                  <a:lnTo>
                    <a:pt x="116" y="5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6" name="Freeform 1170"/>
            <p:cNvSpPr>
              <a:spLocks/>
            </p:cNvSpPr>
            <p:nvPr/>
          </p:nvSpPr>
          <p:spPr bwMode="auto">
            <a:xfrm>
              <a:off x="3350" y="2289"/>
              <a:ext cx="554" cy="521"/>
            </a:xfrm>
            <a:custGeom>
              <a:avLst/>
              <a:gdLst/>
              <a:ahLst/>
              <a:cxnLst>
                <a:cxn ang="0">
                  <a:pos x="14" y="498"/>
                </a:cxn>
                <a:cxn ang="0">
                  <a:pos x="55" y="441"/>
                </a:cxn>
                <a:cxn ang="0">
                  <a:pos x="107" y="379"/>
                </a:cxn>
                <a:cxn ang="0">
                  <a:pos x="168" y="315"/>
                </a:cxn>
                <a:cxn ang="0">
                  <a:pos x="234" y="261"/>
                </a:cxn>
                <a:cxn ang="0">
                  <a:pos x="267" y="238"/>
                </a:cxn>
                <a:cxn ang="0">
                  <a:pos x="335" y="197"/>
                </a:cxn>
                <a:cxn ang="0">
                  <a:pos x="403" y="151"/>
                </a:cxn>
                <a:cxn ang="0">
                  <a:pos x="464" y="103"/>
                </a:cxn>
                <a:cxn ang="0">
                  <a:pos x="513" y="52"/>
                </a:cxn>
                <a:cxn ang="0">
                  <a:pos x="546" y="0"/>
                </a:cxn>
                <a:cxn ang="0">
                  <a:pos x="546" y="2"/>
                </a:cxn>
                <a:cxn ang="0">
                  <a:pos x="548" y="15"/>
                </a:cxn>
                <a:cxn ang="0">
                  <a:pos x="553" y="38"/>
                </a:cxn>
                <a:cxn ang="0">
                  <a:pos x="553" y="68"/>
                </a:cxn>
                <a:cxn ang="0">
                  <a:pos x="550" y="96"/>
                </a:cxn>
                <a:cxn ang="0">
                  <a:pos x="546" y="112"/>
                </a:cxn>
                <a:cxn ang="0">
                  <a:pos x="536" y="143"/>
                </a:cxn>
                <a:cxn ang="0">
                  <a:pos x="521" y="176"/>
                </a:cxn>
                <a:cxn ang="0">
                  <a:pos x="504" y="210"/>
                </a:cxn>
                <a:cxn ang="0">
                  <a:pos x="481" y="242"/>
                </a:cxn>
                <a:cxn ang="0">
                  <a:pos x="453" y="267"/>
                </a:cxn>
                <a:cxn ang="0">
                  <a:pos x="435" y="280"/>
                </a:cxn>
                <a:cxn ang="0">
                  <a:pos x="382" y="312"/>
                </a:cxn>
                <a:cxn ang="0">
                  <a:pos x="318" y="345"/>
                </a:cxn>
                <a:cxn ang="0">
                  <a:pos x="255" y="381"/>
                </a:cxn>
                <a:cxn ang="0">
                  <a:pos x="200" y="408"/>
                </a:cxn>
                <a:cxn ang="0">
                  <a:pos x="181" y="420"/>
                </a:cxn>
                <a:cxn ang="0">
                  <a:pos x="147" y="441"/>
                </a:cxn>
                <a:cxn ang="0">
                  <a:pos x="113" y="462"/>
                </a:cxn>
                <a:cxn ang="0">
                  <a:pos x="84" y="482"/>
                </a:cxn>
                <a:cxn ang="0">
                  <a:pos x="61" y="498"/>
                </a:cxn>
                <a:cxn ang="0">
                  <a:pos x="46" y="511"/>
                </a:cxn>
              </a:cxnLst>
              <a:rect l="0" t="0" r="r" b="b"/>
              <a:pathLst>
                <a:path w="554" h="523">
                  <a:moveTo>
                    <a:pt x="0" y="522"/>
                  </a:moveTo>
                  <a:lnTo>
                    <a:pt x="14" y="498"/>
                  </a:lnTo>
                  <a:lnTo>
                    <a:pt x="34" y="471"/>
                  </a:lnTo>
                  <a:lnTo>
                    <a:pt x="55" y="441"/>
                  </a:lnTo>
                  <a:lnTo>
                    <a:pt x="80" y="411"/>
                  </a:lnTo>
                  <a:lnTo>
                    <a:pt x="107" y="379"/>
                  </a:lnTo>
                  <a:lnTo>
                    <a:pt x="137" y="347"/>
                  </a:lnTo>
                  <a:lnTo>
                    <a:pt x="168" y="315"/>
                  </a:lnTo>
                  <a:lnTo>
                    <a:pt x="200" y="286"/>
                  </a:lnTo>
                  <a:lnTo>
                    <a:pt x="234" y="261"/>
                  </a:lnTo>
                  <a:lnTo>
                    <a:pt x="267" y="238"/>
                  </a:lnTo>
                  <a:lnTo>
                    <a:pt x="267" y="238"/>
                  </a:lnTo>
                  <a:lnTo>
                    <a:pt x="301" y="218"/>
                  </a:lnTo>
                  <a:lnTo>
                    <a:pt x="335" y="197"/>
                  </a:lnTo>
                  <a:lnTo>
                    <a:pt x="369" y="174"/>
                  </a:lnTo>
                  <a:lnTo>
                    <a:pt x="403" y="151"/>
                  </a:lnTo>
                  <a:lnTo>
                    <a:pt x="435" y="128"/>
                  </a:lnTo>
                  <a:lnTo>
                    <a:pt x="464" y="103"/>
                  </a:lnTo>
                  <a:lnTo>
                    <a:pt x="491" y="78"/>
                  </a:lnTo>
                  <a:lnTo>
                    <a:pt x="513" y="52"/>
                  </a:lnTo>
                  <a:lnTo>
                    <a:pt x="534" y="27"/>
                  </a:lnTo>
                  <a:lnTo>
                    <a:pt x="546" y="0"/>
                  </a:lnTo>
                  <a:lnTo>
                    <a:pt x="546" y="0"/>
                  </a:lnTo>
                  <a:lnTo>
                    <a:pt x="546" y="2"/>
                  </a:lnTo>
                  <a:lnTo>
                    <a:pt x="548" y="8"/>
                  </a:lnTo>
                  <a:lnTo>
                    <a:pt x="548" y="15"/>
                  </a:lnTo>
                  <a:lnTo>
                    <a:pt x="550" y="25"/>
                  </a:lnTo>
                  <a:lnTo>
                    <a:pt x="553" y="38"/>
                  </a:lnTo>
                  <a:lnTo>
                    <a:pt x="553" y="50"/>
                  </a:lnTo>
                  <a:lnTo>
                    <a:pt x="553" y="68"/>
                  </a:lnTo>
                  <a:lnTo>
                    <a:pt x="553" y="82"/>
                  </a:lnTo>
                  <a:lnTo>
                    <a:pt x="550" y="96"/>
                  </a:lnTo>
                  <a:lnTo>
                    <a:pt x="546" y="112"/>
                  </a:lnTo>
                  <a:lnTo>
                    <a:pt x="546" y="112"/>
                  </a:lnTo>
                  <a:lnTo>
                    <a:pt x="541" y="126"/>
                  </a:lnTo>
                  <a:lnTo>
                    <a:pt x="536" y="143"/>
                  </a:lnTo>
                  <a:lnTo>
                    <a:pt x="529" y="160"/>
                  </a:lnTo>
                  <a:lnTo>
                    <a:pt x="521" y="176"/>
                  </a:lnTo>
                  <a:lnTo>
                    <a:pt x="513" y="193"/>
                  </a:lnTo>
                  <a:lnTo>
                    <a:pt x="504" y="210"/>
                  </a:lnTo>
                  <a:lnTo>
                    <a:pt x="493" y="227"/>
                  </a:lnTo>
                  <a:lnTo>
                    <a:pt x="481" y="242"/>
                  </a:lnTo>
                  <a:lnTo>
                    <a:pt x="468" y="257"/>
                  </a:lnTo>
                  <a:lnTo>
                    <a:pt x="453" y="267"/>
                  </a:lnTo>
                  <a:lnTo>
                    <a:pt x="453" y="267"/>
                  </a:lnTo>
                  <a:lnTo>
                    <a:pt x="435" y="280"/>
                  </a:lnTo>
                  <a:lnTo>
                    <a:pt x="411" y="294"/>
                  </a:lnTo>
                  <a:lnTo>
                    <a:pt x="382" y="312"/>
                  </a:lnTo>
                  <a:lnTo>
                    <a:pt x="350" y="328"/>
                  </a:lnTo>
                  <a:lnTo>
                    <a:pt x="318" y="345"/>
                  </a:lnTo>
                  <a:lnTo>
                    <a:pt x="287" y="364"/>
                  </a:lnTo>
                  <a:lnTo>
                    <a:pt x="255" y="381"/>
                  </a:lnTo>
                  <a:lnTo>
                    <a:pt x="225" y="395"/>
                  </a:lnTo>
                  <a:lnTo>
                    <a:pt x="200" y="408"/>
                  </a:lnTo>
                  <a:lnTo>
                    <a:pt x="181" y="420"/>
                  </a:lnTo>
                  <a:lnTo>
                    <a:pt x="181" y="420"/>
                  </a:lnTo>
                  <a:lnTo>
                    <a:pt x="164" y="431"/>
                  </a:lnTo>
                  <a:lnTo>
                    <a:pt x="147" y="441"/>
                  </a:lnTo>
                  <a:lnTo>
                    <a:pt x="131" y="452"/>
                  </a:lnTo>
                  <a:lnTo>
                    <a:pt x="113" y="462"/>
                  </a:lnTo>
                  <a:lnTo>
                    <a:pt x="99" y="471"/>
                  </a:lnTo>
                  <a:lnTo>
                    <a:pt x="84" y="482"/>
                  </a:lnTo>
                  <a:lnTo>
                    <a:pt x="71" y="490"/>
                  </a:lnTo>
                  <a:lnTo>
                    <a:pt x="61" y="498"/>
                  </a:lnTo>
                  <a:lnTo>
                    <a:pt x="52" y="505"/>
                  </a:lnTo>
                  <a:lnTo>
                    <a:pt x="46" y="511"/>
                  </a:lnTo>
                  <a:lnTo>
                    <a:pt x="0" y="522"/>
                  </a:lnTo>
                </a:path>
              </a:pathLst>
            </a:custGeom>
            <a:solidFill>
              <a:srgbClr val="3B5959"/>
            </a:solidFill>
            <a:ln w="9525" cap="rnd">
              <a:noFill/>
              <a:round/>
              <a:headEnd/>
              <a:tailEnd/>
            </a:ln>
            <a:effectLst/>
          </p:spPr>
          <p:txBody>
            <a:bodyPr/>
            <a:lstStyle/>
            <a:p>
              <a:pPr>
                <a:defRPr/>
              </a:pPr>
              <a:endParaRPr lang="en-US"/>
            </a:p>
          </p:txBody>
        </p:sp>
        <p:sp>
          <p:nvSpPr>
            <p:cNvPr id="147" name="Freeform 1171"/>
            <p:cNvSpPr>
              <a:spLocks/>
            </p:cNvSpPr>
            <p:nvPr/>
          </p:nvSpPr>
          <p:spPr bwMode="auto">
            <a:xfrm>
              <a:off x="3350" y="2289"/>
              <a:ext cx="554" cy="521"/>
            </a:xfrm>
            <a:custGeom>
              <a:avLst/>
              <a:gdLst/>
              <a:ahLst/>
              <a:cxnLst>
                <a:cxn ang="0">
                  <a:pos x="14" y="498"/>
                </a:cxn>
                <a:cxn ang="0">
                  <a:pos x="55" y="441"/>
                </a:cxn>
                <a:cxn ang="0">
                  <a:pos x="107" y="379"/>
                </a:cxn>
                <a:cxn ang="0">
                  <a:pos x="168" y="315"/>
                </a:cxn>
                <a:cxn ang="0">
                  <a:pos x="234" y="261"/>
                </a:cxn>
                <a:cxn ang="0">
                  <a:pos x="267" y="238"/>
                </a:cxn>
                <a:cxn ang="0">
                  <a:pos x="335" y="197"/>
                </a:cxn>
                <a:cxn ang="0">
                  <a:pos x="403" y="151"/>
                </a:cxn>
                <a:cxn ang="0">
                  <a:pos x="464" y="103"/>
                </a:cxn>
                <a:cxn ang="0">
                  <a:pos x="513" y="52"/>
                </a:cxn>
                <a:cxn ang="0">
                  <a:pos x="546" y="0"/>
                </a:cxn>
                <a:cxn ang="0">
                  <a:pos x="546" y="2"/>
                </a:cxn>
                <a:cxn ang="0">
                  <a:pos x="548" y="15"/>
                </a:cxn>
                <a:cxn ang="0">
                  <a:pos x="553" y="38"/>
                </a:cxn>
                <a:cxn ang="0">
                  <a:pos x="553" y="68"/>
                </a:cxn>
                <a:cxn ang="0">
                  <a:pos x="550" y="96"/>
                </a:cxn>
                <a:cxn ang="0">
                  <a:pos x="546" y="112"/>
                </a:cxn>
                <a:cxn ang="0">
                  <a:pos x="536" y="143"/>
                </a:cxn>
                <a:cxn ang="0">
                  <a:pos x="521" y="176"/>
                </a:cxn>
                <a:cxn ang="0">
                  <a:pos x="504" y="210"/>
                </a:cxn>
                <a:cxn ang="0">
                  <a:pos x="481" y="242"/>
                </a:cxn>
                <a:cxn ang="0">
                  <a:pos x="453" y="267"/>
                </a:cxn>
                <a:cxn ang="0">
                  <a:pos x="435" y="280"/>
                </a:cxn>
                <a:cxn ang="0">
                  <a:pos x="382" y="312"/>
                </a:cxn>
                <a:cxn ang="0">
                  <a:pos x="318" y="345"/>
                </a:cxn>
                <a:cxn ang="0">
                  <a:pos x="255" y="381"/>
                </a:cxn>
                <a:cxn ang="0">
                  <a:pos x="200" y="408"/>
                </a:cxn>
                <a:cxn ang="0">
                  <a:pos x="181" y="420"/>
                </a:cxn>
                <a:cxn ang="0">
                  <a:pos x="147" y="441"/>
                </a:cxn>
                <a:cxn ang="0">
                  <a:pos x="113" y="462"/>
                </a:cxn>
                <a:cxn ang="0">
                  <a:pos x="84" y="482"/>
                </a:cxn>
                <a:cxn ang="0">
                  <a:pos x="61" y="498"/>
                </a:cxn>
                <a:cxn ang="0">
                  <a:pos x="46" y="511"/>
                </a:cxn>
              </a:cxnLst>
              <a:rect l="0" t="0" r="r" b="b"/>
              <a:pathLst>
                <a:path w="554" h="523">
                  <a:moveTo>
                    <a:pt x="0" y="522"/>
                  </a:moveTo>
                  <a:lnTo>
                    <a:pt x="14" y="498"/>
                  </a:lnTo>
                  <a:lnTo>
                    <a:pt x="34" y="471"/>
                  </a:lnTo>
                  <a:lnTo>
                    <a:pt x="55" y="441"/>
                  </a:lnTo>
                  <a:lnTo>
                    <a:pt x="80" y="411"/>
                  </a:lnTo>
                  <a:lnTo>
                    <a:pt x="107" y="379"/>
                  </a:lnTo>
                  <a:lnTo>
                    <a:pt x="137" y="347"/>
                  </a:lnTo>
                  <a:lnTo>
                    <a:pt x="168" y="315"/>
                  </a:lnTo>
                  <a:lnTo>
                    <a:pt x="200" y="286"/>
                  </a:lnTo>
                  <a:lnTo>
                    <a:pt x="234" y="261"/>
                  </a:lnTo>
                  <a:lnTo>
                    <a:pt x="267" y="238"/>
                  </a:lnTo>
                  <a:lnTo>
                    <a:pt x="267" y="238"/>
                  </a:lnTo>
                  <a:lnTo>
                    <a:pt x="301" y="218"/>
                  </a:lnTo>
                  <a:lnTo>
                    <a:pt x="335" y="197"/>
                  </a:lnTo>
                  <a:lnTo>
                    <a:pt x="369" y="174"/>
                  </a:lnTo>
                  <a:lnTo>
                    <a:pt x="403" y="151"/>
                  </a:lnTo>
                  <a:lnTo>
                    <a:pt x="435" y="128"/>
                  </a:lnTo>
                  <a:lnTo>
                    <a:pt x="464" y="103"/>
                  </a:lnTo>
                  <a:lnTo>
                    <a:pt x="491" y="78"/>
                  </a:lnTo>
                  <a:lnTo>
                    <a:pt x="513" y="52"/>
                  </a:lnTo>
                  <a:lnTo>
                    <a:pt x="534" y="27"/>
                  </a:lnTo>
                  <a:lnTo>
                    <a:pt x="546" y="0"/>
                  </a:lnTo>
                  <a:lnTo>
                    <a:pt x="546" y="0"/>
                  </a:lnTo>
                  <a:lnTo>
                    <a:pt x="546" y="2"/>
                  </a:lnTo>
                  <a:lnTo>
                    <a:pt x="548" y="8"/>
                  </a:lnTo>
                  <a:lnTo>
                    <a:pt x="548" y="15"/>
                  </a:lnTo>
                  <a:lnTo>
                    <a:pt x="550" y="25"/>
                  </a:lnTo>
                  <a:lnTo>
                    <a:pt x="553" y="38"/>
                  </a:lnTo>
                  <a:lnTo>
                    <a:pt x="553" y="50"/>
                  </a:lnTo>
                  <a:lnTo>
                    <a:pt x="553" y="68"/>
                  </a:lnTo>
                  <a:lnTo>
                    <a:pt x="553" y="82"/>
                  </a:lnTo>
                  <a:lnTo>
                    <a:pt x="550" y="96"/>
                  </a:lnTo>
                  <a:lnTo>
                    <a:pt x="546" y="112"/>
                  </a:lnTo>
                  <a:lnTo>
                    <a:pt x="546" y="112"/>
                  </a:lnTo>
                  <a:lnTo>
                    <a:pt x="541" y="126"/>
                  </a:lnTo>
                  <a:lnTo>
                    <a:pt x="536" y="143"/>
                  </a:lnTo>
                  <a:lnTo>
                    <a:pt x="529" y="160"/>
                  </a:lnTo>
                  <a:lnTo>
                    <a:pt x="521" y="176"/>
                  </a:lnTo>
                  <a:lnTo>
                    <a:pt x="513" y="193"/>
                  </a:lnTo>
                  <a:lnTo>
                    <a:pt x="504" y="210"/>
                  </a:lnTo>
                  <a:lnTo>
                    <a:pt x="493" y="227"/>
                  </a:lnTo>
                  <a:lnTo>
                    <a:pt x="481" y="242"/>
                  </a:lnTo>
                  <a:lnTo>
                    <a:pt x="468" y="257"/>
                  </a:lnTo>
                  <a:lnTo>
                    <a:pt x="453" y="267"/>
                  </a:lnTo>
                  <a:lnTo>
                    <a:pt x="453" y="267"/>
                  </a:lnTo>
                  <a:lnTo>
                    <a:pt x="435" y="280"/>
                  </a:lnTo>
                  <a:lnTo>
                    <a:pt x="411" y="294"/>
                  </a:lnTo>
                  <a:lnTo>
                    <a:pt x="382" y="312"/>
                  </a:lnTo>
                  <a:lnTo>
                    <a:pt x="350" y="328"/>
                  </a:lnTo>
                  <a:lnTo>
                    <a:pt x="318" y="345"/>
                  </a:lnTo>
                  <a:lnTo>
                    <a:pt x="287" y="364"/>
                  </a:lnTo>
                  <a:lnTo>
                    <a:pt x="255" y="381"/>
                  </a:lnTo>
                  <a:lnTo>
                    <a:pt x="225" y="395"/>
                  </a:lnTo>
                  <a:lnTo>
                    <a:pt x="200" y="408"/>
                  </a:lnTo>
                  <a:lnTo>
                    <a:pt x="181" y="420"/>
                  </a:lnTo>
                  <a:lnTo>
                    <a:pt x="181" y="420"/>
                  </a:lnTo>
                  <a:lnTo>
                    <a:pt x="164" y="431"/>
                  </a:lnTo>
                  <a:lnTo>
                    <a:pt x="147" y="441"/>
                  </a:lnTo>
                  <a:lnTo>
                    <a:pt x="131" y="452"/>
                  </a:lnTo>
                  <a:lnTo>
                    <a:pt x="113" y="462"/>
                  </a:lnTo>
                  <a:lnTo>
                    <a:pt x="99" y="471"/>
                  </a:lnTo>
                  <a:lnTo>
                    <a:pt x="84" y="482"/>
                  </a:lnTo>
                  <a:lnTo>
                    <a:pt x="71" y="490"/>
                  </a:lnTo>
                  <a:lnTo>
                    <a:pt x="61" y="498"/>
                  </a:lnTo>
                  <a:lnTo>
                    <a:pt x="52" y="505"/>
                  </a:lnTo>
                  <a:lnTo>
                    <a:pt x="46" y="511"/>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148" name="Freeform 1172"/>
            <p:cNvSpPr>
              <a:spLocks/>
            </p:cNvSpPr>
            <p:nvPr/>
          </p:nvSpPr>
          <p:spPr bwMode="auto">
            <a:xfrm>
              <a:off x="3343" y="2275"/>
              <a:ext cx="553" cy="522"/>
            </a:xfrm>
            <a:custGeom>
              <a:avLst/>
              <a:gdLst/>
              <a:ahLst/>
              <a:cxnLst>
                <a:cxn ang="0">
                  <a:pos x="15" y="499"/>
                </a:cxn>
                <a:cxn ang="0">
                  <a:pos x="54" y="442"/>
                </a:cxn>
                <a:cxn ang="0">
                  <a:pos x="107" y="379"/>
                </a:cxn>
                <a:cxn ang="0">
                  <a:pos x="168" y="316"/>
                </a:cxn>
                <a:cxn ang="0">
                  <a:pos x="234" y="260"/>
                </a:cxn>
                <a:cxn ang="0">
                  <a:pos x="268" y="237"/>
                </a:cxn>
                <a:cxn ang="0">
                  <a:pos x="335" y="195"/>
                </a:cxn>
                <a:cxn ang="0">
                  <a:pos x="402" y="151"/>
                </a:cxn>
                <a:cxn ang="0">
                  <a:pos x="464" y="103"/>
                </a:cxn>
                <a:cxn ang="0">
                  <a:pos x="514" y="52"/>
                </a:cxn>
                <a:cxn ang="0">
                  <a:pos x="547" y="0"/>
                </a:cxn>
                <a:cxn ang="0">
                  <a:pos x="547" y="2"/>
                </a:cxn>
                <a:cxn ang="0">
                  <a:pos x="549" y="14"/>
                </a:cxn>
                <a:cxn ang="0">
                  <a:pos x="552" y="37"/>
                </a:cxn>
                <a:cxn ang="0">
                  <a:pos x="552" y="64"/>
                </a:cxn>
                <a:cxn ang="0">
                  <a:pos x="549" y="96"/>
                </a:cxn>
                <a:cxn ang="0">
                  <a:pos x="547" y="111"/>
                </a:cxn>
                <a:cxn ang="0">
                  <a:pos x="535" y="143"/>
                </a:cxn>
                <a:cxn ang="0">
                  <a:pos x="522" y="177"/>
                </a:cxn>
                <a:cxn ang="0">
                  <a:pos x="503" y="210"/>
                </a:cxn>
                <a:cxn ang="0">
                  <a:pos x="482" y="242"/>
                </a:cxn>
                <a:cxn ang="0">
                  <a:pos x="453" y="267"/>
                </a:cxn>
                <a:cxn ang="0">
                  <a:pos x="434" y="280"/>
                </a:cxn>
                <a:cxn ang="0">
                  <a:pos x="381" y="311"/>
                </a:cxn>
                <a:cxn ang="0">
                  <a:pos x="319" y="345"/>
                </a:cxn>
                <a:cxn ang="0">
                  <a:pos x="255" y="379"/>
                </a:cxn>
                <a:cxn ang="0">
                  <a:pos x="202" y="410"/>
                </a:cxn>
                <a:cxn ang="0">
                  <a:pos x="181" y="421"/>
                </a:cxn>
                <a:cxn ang="0">
                  <a:pos x="147" y="442"/>
                </a:cxn>
                <a:cxn ang="0">
                  <a:pos x="116" y="463"/>
                </a:cxn>
                <a:cxn ang="0">
                  <a:pos x="84" y="482"/>
                </a:cxn>
                <a:cxn ang="0">
                  <a:pos x="63" y="499"/>
                </a:cxn>
                <a:cxn ang="0">
                  <a:pos x="48" y="509"/>
                </a:cxn>
              </a:cxnLst>
              <a:rect l="0" t="0" r="r" b="b"/>
              <a:pathLst>
                <a:path w="553" h="524">
                  <a:moveTo>
                    <a:pt x="0" y="523"/>
                  </a:moveTo>
                  <a:lnTo>
                    <a:pt x="15" y="499"/>
                  </a:lnTo>
                  <a:lnTo>
                    <a:pt x="34" y="472"/>
                  </a:lnTo>
                  <a:lnTo>
                    <a:pt x="54" y="442"/>
                  </a:lnTo>
                  <a:lnTo>
                    <a:pt x="80" y="410"/>
                  </a:lnTo>
                  <a:lnTo>
                    <a:pt x="107" y="379"/>
                  </a:lnTo>
                  <a:lnTo>
                    <a:pt x="137" y="345"/>
                  </a:lnTo>
                  <a:lnTo>
                    <a:pt x="168" y="316"/>
                  </a:lnTo>
                  <a:lnTo>
                    <a:pt x="200" y="286"/>
                  </a:lnTo>
                  <a:lnTo>
                    <a:pt x="234" y="260"/>
                  </a:lnTo>
                  <a:lnTo>
                    <a:pt x="268" y="237"/>
                  </a:lnTo>
                  <a:lnTo>
                    <a:pt x="268" y="237"/>
                  </a:lnTo>
                  <a:lnTo>
                    <a:pt x="301" y="216"/>
                  </a:lnTo>
                  <a:lnTo>
                    <a:pt x="335" y="195"/>
                  </a:lnTo>
                  <a:lnTo>
                    <a:pt x="370" y="175"/>
                  </a:lnTo>
                  <a:lnTo>
                    <a:pt x="402" y="151"/>
                  </a:lnTo>
                  <a:lnTo>
                    <a:pt x="436" y="128"/>
                  </a:lnTo>
                  <a:lnTo>
                    <a:pt x="464" y="103"/>
                  </a:lnTo>
                  <a:lnTo>
                    <a:pt x="491" y="78"/>
                  </a:lnTo>
                  <a:lnTo>
                    <a:pt x="514" y="52"/>
                  </a:lnTo>
                  <a:lnTo>
                    <a:pt x="533" y="27"/>
                  </a:lnTo>
                  <a:lnTo>
                    <a:pt x="547" y="0"/>
                  </a:lnTo>
                  <a:lnTo>
                    <a:pt x="547" y="0"/>
                  </a:lnTo>
                  <a:lnTo>
                    <a:pt x="547" y="2"/>
                  </a:lnTo>
                  <a:lnTo>
                    <a:pt x="547" y="6"/>
                  </a:lnTo>
                  <a:lnTo>
                    <a:pt x="549" y="14"/>
                  </a:lnTo>
                  <a:lnTo>
                    <a:pt x="552" y="25"/>
                  </a:lnTo>
                  <a:lnTo>
                    <a:pt x="552" y="37"/>
                  </a:lnTo>
                  <a:lnTo>
                    <a:pt x="552" y="52"/>
                  </a:lnTo>
                  <a:lnTo>
                    <a:pt x="552" y="64"/>
                  </a:lnTo>
                  <a:lnTo>
                    <a:pt x="552" y="82"/>
                  </a:lnTo>
                  <a:lnTo>
                    <a:pt x="549" y="96"/>
                  </a:lnTo>
                  <a:lnTo>
                    <a:pt x="547" y="111"/>
                  </a:lnTo>
                  <a:lnTo>
                    <a:pt x="547" y="111"/>
                  </a:lnTo>
                  <a:lnTo>
                    <a:pt x="542" y="126"/>
                  </a:lnTo>
                  <a:lnTo>
                    <a:pt x="535" y="143"/>
                  </a:lnTo>
                  <a:lnTo>
                    <a:pt x="528" y="159"/>
                  </a:lnTo>
                  <a:lnTo>
                    <a:pt x="522" y="177"/>
                  </a:lnTo>
                  <a:lnTo>
                    <a:pt x="514" y="193"/>
                  </a:lnTo>
                  <a:lnTo>
                    <a:pt x="503" y="210"/>
                  </a:lnTo>
                  <a:lnTo>
                    <a:pt x="493" y="227"/>
                  </a:lnTo>
                  <a:lnTo>
                    <a:pt x="482" y="242"/>
                  </a:lnTo>
                  <a:lnTo>
                    <a:pt x="468" y="255"/>
                  </a:lnTo>
                  <a:lnTo>
                    <a:pt x="453" y="267"/>
                  </a:lnTo>
                  <a:lnTo>
                    <a:pt x="453" y="267"/>
                  </a:lnTo>
                  <a:lnTo>
                    <a:pt x="434" y="280"/>
                  </a:lnTo>
                  <a:lnTo>
                    <a:pt x="411" y="295"/>
                  </a:lnTo>
                  <a:lnTo>
                    <a:pt x="381" y="311"/>
                  </a:lnTo>
                  <a:lnTo>
                    <a:pt x="351" y="329"/>
                  </a:lnTo>
                  <a:lnTo>
                    <a:pt x="319" y="345"/>
                  </a:lnTo>
                  <a:lnTo>
                    <a:pt x="286" y="362"/>
                  </a:lnTo>
                  <a:lnTo>
                    <a:pt x="255" y="379"/>
                  </a:lnTo>
                  <a:lnTo>
                    <a:pt x="225" y="396"/>
                  </a:lnTo>
                  <a:lnTo>
                    <a:pt x="202" y="410"/>
                  </a:lnTo>
                  <a:lnTo>
                    <a:pt x="181" y="421"/>
                  </a:lnTo>
                  <a:lnTo>
                    <a:pt x="181" y="421"/>
                  </a:lnTo>
                  <a:lnTo>
                    <a:pt x="164" y="431"/>
                  </a:lnTo>
                  <a:lnTo>
                    <a:pt x="147" y="442"/>
                  </a:lnTo>
                  <a:lnTo>
                    <a:pt x="130" y="452"/>
                  </a:lnTo>
                  <a:lnTo>
                    <a:pt x="116" y="463"/>
                  </a:lnTo>
                  <a:lnTo>
                    <a:pt x="98" y="472"/>
                  </a:lnTo>
                  <a:lnTo>
                    <a:pt x="84" y="482"/>
                  </a:lnTo>
                  <a:lnTo>
                    <a:pt x="71" y="491"/>
                  </a:lnTo>
                  <a:lnTo>
                    <a:pt x="63" y="499"/>
                  </a:lnTo>
                  <a:lnTo>
                    <a:pt x="54" y="505"/>
                  </a:lnTo>
                  <a:lnTo>
                    <a:pt x="48" y="509"/>
                  </a:lnTo>
                  <a:lnTo>
                    <a:pt x="0" y="523"/>
                  </a:lnTo>
                </a:path>
              </a:pathLst>
            </a:custGeom>
            <a:solidFill>
              <a:srgbClr val="FFD80F"/>
            </a:solidFill>
            <a:ln w="9525" cap="rnd">
              <a:noFill/>
              <a:round/>
              <a:headEnd/>
              <a:tailEnd/>
            </a:ln>
            <a:effectLst/>
          </p:spPr>
          <p:txBody>
            <a:bodyPr/>
            <a:lstStyle/>
            <a:p>
              <a:pPr>
                <a:defRPr/>
              </a:pPr>
              <a:endParaRPr lang="en-US"/>
            </a:p>
          </p:txBody>
        </p:sp>
        <p:sp>
          <p:nvSpPr>
            <p:cNvPr id="149" name="Freeform 1173"/>
            <p:cNvSpPr>
              <a:spLocks/>
            </p:cNvSpPr>
            <p:nvPr/>
          </p:nvSpPr>
          <p:spPr bwMode="auto">
            <a:xfrm>
              <a:off x="3343" y="2275"/>
              <a:ext cx="553" cy="522"/>
            </a:xfrm>
            <a:custGeom>
              <a:avLst/>
              <a:gdLst/>
              <a:ahLst/>
              <a:cxnLst>
                <a:cxn ang="0">
                  <a:pos x="15" y="499"/>
                </a:cxn>
                <a:cxn ang="0">
                  <a:pos x="54" y="442"/>
                </a:cxn>
                <a:cxn ang="0">
                  <a:pos x="107" y="379"/>
                </a:cxn>
                <a:cxn ang="0">
                  <a:pos x="168" y="316"/>
                </a:cxn>
                <a:cxn ang="0">
                  <a:pos x="234" y="260"/>
                </a:cxn>
                <a:cxn ang="0">
                  <a:pos x="268" y="237"/>
                </a:cxn>
                <a:cxn ang="0">
                  <a:pos x="335" y="195"/>
                </a:cxn>
                <a:cxn ang="0">
                  <a:pos x="402" y="151"/>
                </a:cxn>
                <a:cxn ang="0">
                  <a:pos x="464" y="103"/>
                </a:cxn>
                <a:cxn ang="0">
                  <a:pos x="514" y="52"/>
                </a:cxn>
                <a:cxn ang="0">
                  <a:pos x="547" y="0"/>
                </a:cxn>
                <a:cxn ang="0">
                  <a:pos x="547" y="2"/>
                </a:cxn>
                <a:cxn ang="0">
                  <a:pos x="549" y="14"/>
                </a:cxn>
                <a:cxn ang="0">
                  <a:pos x="552" y="37"/>
                </a:cxn>
                <a:cxn ang="0">
                  <a:pos x="552" y="64"/>
                </a:cxn>
                <a:cxn ang="0">
                  <a:pos x="549" y="96"/>
                </a:cxn>
                <a:cxn ang="0">
                  <a:pos x="547" y="111"/>
                </a:cxn>
                <a:cxn ang="0">
                  <a:pos x="535" y="143"/>
                </a:cxn>
                <a:cxn ang="0">
                  <a:pos x="522" y="177"/>
                </a:cxn>
                <a:cxn ang="0">
                  <a:pos x="503" y="210"/>
                </a:cxn>
                <a:cxn ang="0">
                  <a:pos x="482" y="242"/>
                </a:cxn>
                <a:cxn ang="0">
                  <a:pos x="453" y="267"/>
                </a:cxn>
                <a:cxn ang="0">
                  <a:pos x="434" y="280"/>
                </a:cxn>
                <a:cxn ang="0">
                  <a:pos x="381" y="311"/>
                </a:cxn>
                <a:cxn ang="0">
                  <a:pos x="319" y="345"/>
                </a:cxn>
                <a:cxn ang="0">
                  <a:pos x="255" y="379"/>
                </a:cxn>
                <a:cxn ang="0">
                  <a:pos x="202" y="410"/>
                </a:cxn>
                <a:cxn ang="0">
                  <a:pos x="181" y="421"/>
                </a:cxn>
                <a:cxn ang="0">
                  <a:pos x="147" y="442"/>
                </a:cxn>
                <a:cxn ang="0">
                  <a:pos x="116" y="463"/>
                </a:cxn>
                <a:cxn ang="0">
                  <a:pos x="84" y="482"/>
                </a:cxn>
                <a:cxn ang="0">
                  <a:pos x="63" y="499"/>
                </a:cxn>
                <a:cxn ang="0">
                  <a:pos x="48" y="509"/>
                </a:cxn>
              </a:cxnLst>
              <a:rect l="0" t="0" r="r" b="b"/>
              <a:pathLst>
                <a:path w="553" h="524">
                  <a:moveTo>
                    <a:pt x="0" y="523"/>
                  </a:moveTo>
                  <a:lnTo>
                    <a:pt x="15" y="499"/>
                  </a:lnTo>
                  <a:lnTo>
                    <a:pt x="34" y="472"/>
                  </a:lnTo>
                  <a:lnTo>
                    <a:pt x="54" y="442"/>
                  </a:lnTo>
                  <a:lnTo>
                    <a:pt x="80" y="410"/>
                  </a:lnTo>
                  <a:lnTo>
                    <a:pt x="107" y="379"/>
                  </a:lnTo>
                  <a:lnTo>
                    <a:pt x="137" y="345"/>
                  </a:lnTo>
                  <a:lnTo>
                    <a:pt x="168" y="316"/>
                  </a:lnTo>
                  <a:lnTo>
                    <a:pt x="200" y="286"/>
                  </a:lnTo>
                  <a:lnTo>
                    <a:pt x="234" y="260"/>
                  </a:lnTo>
                  <a:lnTo>
                    <a:pt x="268" y="237"/>
                  </a:lnTo>
                  <a:lnTo>
                    <a:pt x="268" y="237"/>
                  </a:lnTo>
                  <a:lnTo>
                    <a:pt x="301" y="216"/>
                  </a:lnTo>
                  <a:lnTo>
                    <a:pt x="335" y="195"/>
                  </a:lnTo>
                  <a:lnTo>
                    <a:pt x="370" y="175"/>
                  </a:lnTo>
                  <a:lnTo>
                    <a:pt x="402" y="151"/>
                  </a:lnTo>
                  <a:lnTo>
                    <a:pt x="436" y="128"/>
                  </a:lnTo>
                  <a:lnTo>
                    <a:pt x="464" y="103"/>
                  </a:lnTo>
                  <a:lnTo>
                    <a:pt x="491" y="78"/>
                  </a:lnTo>
                  <a:lnTo>
                    <a:pt x="514" y="52"/>
                  </a:lnTo>
                  <a:lnTo>
                    <a:pt x="533" y="27"/>
                  </a:lnTo>
                  <a:lnTo>
                    <a:pt x="547" y="0"/>
                  </a:lnTo>
                  <a:lnTo>
                    <a:pt x="547" y="0"/>
                  </a:lnTo>
                  <a:lnTo>
                    <a:pt x="547" y="2"/>
                  </a:lnTo>
                  <a:lnTo>
                    <a:pt x="547" y="6"/>
                  </a:lnTo>
                  <a:lnTo>
                    <a:pt x="549" y="14"/>
                  </a:lnTo>
                  <a:lnTo>
                    <a:pt x="552" y="25"/>
                  </a:lnTo>
                  <a:lnTo>
                    <a:pt x="552" y="37"/>
                  </a:lnTo>
                  <a:lnTo>
                    <a:pt x="552" y="52"/>
                  </a:lnTo>
                  <a:lnTo>
                    <a:pt x="552" y="64"/>
                  </a:lnTo>
                  <a:lnTo>
                    <a:pt x="552" y="82"/>
                  </a:lnTo>
                  <a:lnTo>
                    <a:pt x="549" y="96"/>
                  </a:lnTo>
                  <a:lnTo>
                    <a:pt x="547" y="111"/>
                  </a:lnTo>
                  <a:lnTo>
                    <a:pt x="547" y="111"/>
                  </a:lnTo>
                  <a:lnTo>
                    <a:pt x="542" y="126"/>
                  </a:lnTo>
                  <a:lnTo>
                    <a:pt x="535" y="143"/>
                  </a:lnTo>
                  <a:lnTo>
                    <a:pt x="528" y="159"/>
                  </a:lnTo>
                  <a:lnTo>
                    <a:pt x="522" y="177"/>
                  </a:lnTo>
                  <a:lnTo>
                    <a:pt x="514" y="193"/>
                  </a:lnTo>
                  <a:lnTo>
                    <a:pt x="503" y="210"/>
                  </a:lnTo>
                  <a:lnTo>
                    <a:pt x="493" y="227"/>
                  </a:lnTo>
                  <a:lnTo>
                    <a:pt x="482" y="242"/>
                  </a:lnTo>
                  <a:lnTo>
                    <a:pt x="468" y="255"/>
                  </a:lnTo>
                  <a:lnTo>
                    <a:pt x="453" y="267"/>
                  </a:lnTo>
                  <a:lnTo>
                    <a:pt x="453" y="267"/>
                  </a:lnTo>
                  <a:lnTo>
                    <a:pt x="434" y="280"/>
                  </a:lnTo>
                  <a:lnTo>
                    <a:pt x="411" y="295"/>
                  </a:lnTo>
                  <a:lnTo>
                    <a:pt x="381" y="311"/>
                  </a:lnTo>
                  <a:lnTo>
                    <a:pt x="351" y="329"/>
                  </a:lnTo>
                  <a:lnTo>
                    <a:pt x="319" y="345"/>
                  </a:lnTo>
                  <a:lnTo>
                    <a:pt x="286" y="362"/>
                  </a:lnTo>
                  <a:lnTo>
                    <a:pt x="255" y="379"/>
                  </a:lnTo>
                  <a:lnTo>
                    <a:pt x="225" y="396"/>
                  </a:lnTo>
                  <a:lnTo>
                    <a:pt x="202" y="410"/>
                  </a:lnTo>
                  <a:lnTo>
                    <a:pt x="181" y="421"/>
                  </a:lnTo>
                  <a:lnTo>
                    <a:pt x="181" y="421"/>
                  </a:lnTo>
                  <a:lnTo>
                    <a:pt x="164" y="431"/>
                  </a:lnTo>
                  <a:lnTo>
                    <a:pt x="147" y="442"/>
                  </a:lnTo>
                  <a:lnTo>
                    <a:pt x="130" y="452"/>
                  </a:lnTo>
                  <a:lnTo>
                    <a:pt x="116" y="463"/>
                  </a:lnTo>
                  <a:lnTo>
                    <a:pt x="98" y="472"/>
                  </a:lnTo>
                  <a:lnTo>
                    <a:pt x="84" y="482"/>
                  </a:lnTo>
                  <a:lnTo>
                    <a:pt x="71" y="491"/>
                  </a:lnTo>
                  <a:lnTo>
                    <a:pt x="63" y="499"/>
                  </a:lnTo>
                  <a:lnTo>
                    <a:pt x="54" y="505"/>
                  </a:lnTo>
                  <a:lnTo>
                    <a:pt x="48" y="50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0" name="Freeform 1174"/>
            <p:cNvSpPr>
              <a:spLocks/>
            </p:cNvSpPr>
            <p:nvPr/>
          </p:nvSpPr>
          <p:spPr bwMode="auto">
            <a:xfrm>
              <a:off x="3281" y="2482"/>
              <a:ext cx="562" cy="366"/>
            </a:xfrm>
            <a:custGeom>
              <a:avLst/>
              <a:gdLst/>
              <a:ahLst/>
              <a:cxnLst>
                <a:cxn ang="0">
                  <a:pos x="0" y="365"/>
                </a:cxn>
                <a:cxn ang="0">
                  <a:pos x="16" y="349"/>
                </a:cxn>
                <a:cxn ang="0">
                  <a:pos x="39" y="330"/>
                </a:cxn>
                <a:cxn ang="0">
                  <a:pos x="64" y="310"/>
                </a:cxn>
                <a:cxn ang="0">
                  <a:pos x="92" y="286"/>
                </a:cxn>
                <a:cxn ang="0">
                  <a:pos x="122" y="266"/>
                </a:cxn>
                <a:cxn ang="0">
                  <a:pos x="151" y="242"/>
                </a:cxn>
                <a:cxn ang="0">
                  <a:pos x="183" y="220"/>
                </a:cxn>
                <a:cxn ang="0">
                  <a:pos x="212" y="202"/>
                </a:cxn>
                <a:cxn ang="0">
                  <a:pos x="237" y="187"/>
                </a:cxn>
                <a:cxn ang="0">
                  <a:pos x="262" y="174"/>
                </a:cxn>
                <a:cxn ang="0">
                  <a:pos x="262" y="174"/>
                </a:cxn>
                <a:cxn ang="0">
                  <a:pos x="288" y="164"/>
                </a:cxn>
                <a:cxn ang="0">
                  <a:pos x="319" y="151"/>
                </a:cxn>
                <a:cxn ang="0">
                  <a:pos x="349" y="137"/>
                </a:cxn>
                <a:cxn ang="0">
                  <a:pos x="383" y="120"/>
                </a:cxn>
                <a:cxn ang="0">
                  <a:pos x="416" y="103"/>
                </a:cxn>
                <a:cxn ang="0">
                  <a:pos x="450" y="84"/>
                </a:cxn>
                <a:cxn ang="0">
                  <a:pos x="484" y="63"/>
                </a:cxn>
                <a:cxn ang="0">
                  <a:pos x="513" y="45"/>
                </a:cxn>
                <a:cxn ang="0">
                  <a:pos x="538" y="21"/>
                </a:cxn>
                <a:cxn ang="0">
                  <a:pos x="561" y="0"/>
                </a:cxn>
                <a:cxn ang="0">
                  <a:pos x="561" y="0"/>
                </a:cxn>
                <a:cxn ang="0">
                  <a:pos x="561" y="4"/>
                </a:cxn>
                <a:cxn ang="0">
                  <a:pos x="561" y="10"/>
                </a:cxn>
                <a:cxn ang="0">
                  <a:pos x="564" y="21"/>
                </a:cxn>
                <a:cxn ang="0">
                  <a:pos x="564" y="38"/>
                </a:cxn>
                <a:cxn ang="0">
                  <a:pos x="564" y="54"/>
                </a:cxn>
                <a:cxn ang="0">
                  <a:pos x="564" y="72"/>
                </a:cxn>
                <a:cxn ang="0">
                  <a:pos x="561" y="91"/>
                </a:cxn>
                <a:cxn ang="0">
                  <a:pos x="558" y="109"/>
                </a:cxn>
                <a:cxn ang="0">
                  <a:pos x="551" y="126"/>
                </a:cxn>
                <a:cxn ang="0">
                  <a:pos x="543" y="141"/>
                </a:cxn>
                <a:cxn ang="0">
                  <a:pos x="543" y="141"/>
                </a:cxn>
                <a:cxn ang="0">
                  <a:pos x="531" y="156"/>
                </a:cxn>
                <a:cxn ang="0">
                  <a:pos x="515" y="171"/>
                </a:cxn>
                <a:cxn ang="0">
                  <a:pos x="501" y="187"/>
                </a:cxn>
                <a:cxn ang="0">
                  <a:pos x="482" y="204"/>
                </a:cxn>
                <a:cxn ang="0">
                  <a:pos x="462" y="220"/>
                </a:cxn>
                <a:cxn ang="0">
                  <a:pos x="441" y="236"/>
                </a:cxn>
                <a:cxn ang="0">
                  <a:pos x="421" y="250"/>
                </a:cxn>
                <a:cxn ang="0">
                  <a:pos x="400" y="261"/>
                </a:cxn>
                <a:cxn ang="0">
                  <a:pos x="379" y="271"/>
                </a:cxn>
                <a:cxn ang="0">
                  <a:pos x="359" y="280"/>
                </a:cxn>
                <a:cxn ang="0">
                  <a:pos x="359" y="280"/>
                </a:cxn>
                <a:cxn ang="0">
                  <a:pos x="338" y="286"/>
                </a:cxn>
                <a:cxn ang="0">
                  <a:pos x="310" y="293"/>
                </a:cxn>
                <a:cxn ang="0">
                  <a:pos x="278" y="301"/>
                </a:cxn>
                <a:cxn ang="0">
                  <a:pos x="241" y="307"/>
                </a:cxn>
                <a:cxn ang="0">
                  <a:pos x="208" y="317"/>
                </a:cxn>
                <a:cxn ang="0">
                  <a:pos x="170" y="326"/>
                </a:cxn>
                <a:cxn ang="0">
                  <a:pos x="136" y="335"/>
                </a:cxn>
                <a:cxn ang="0">
                  <a:pos x="105" y="345"/>
                </a:cxn>
                <a:cxn ang="0">
                  <a:pos x="80" y="356"/>
                </a:cxn>
                <a:cxn ang="0">
                  <a:pos x="59" y="365"/>
                </a:cxn>
                <a:cxn ang="0">
                  <a:pos x="0" y="365"/>
                </a:cxn>
              </a:cxnLst>
              <a:rect l="0" t="0" r="r" b="b"/>
              <a:pathLst>
                <a:path w="565" h="366">
                  <a:moveTo>
                    <a:pt x="0" y="365"/>
                  </a:moveTo>
                  <a:lnTo>
                    <a:pt x="16" y="349"/>
                  </a:lnTo>
                  <a:lnTo>
                    <a:pt x="39" y="330"/>
                  </a:lnTo>
                  <a:lnTo>
                    <a:pt x="64" y="310"/>
                  </a:lnTo>
                  <a:lnTo>
                    <a:pt x="92" y="286"/>
                  </a:lnTo>
                  <a:lnTo>
                    <a:pt x="122" y="266"/>
                  </a:lnTo>
                  <a:lnTo>
                    <a:pt x="151" y="242"/>
                  </a:lnTo>
                  <a:lnTo>
                    <a:pt x="183" y="220"/>
                  </a:lnTo>
                  <a:lnTo>
                    <a:pt x="212" y="202"/>
                  </a:lnTo>
                  <a:lnTo>
                    <a:pt x="237" y="187"/>
                  </a:lnTo>
                  <a:lnTo>
                    <a:pt x="262" y="174"/>
                  </a:lnTo>
                  <a:lnTo>
                    <a:pt x="262" y="174"/>
                  </a:lnTo>
                  <a:lnTo>
                    <a:pt x="288" y="164"/>
                  </a:lnTo>
                  <a:lnTo>
                    <a:pt x="319" y="151"/>
                  </a:lnTo>
                  <a:lnTo>
                    <a:pt x="349" y="137"/>
                  </a:lnTo>
                  <a:lnTo>
                    <a:pt x="383" y="120"/>
                  </a:lnTo>
                  <a:lnTo>
                    <a:pt x="416" y="103"/>
                  </a:lnTo>
                  <a:lnTo>
                    <a:pt x="450" y="84"/>
                  </a:lnTo>
                  <a:lnTo>
                    <a:pt x="484" y="63"/>
                  </a:lnTo>
                  <a:lnTo>
                    <a:pt x="513" y="45"/>
                  </a:lnTo>
                  <a:lnTo>
                    <a:pt x="538" y="21"/>
                  </a:lnTo>
                  <a:lnTo>
                    <a:pt x="561" y="0"/>
                  </a:lnTo>
                  <a:lnTo>
                    <a:pt x="561" y="0"/>
                  </a:lnTo>
                  <a:lnTo>
                    <a:pt x="561" y="4"/>
                  </a:lnTo>
                  <a:lnTo>
                    <a:pt x="561" y="10"/>
                  </a:lnTo>
                  <a:lnTo>
                    <a:pt x="564" y="21"/>
                  </a:lnTo>
                  <a:lnTo>
                    <a:pt x="564" y="38"/>
                  </a:lnTo>
                  <a:lnTo>
                    <a:pt x="564" y="54"/>
                  </a:lnTo>
                  <a:lnTo>
                    <a:pt x="564" y="72"/>
                  </a:lnTo>
                  <a:lnTo>
                    <a:pt x="561" y="91"/>
                  </a:lnTo>
                  <a:lnTo>
                    <a:pt x="558" y="109"/>
                  </a:lnTo>
                  <a:lnTo>
                    <a:pt x="551" y="126"/>
                  </a:lnTo>
                  <a:lnTo>
                    <a:pt x="543" y="141"/>
                  </a:lnTo>
                  <a:lnTo>
                    <a:pt x="543" y="141"/>
                  </a:lnTo>
                  <a:lnTo>
                    <a:pt x="531" y="156"/>
                  </a:lnTo>
                  <a:lnTo>
                    <a:pt x="515" y="171"/>
                  </a:lnTo>
                  <a:lnTo>
                    <a:pt x="501" y="187"/>
                  </a:lnTo>
                  <a:lnTo>
                    <a:pt x="482" y="204"/>
                  </a:lnTo>
                  <a:lnTo>
                    <a:pt x="462" y="220"/>
                  </a:lnTo>
                  <a:lnTo>
                    <a:pt x="441" y="236"/>
                  </a:lnTo>
                  <a:lnTo>
                    <a:pt x="421" y="250"/>
                  </a:lnTo>
                  <a:lnTo>
                    <a:pt x="400" y="261"/>
                  </a:lnTo>
                  <a:lnTo>
                    <a:pt x="379" y="271"/>
                  </a:lnTo>
                  <a:lnTo>
                    <a:pt x="359" y="280"/>
                  </a:lnTo>
                  <a:lnTo>
                    <a:pt x="359" y="280"/>
                  </a:lnTo>
                  <a:lnTo>
                    <a:pt x="338" y="286"/>
                  </a:lnTo>
                  <a:lnTo>
                    <a:pt x="310" y="293"/>
                  </a:lnTo>
                  <a:lnTo>
                    <a:pt x="278" y="301"/>
                  </a:lnTo>
                  <a:lnTo>
                    <a:pt x="241" y="307"/>
                  </a:lnTo>
                  <a:lnTo>
                    <a:pt x="208" y="317"/>
                  </a:lnTo>
                  <a:lnTo>
                    <a:pt x="170" y="326"/>
                  </a:lnTo>
                  <a:lnTo>
                    <a:pt x="136" y="335"/>
                  </a:lnTo>
                  <a:lnTo>
                    <a:pt x="105" y="345"/>
                  </a:lnTo>
                  <a:lnTo>
                    <a:pt x="80" y="356"/>
                  </a:lnTo>
                  <a:lnTo>
                    <a:pt x="59" y="365"/>
                  </a:lnTo>
                  <a:lnTo>
                    <a:pt x="0" y="365"/>
                  </a:lnTo>
                </a:path>
              </a:pathLst>
            </a:custGeom>
            <a:solidFill>
              <a:srgbClr val="3B5959"/>
            </a:solidFill>
            <a:ln w="9525" cap="rnd">
              <a:noFill/>
              <a:round/>
              <a:headEnd/>
              <a:tailEnd/>
            </a:ln>
            <a:effectLst/>
          </p:spPr>
          <p:txBody>
            <a:bodyPr/>
            <a:lstStyle/>
            <a:p>
              <a:pPr>
                <a:defRPr/>
              </a:pPr>
              <a:endParaRPr lang="en-US"/>
            </a:p>
          </p:txBody>
        </p:sp>
        <p:sp>
          <p:nvSpPr>
            <p:cNvPr id="151" name="Freeform 1175"/>
            <p:cNvSpPr>
              <a:spLocks/>
            </p:cNvSpPr>
            <p:nvPr/>
          </p:nvSpPr>
          <p:spPr bwMode="auto">
            <a:xfrm>
              <a:off x="3281" y="2482"/>
              <a:ext cx="562" cy="366"/>
            </a:xfrm>
            <a:custGeom>
              <a:avLst/>
              <a:gdLst/>
              <a:ahLst/>
              <a:cxnLst>
                <a:cxn ang="0">
                  <a:pos x="0" y="365"/>
                </a:cxn>
                <a:cxn ang="0">
                  <a:pos x="16" y="349"/>
                </a:cxn>
                <a:cxn ang="0">
                  <a:pos x="39" y="330"/>
                </a:cxn>
                <a:cxn ang="0">
                  <a:pos x="64" y="310"/>
                </a:cxn>
                <a:cxn ang="0">
                  <a:pos x="92" y="286"/>
                </a:cxn>
                <a:cxn ang="0">
                  <a:pos x="122" y="266"/>
                </a:cxn>
                <a:cxn ang="0">
                  <a:pos x="151" y="242"/>
                </a:cxn>
                <a:cxn ang="0">
                  <a:pos x="183" y="220"/>
                </a:cxn>
                <a:cxn ang="0">
                  <a:pos x="212" y="202"/>
                </a:cxn>
                <a:cxn ang="0">
                  <a:pos x="237" y="187"/>
                </a:cxn>
                <a:cxn ang="0">
                  <a:pos x="262" y="174"/>
                </a:cxn>
                <a:cxn ang="0">
                  <a:pos x="262" y="174"/>
                </a:cxn>
                <a:cxn ang="0">
                  <a:pos x="288" y="164"/>
                </a:cxn>
                <a:cxn ang="0">
                  <a:pos x="319" y="151"/>
                </a:cxn>
                <a:cxn ang="0">
                  <a:pos x="349" y="137"/>
                </a:cxn>
                <a:cxn ang="0">
                  <a:pos x="383" y="120"/>
                </a:cxn>
                <a:cxn ang="0">
                  <a:pos x="416" y="103"/>
                </a:cxn>
                <a:cxn ang="0">
                  <a:pos x="450" y="84"/>
                </a:cxn>
                <a:cxn ang="0">
                  <a:pos x="484" y="63"/>
                </a:cxn>
                <a:cxn ang="0">
                  <a:pos x="513" y="45"/>
                </a:cxn>
                <a:cxn ang="0">
                  <a:pos x="538" y="21"/>
                </a:cxn>
                <a:cxn ang="0">
                  <a:pos x="561" y="0"/>
                </a:cxn>
                <a:cxn ang="0">
                  <a:pos x="561" y="0"/>
                </a:cxn>
                <a:cxn ang="0">
                  <a:pos x="561" y="4"/>
                </a:cxn>
                <a:cxn ang="0">
                  <a:pos x="561" y="10"/>
                </a:cxn>
                <a:cxn ang="0">
                  <a:pos x="564" y="21"/>
                </a:cxn>
                <a:cxn ang="0">
                  <a:pos x="564" y="38"/>
                </a:cxn>
                <a:cxn ang="0">
                  <a:pos x="564" y="54"/>
                </a:cxn>
                <a:cxn ang="0">
                  <a:pos x="564" y="72"/>
                </a:cxn>
                <a:cxn ang="0">
                  <a:pos x="561" y="91"/>
                </a:cxn>
                <a:cxn ang="0">
                  <a:pos x="558" y="109"/>
                </a:cxn>
                <a:cxn ang="0">
                  <a:pos x="551" y="126"/>
                </a:cxn>
                <a:cxn ang="0">
                  <a:pos x="543" y="141"/>
                </a:cxn>
                <a:cxn ang="0">
                  <a:pos x="543" y="141"/>
                </a:cxn>
                <a:cxn ang="0">
                  <a:pos x="531" y="156"/>
                </a:cxn>
                <a:cxn ang="0">
                  <a:pos x="515" y="171"/>
                </a:cxn>
                <a:cxn ang="0">
                  <a:pos x="501" y="187"/>
                </a:cxn>
                <a:cxn ang="0">
                  <a:pos x="482" y="204"/>
                </a:cxn>
                <a:cxn ang="0">
                  <a:pos x="462" y="220"/>
                </a:cxn>
                <a:cxn ang="0">
                  <a:pos x="441" y="236"/>
                </a:cxn>
                <a:cxn ang="0">
                  <a:pos x="421" y="250"/>
                </a:cxn>
                <a:cxn ang="0">
                  <a:pos x="400" y="261"/>
                </a:cxn>
                <a:cxn ang="0">
                  <a:pos x="379" y="271"/>
                </a:cxn>
                <a:cxn ang="0">
                  <a:pos x="359" y="280"/>
                </a:cxn>
                <a:cxn ang="0">
                  <a:pos x="359" y="280"/>
                </a:cxn>
                <a:cxn ang="0">
                  <a:pos x="338" y="286"/>
                </a:cxn>
                <a:cxn ang="0">
                  <a:pos x="310" y="293"/>
                </a:cxn>
                <a:cxn ang="0">
                  <a:pos x="278" y="301"/>
                </a:cxn>
                <a:cxn ang="0">
                  <a:pos x="241" y="307"/>
                </a:cxn>
                <a:cxn ang="0">
                  <a:pos x="208" y="317"/>
                </a:cxn>
                <a:cxn ang="0">
                  <a:pos x="170" y="326"/>
                </a:cxn>
                <a:cxn ang="0">
                  <a:pos x="136" y="335"/>
                </a:cxn>
                <a:cxn ang="0">
                  <a:pos x="105" y="345"/>
                </a:cxn>
                <a:cxn ang="0">
                  <a:pos x="80" y="356"/>
                </a:cxn>
                <a:cxn ang="0">
                  <a:pos x="59" y="365"/>
                </a:cxn>
              </a:cxnLst>
              <a:rect l="0" t="0" r="r" b="b"/>
              <a:pathLst>
                <a:path w="565" h="366">
                  <a:moveTo>
                    <a:pt x="0" y="365"/>
                  </a:moveTo>
                  <a:lnTo>
                    <a:pt x="16" y="349"/>
                  </a:lnTo>
                  <a:lnTo>
                    <a:pt x="39" y="330"/>
                  </a:lnTo>
                  <a:lnTo>
                    <a:pt x="64" y="310"/>
                  </a:lnTo>
                  <a:lnTo>
                    <a:pt x="92" y="286"/>
                  </a:lnTo>
                  <a:lnTo>
                    <a:pt x="122" y="266"/>
                  </a:lnTo>
                  <a:lnTo>
                    <a:pt x="151" y="242"/>
                  </a:lnTo>
                  <a:lnTo>
                    <a:pt x="183" y="220"/>
                  </a:lnTo>
                  <a:lnTo>
                    <a:pt x="212" y="202"/>
                  </a:lnTo>
                  <a:lnTo>
                    <a:pt x="237" y="187"/>
                  </a:lnTo>
                  <a:lnTo>
                    <a:pt x="262" y="174"/>
                  </a:lnTo>
                  <a:lnTo>
                    <a:pt x="262" y="174"/>
                  </a:lnTo>
                  <a:lnTo>
                    <a:pt x="288" y="164"/>
                  </a:lnTo>
                  <a:lnTo>
                    <a:pt x="319" y="151"/>
                  </a:lnTo>
                  <a:lnTo>
                    <a:pt x="349" y="137"/>
                  </a:lnTo>
                  <a:lnTo>
                    <a:pt x="383" y="120"/>
                  </a:lnTo>
                  <a:lnTo>
                    <a:pt x="416" y="103"/>
                  </a:lnTo>
                  <a:lnTo>
                    <a:pt x="450" y="84"/>
                  </a:lnTo>
                  <a:lnTo>
                    <a:pt x="484" y="63"/>
                  </a:lnTo>
                  <a:lnTo>
                    <a:pt x="513" y="45"/>
                  </a:lnTo>
                  <a:lnTo>
                    <a:pt x="538" y="21"/>
                  </a:lnTo>
                  <a:lnTo>
                    <a:pt x="561" y="0"/>
                  </a:lnTo>
                  <a:lnTo>
                    <a:pt x="561" y="0"/>
                  </a:lnTo>
                  <a:lnTo>
                    <a:pt x="561" y="4"/>
                  </a:lnTo>
                  <a:lnTo>
                    <a:pt x="561" y="10"/>
                  </a:lnTo>
                  <a:lnTo>
                    <a:pt x="564" y="21"/>
                  </a:lnTo>
                  <a:lnTo>
                    <a:pt x="564" y="38"/>
                  </a:lnTo>
                  <a:lnTo>
                    <a:pt x="564" y="54"/>
                  </a:lnTo>
                  <a:lnTo>
                    <a:pt x="564" y="72"/>
                  </a:lnTo>
                  <a:lnTo>
                    <a:pt x="561" y="91"/>
                  </a:lnTo>
                  <a:lnTo>
                    <a:pt x="558" y="109"/>
                  </a:lnTo>
                  <a:lnTo>
                    <a:pt x="551" y="126"/>
                  </a:lnTo>
                  <a:lnTo>
                    <a:pt x="543" y="141"/>
                  </a:lnTo>
                  <a:lnTo>
                    <a:pt x="543" y="141"/>
                  </a:lnTo>
                  <a:lnTo>
                    <a:pt x="531" y="156"/>
                  </a:lnTo>
                  <a:lnTo>
                    <a:pt x="515" y="171"/>
                  </a:lnTo>
                  <a:lnTo>
                    <a:pt x="501" y="187"/>
                  </a:lnTo>
                  <a:lnTo>
                    <a:pt x="482" y="204"/>
                  </a:lnTo>
                  <a:lnTo>
                    <a:pt x="462" y="220"/>
                  </a:lnTo>
                  <a:lnTo>
                    <a:pt x="441" y="236"/>
                  </a:lnTo>
                  <a:lnTo>
                    <a:pt x="421" y="250"/>
                  </a:lnTo>
                  <a:lnTo>
                    <a:pt x="400" y="261"/>
                  </a:lnTo>
                  <a:lnTo>
                    <a:pt x="379" y="271"/>
                  </a:lnTo>
                  <a:lnTo>
                    <a:pt x="359" y="280"/>
                  </a:lnTo>
                  <a:lnTo>
                    <a:pt x="359" y="280"/>
                  </a:lnTo>
                  <a:lnTo>
                    <a:pt x="338" y="286"/>
                  </a:lnTo>
                  <a:lnTo>
                    <a:pt x="310" y="293"/>
                  </a:lnTo>
                  <a:lnTo>
                    <a:pt x="278" y="301"/>
                  </a:lnTo>
                  <a:lnTo>
                    <a:pt x="241" y="307"/>
                  </a:lnTo>
                  <a:lnTo>
                    <a:pt x="208" y="317"/>
                  </a:lnTo>
                  <a:lnTo>
                    <a:pt x="170" y="326"/>
                  </a:lnTo>
                  <a:lnTo>
                    <a:pt x="136" y="335"/>
                  </a:lnTo>
                  <a:lnTo>
                    <a:pt x="105" y="345"/>
                  </a:lnTo>
                  <a:lnTo>
                    <a:pt x="80" y="356"/>
                  </a:lnTo>
                  <a:lnTo>
                    <a:pt x="59" y="365"/>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152" name="Freeform 1176"/>
            <p:cNvSpPr>
              <a:spLocks/>
            </p:cNvSpPr>
            <p:nvPr/>
          </p:nvSpPr>
          <p:spPr bwMode="auto">
            <a:xfrm>
              <a:off x="3271" y="2475"/>
              <a:ext cx="567" cy="367"/>
            </a:xfrm>
            <a:custGeom>
              <a:avLst/>
              <a:gdLst/>
              <a:ahLst/>
              <a:cxnLst>
                <a:cxn ang="0">
                  <a:pos x="0" y="364"/>
                </a:cxn>
                <a:cxn ang="0">
                  <a:pos x="18" y="347"/>
                </a:cxn>
                <a:cxn ang="0">
                  <a:pos x="39" y="327"/>
                </a:cxn>
                <a:cxn ang="0">
                  <a:pos x="64" y="306"/>
                </a:cxn>
                <a:cxn ang="0">
                  <a:pos x="92" y="285"/>
                </a:cxn>
                <a:cxn ang="0">
                  <a:pos x="122" y="262"/>
                </a:cxn>
                <a:cxn ang="0">
                  <a:pos x="151" y="241"/>
                </a:cxn>
                <a:cxn ang="0">
                  <a:pos x="183" y="221"/>
                </a:cxn>
                <a:cxn ang="0">
                  <a:pos x="213" y="201"/>
                </a:cxn>
                <a:cxn ang="0">
                  <a:pos x="240" y="184"/>
                </a:cxn>
                <a:cxn ang="0">
                  <a:pos x="264" y="172"/>
                </a:cxn>
                <a:cxn ang="0">
                  <a:pos x="264" y="172"/>
                </a:cxn>
                <a:cxn ang="0">
                  <a:pos x="290" y="161"/>
                </a:cxn>
                <a:cxn ang="0">
                  <a:pos x="318" y="149"/>
                </a:cxn>
                <a:cxn ang="0">
                  <a:pos x="352" y="134"/>
                </a:cxn>
                <a:cxn ang="0">
                  <a:pos x="386" y="119"/>
                </a:cxn>
                <a:cxn ang="0">
                  <a:pos x="419" y="101"/>
                </a:cxn>
                <a:cxn ang="0">
                  <a:pos x="453" y="81"/>
                </a:cxn>
                <a:cxn ang="0">
                  <a:pos x="485" y="62"/>
                </a:cxn>
                <a:cxn ang="0">
                  <a:pos x="515" y="41"/>
                </a:cxn>
                <a:cxn ang="0">
                  <a:pos x="541" y="20"/>
                </a:cxn>
                <a:cxn ang="0">
                  <a:pos x="563" y="0"/>
                </a:cxn>
                <a:cxn ang="0">
                  <a:pos x="563" y="0"/>
                </a:cxn>
                <a:cxn ang="0">
                  <a:pos x="563" y="2"/>
                </a:cxn>
                <a:cxn ang="0">
                  <a:pos x="563" y="9"/>
                </a:cxn>
                <a:cxn ang="0">
                  <a:pos x="566" y="20"/>
                </a:cxn>
                <a:cxn ang="0">
                  <a:pos x="566" y="35"/>
                </a:cxn>
                <a:cxn ang="0">
                  <a:pos x="566" y="52"/>
                </a:cxn>
                <a:cxn ang="0">
                  <a:pos x="566" y="71"/>
                </a:cxn>
                <a:cxn ang="0">
                  <a:pos x="563" y="90"/>
                </a:cxn>
                <a:cxn ang="0">
                  <a:pos x="559" y="108"/>
                </a:cxn>
                <a:cxn ang="0">
                  <a:pos x="552" y="126"/>
                </a:cxn>
                <a:cxn ang="0">
                  <a:pos x="543" y="140"/>
                </a:cxn>
                <a:cxn ang="0">
                  <a:pos x="543" y="140"/>
                </a:cxn>
                <a:cxn ang="0">
                  <a:pos x="534" y="155"/>
                </a:cxn>
                <a:cxn ang="0">
                  <a:pos x="518" y="170"/>
                </a:cxn>
                <a:cxn ang="0">
                  <a:pos x="502" y="184"/>
                </a:cxn>
                <a:cxn ang="0">
                  <a:pos x="483" y="203"/>
                </a:cxn>
                <a:cxn ang="0">
                  <a:pos x="464" y="218"/>
                </a:cxn>
                <a:cxn ang="0">
                  <a:pos x="442" y="233"/>
                </a:cxn>
                <a:cxn ang="0">
                  <a:pos x="421" y="248"/>
                </a:cxn>
                <a:cxn ang="0">
                  <a:pos x="400" y="260"/>
                </a:cxn>
                <a:cxn ang="0">
                  <a:pos x="382" y="271"/>
                </a:cxn>
                <a:cxn ang="0">
                  <a:pos x="363" y="277"/>
                </a:cxn>
                <a:cxn ang="0">
                  <a:pos x="363" y="277"/>
                </a:cxn>
                <a:cxn ang="0">
                  <a:pos x="340" y="283"/>
                </a:cxn>
                <a:cxn ang="0">
                  <a:pos x="310" y="290"/>
                </a:cxn>
                <a:cxn ang="0">
                  <a:pos x="278" y="299"/>
                </a:cxn>
                <a:cxn ang="0">
                  <a:pos x="244" y="306"/>
                </a:cxn>
                <a:cxn ang="0">
                  <a:pos x="209" y="315"/>
                </a:cxn>
                <a:cxn ang="0">
                  <a:pos x="172" y="323"/>
                </a:cxn>
                <a:cxn ang="0">
                  <a:pos x="137" y="334"/>
                </a:cxn>
                <a:cxn ang="0">
                  <a:pos x="105" y="343"/>
                </a:cxn>
                <a:cxn ang="0">
                  <a:pos x="80" y="353"/>
                </a:cxn>
                <a:cxn ang="0">
                  <a:pos x="59" y="364"/>
                </a:cxn>
                <a:cxn ang="0">
                  <a:pos x="0" y="364"/>
                </a:cxn>
              </a:cxnLst>
              <a:rect l="0" t="0" r="r" b="b"/>
              <a:pathLst>
                <a:path w="567" h="365">
                  <a:moveTo>
                    <a:pt x="0" y="364"/>
                  </a:moveTo>
                  <a:lnTo>
                    <a:pt x="18" y="347"/>
                  </a:lnTo>
                  <a:lnTo>
                    <a:pt x="39" y="327"/>
                  </a:lnTo>
                  <a:lnTo>
                    <a:pt x="64" y="306"/>
                  </a:lnTo>
                  <a:lnTo>
                    <a:pt x="92" y="285"/>
                  </a:lnTo>
                  <a:lnTo>
                    <a:pt x="122" y="262"/>
                  </a:lnTo>
                  <a:lnTo>
                    <a:pt x="151" y="241"/>
                  </a:lnTo>
                  <a:lnTo>
                    <a:pt x="183" y="221"/>
                  </a:lnTo>
                  <a:lnTo>
                    <a:pt x="213" y="201"/>
                  </a:lnTo>
                  <a:lnTo>
                    <a:pt x="240" y="184"/>
                  </a:lnTo>
                  <a:lnTo>
                    <a:pt x="264" y="172"/>
                  </a:lnTo>
                  <a:lnTo>
                    <a:pt x="264" y="172"/>
                  </a:lnTo>
                  <a:lnTo>
                    <a:pt x="290" y="161"/>
                  </a:lnTo>
                  <a:lnTo>
                    <a:pt x="318" y="149"/>
                  </a:lnTo>
                  <a:lnTo>
                    <a:pt x="352" y="134"/>
                  </a:lnTo>
                  <a:lnTo>
                    <a:pt x="386" y="119"/>
                  </a:lnTo>
                  <a:lnTo>
                    <a:pt x="419" y="101"/>
                  </a:lnTo>
                  <a:lnTo>
                    <a:pt x="453" y="81"/>
                  </a:lnTo>
                  <a:lnTo>
                    <a:pt x="485" y="62"/>
                  </a:lnTo>
                  <a:lnTo>
                    <a:pt x="515" y="41"/>
                  </a:lnTo>
                  <a:lnTo>
                    <a:pt x="541" y="20"/>
                  </a:lnTo>
                  <a:lnTo>
                    <a:pt x="563" y="0"/>
                  </a:lnTo>
                  <a:lnTo>
                    <a:pt x="563" y="0"/>
                  </a:lnTo>
                  <a:lnTo>
                    <a:pt x="563" y="2"/>
                  </a:lnTo>
                  <a:lnTo>
                    <a:pt x="563" y="9"/>
                  </a:lnTo>
                  <a:lnTo>
                    <a:pt x="566" y="20"/>
                  </a:lnTo>
                  <a:lnTo>
                    <a:pt x="566" y="35"/>
                  </a:lnTo>
                  <a:lnTo>
                    <a:pt x="566" y="52"/>
                  </a:lnTo>
                  <a:lnTo>
                    <a:pt x="566" y="71"/>
                  </a:lnTo>
                  <a:lnTo>
                    <a:pt x="563" y="90"/>
                  </a:lnTo>
                  <a:lnTo>
                    <a:pt x="559" y="108"/>
                  </a:lnTo>
                  <a:lnTo>
                    <a:pt x="552" y="126"/>
                  </a:lnTo>
                  <a:lnTo>
                    <a:pt x="543" y="140"/>
                  </a:lnTo>
                  <a:lnTo>
                    <a:pt x="543" y="140"/>
                  </a:lnTo>
                  <a:lnTo>
                    <a:pt x="534" y="155"/>
                  </a:lnTo>
                  <a:lnTo>
                    <a:pt x="518" y="170"/>
                  </a:lnTo>
                  <a:lnTo>
                    <a:pt x="502" y="184"/>
                  </a:lnTo>
                  <a:lnTo>
                    <a:pt x="483" y="203"/>
                  </a:lnTo>
                  <a:lnTo>
                    <a:pt x="464" y="218"/>
                  </a:lnTo>
                  <a:lnTo>
                    <a:pt x="442" y="233"/>
                  </a:lnTo>
                  <a:lnTo>
                    <a:pt x="421" y="248"/>
                  </a:lnTo>
                  <a:lnTo>
                    <a:pt x="400" y="260"/>
                  </a:lnTo>
                  <a:lnTo>
                    <a:pt x="382" y="271"/>
                  </a:lnTo>
                  <a:lnTo>
                    <a:pt x="363" y="277"/>
                  </a:lnTo>
                  <a:lnTo>
                    <a:pt x="363" y="277"/>
                  </a:lnTo>
                  <a:lnTo>
                    <a:pt x="340" y="283"/>
                  </a:lnTo>
                  <a:lnTo>
                    <a:pt x="310" y="290"/>
                  </a:lnTo>
                  <a:lnTo>
                    <a:pt x="278" y="299"/>
                  </a:lnTo>
                  <a:lnTo>
                    <a:pt x="244" y="306"/>
                  </a:lnTo>
                  <a:lnTo>
                    <a:pt x="209" y="315"/>
                  </a:lnTo>
                  <a:lnTo>
                    <a:pt x="172" y="323"/>
                  </a:lnTo>
                  <a:lnTo>
                    <a:pt x="137" y="334"/>
                  </a:lnTo>
                  <a:lnTo>
                    <a:pt x="105" y="343"/>
                  </a:lnTo>
                  <a:lnTo>
                    <a:pt x="80" y="353"/>
                  </a:lnTo>
                  <a:lnTo>
                    <a:pt x="59" y="364"/>
                  </a:lnTo>
                  <a:lnTo>
                    <a:pt x="0" y="364"/>
                  </a:lnTo>
                </a:path>
              </a:pathLst>
            </a:custGeom>
            <a:solidFill>
              <a:srgbClr val="FFD80F"/>
            </a:solidFill>
            <a:ln w="9525" cap="rnd">
              <a:noFill/>
              <a:round/>
              <a:headEnd/>
              <a:tailEnd/>
            </a:ln>
            <a:effectLst/>
          </p:spPr>
          <p:txBody>
            <a:bodyPr/>
            <a:lstStyle/>
            <a:p>
              <a:pPr>
                <a:defRPr/>
              </a:pPr>
              <a:endParaRPr lang="en-US"/>
            </a:p>
          </p:txBody>
        </p:sp>
        <p:sp>
          <p:nvSpPr>
            <p:cNvPr id="153" name="Freeform 1177"/>
            <p:cNvSpPr>
              <a:spLocks/>
            </p:cNvSpPr>
            <p:nvPr/>
          </p:nvSpPr>
          <p:spPr bwMode="auto">
            <a:xfrm>
              <a:off x="3271" y="2475"/>
              <a:ext cx="567" cy="367"/>
            </a:xfrm>
            <a:custGeom>
              <a:avLst/>
              <a:gdLst/>
              <a:ahLst/>
              <a:cxnLst>
                <a:cxn ang="0">
                  <a:pos x="0" y="364"/>
                </a:cxn>
                <a:cxn ang="0">
                  <a:pos x="18" y="347"/>
                </a:cxn>
                <a:cxn ang="0">
                  <a:pos x="39" y="327"/>
                </a:cxn>
                <a:cxn ang="0">
                  <a:pos x="64" y="306"/>
                </a:cxn>
                <a:cxn ang="0">
                  <a:pos x="92" y="285"/>
                </a:cxn>
                <a:cxn ang="0">
                  <a:pos x="122" y="262"/>
                </a:cxn>
                <a:cxn ang="0">
                  <a:pos x="151" y="241"/>
                </a:cxn>
                <a:cxn ang="0">
                  <a:pos x="183" y="221"/>
                </a:cxn>
                <a:cxn ang="0">
                  <a:pos x="213" y="201"/>
                </a:cxn>
                <a:cxn ang="0">
                  <a:pos x="240" y="184"/>
                </a:cxn>
                <a:cxn ang="0">
                  <a:pos x="264" y="172"/>
                </a:cxn>
                <a:cxn ang="0">
                  <a:pos x="264" y="172"/>
                </a:cxn>
                <a:cxn ang="0">
                  <a:pos x="290" y="161"/>
                </a:cxn>
                <a:cxn ang="0">
                  <a:pos x="318" y="149"/>
                </a:cxn>
                <a:cxn ang="0">
                  <a:pos x="352" y="134"/>
                </a:cxn>
                <a:cxn ang="0">
                  <a:pos x="386" y="119"/>
                </a:cxn>
                <a:cxn ang="0">
                  <a:pos x="419" y="101"/>
                </a:cxn>
                <a:cxn ang="0">
                  <a:pos x="453" y="81"/>
                </a:cxn>
                <a:cxn ang="0">
                  <a:pos x="485" y="62"/>
                </a:cxn>
                <a:cxn ang="0">
                  <a:pos x="515" y="41"/>
                </a:cxn>
                <a:cxn ang="0">
                  <a:pos x="541" y="20"/>
                </a:cxn>
                <a:cxn ang="0">
                  <a:pos x="563" y="0"/>
                </a:cxn>
                <a:cxn ang="0">
                  <a:pos x="563" y="0"/>
                </a:cxn>
                <a:cxn ang="0">
                  <a:pos x="563" y="2"/>
                </a:cxn>
                <a:cxn ang="0">
                  <a:pos x="563" y="9"/>
                </a:cxn>
                <a:cxn ang="0">
                  <a:pos x="566" y="20"/>
                </a:cxn>
                <a:cxn ang="0">
                  <a:pos x="566" y="35"/>
                </a:cxn>
                <a:cxn ang="0">
                  <a:pos x="566" y="52"/>
                </a:cxn>
                <a:cxn ang="0">
                  <a:pos x="566" y="71"/>
                </a:cxn>
                <a:cxn ang="0">
                  <a:pos x="563" y="90"/>
                </a:cxn>
                <a:cxn ang="0">
                  <a:pos x="559" y="108"/>
                </a:cxn>
                <a:cxn ang="0">
                  <a:pos x="552" y="126"/>
                </a:cxn>
                <a:cxn ang="0">
                  <a:pos x="543" y="140"/>
                </a:cxn>
                <a:cxn ang="0">
                  <a:pos x="543" y="140"/>
                </a:cxn>
                <a:cxn ang="0">
                  <a:pos x="534" y="155"/>
                </a:cxn>
                <a:cxn ang="0">
                  <a:pos x="518" y="170"/>
                </a:cxn>
                <a:cxn ang="0">
                  <a:pos x="502" y="184"/>
                </a:cxn>
                <a:cxn ang="0">
                  <a:pos x="483" y="203"/>
                </a:cxn>
                <a:cxn ang="0">
                  <a:pos x="464" y="218"/>
                </a:cxn>
                <a:cxn ang="0">
                  <a:pos x="442" y="233"/>
                </a:cxn>
                <a:cxn ang="0">
                  <a:pos x="421" y="248"/>
                </a:cxn>
                <a:cxn ang="0">
                  <a:pos x="400" y="260"/>
                </a:cxn>
                <a:cxn ang="0">
                  <a:pos x="382" y="271"/>
                </a:cxn>
                <a:cxn ang="0">
                  <a:pos x="363" y="277"/>
                </a:cxn>
                <a:cxn ang="0">
                  <a:pos x="363" y="277"/>
                </a:cxn>
                <a:cxn ang="0">
                  <a:pos x="340" y="283"/>
                </a:cxn>
                <a:cxn ang="0">
                  <a:pos x="310" y="290"/>
                </a:cxn>
                <a:cxn ang="0">
                  <a:pos x="278" y="299"/>
                </a:cxn>
                <a:cxn ang="0">
                  <a:pos x="244" y="306"/>
                </a:cxn>
                <a:cxn ang="0">
                  <a:pos x="209" y="315"/>
                </a:cxn>
                <a:cxn ang="0">
                  <a:pos x="172" y="323"/>
                </a:cxn>
                <a:cxn ang="0">
                  <a:pos x="137" y="334"/>
                </a:cxn>
                <a:cxn ang="0">
                  <a:pos x="105" y="343"/>
                </a:cxn>
                <a:cxn ang="0">
                  <a:pos x="80" y="353"/>
                </a:cxn>
                <a:cxn ang="0">
                  <a:pos x="59" y="364"/>
                </a:cxn>
              </a:cxnLst>
              <a:rect l="0" t="0" r="r" b="b"/>
              <a:pathLst>
                <a:path w="567" h="365">
                  <a:moveTo>
                    <a:pt x="0" y="364"/>
                  </a:moveTo>
                  <a:lnTo>
                    <a:pt x="18" y="347"/>
                  </a:lnTo>
                  <a:lnTo>
                    <a:pt x="39" y="327"/>
                  </a:lnTo>
                  <a:lnTo>
                    <a:pt x="64" y="306"/>
                  </a:lnTo>
                  <a:lnTo>
                    <a:pt x="92" y="285"/>
                  </a:lnTo>
                  <a:lnTo>
                    <a:pt x="122" y="262"/>
                  </a:lnTo>
                  <a:lnTo>
                    <a:pt x="151" y="241"/>
                  </a:lnTo>
                  <a:lnTo>
                    <a:pt x="183" y="221"/>
                  </a:lnTo>
                  <a:lnTo>
                    <a:pt x="213" y="201"/>
                  </a:lnTo>
                  <a:lnTo>
                    <a:pt x="240" y="184"/>
                  </a:lnTo>
                  <a:lnTo>
                    <a:pt x="264" y="172"/>
                  </a:lnTo>
                  <a:lnTo>
                    <a:pt x="264" y="172"/>
                  </a:lnTo>
                  <a:lnTo>
                    <a:pt x="290" y="161"/>
                  </a:lnTo>
                  <a:lnTo>
                    <a:pt x="318" y="149"/>
                  </a:lnTo>
                  <a:lnTo>
                    <a:pt x="352" y="134"/>
                  </a:lnTo>
                  <a:lnTo>
                    <a:pt x="386" y="119"/>
                  </a:lnTo>
                  <a:lnTo>
                    <a:pt x="419" y="101"/>
                  </a:lnTo>
                  <a:lnTo>
                    <a:pt x="453" y="81"/>
                  </a:lnTo>
                  <a:lnTo>
                    <a:pt x="485" y="62"/>
                  </a:lnTo>
                  <a:lnTo>
                    <a:pt x="515" y="41"/>
                  </a:lnTo>
                  <a:lnTo>
                    <a:pt x="541" y="20"/>
                  </a:lnTo>
                  <a:lnTo>
                    <a:pt x="563" y="0"/>
                  </a:lnTo>
                  <a:lnTo>
                    <a:pt x="563" y="0"/>
                  </a:lnTo>
                  <a:lnTo>
                    <a:pt x="563" y="2"/>
                  </a:lnTo>
                  <a:lnTo>
                    <a:pt x="563" y="9"/>
                  </a:lnTo>
                  <a:lnTo>
                    <a:pt x="566" y="20"/>
                  </a:lnTo>
                  <a:lnTo>
                    <a:pt x="566" y="35"/>
                  </a:lnTo>
                  <a:lnTo>
                    <a:pt x="566" y="52"/>
                  </a:lnTo>
                  <a:lnTo>
                    <a:pt x="566" y="71"/>
                  </a:lnTo>
                  <a:lnTo>
                    <a:pt x="563" y="90"/>
                  </a:lnTo>
                  <a:lnTo>
                    <a:pt x="559" y="108"/>
                  </a:lnTo>
                  <a:lnTo>
                    <a:pt x="552" y="126"/>
                  </a:lnTo>
                  <a:lnTo>
                    <a:pt x="543" y="140"/>
                  </a:lnTo>
                  <a:lnTo>
                    <a:pt x="543" y="140"/>
                  </a:lnTo>
                  <a:lnTo>
                    <a:pt x="534" y="155"/>
                  </a:lnTo>
                  <a:lnTo>
                    <a:pt x="518" y="170"/>
                  </a:lnTo>
                  <a:lnTo>
                    <a:pt x="502" y="184"/>
                  </a:lnTo>
                  <a:lnTo>
                    <a:pt x="483" y="203"/>
                  </a:lnTo>
                  <a:lnTo>
                    <a:pt x="464" y="218"/>
                  </a:lnTo>
                  <a:lnTo>
                    <a:pt x="442" y="233"/>
                  </a:lnTo>
                  <a:lnTo>
                    <a:pt x="421" y="248"/>
                  </a:lnTo>
                  <a:lnTo>
                    <a:pt x="400" y="260"/>
                  </a:lnTo>
                  <a:lnTo>
                    <a:pt x="382" y="271"/>
                  </a:lnTo>
                  <a:lnTo>
                    <a:pt x="363" y="277"/>
                  </a:lnTo>
                  <a:lnTo>
                    <a:pt x="363" y="277"/>
                  </a:lnTo>
                  <a:lnTo>
                    <a:pt x="340" y="283"/>
                  </a:lnTo>
                  <a:lnTo>
                    <a:pt x="310" y="290"/>
                  </a:lnTo>
                  <a:lnTo>
                    <a:pt x="278" y="299"/>
                  </a:lnTo>
                  <a:lnTo>
                    <a:pt x="244" y="306"/>
                  </a:lnTo>
                  <a:lnTo>
                    <a:pt x="209" y="315"/>
                  </a:lnTo>
                  <a:lnTo>
                    <a:pt x="172" y="323"/>
                  </a:lnTo>
                  <a:lnTo>
                    <a:pt x="137" y="334"/>
                  </a:lnTo>
                  <a:lnTo>
                    <a:pt x="105" y="343"/>
                  </a:lnTo>
                  <a:lnTo>
                    <a:pt x="80" y="353"/>
                  </a:lnTo>
                  <a:lnTo>
                    <a:pt x="59" y="36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4" name="Freeform 1178"/>
            <p:cNvSpPr>
              <a:spLocks/>
            </p:cNvSpPr>
            <p:nvPr/>
          </p:nvSpPr>
          <p:spPr bwMode="auto">
            <a:xfrm>
              <a:off x="3137" y="2556"/>
              <a:ext cx="668" cy="367"/>
            </a:xfrm>
            <a:custGeom>
              <a:avLst/>
              <a:gdLst/>
              <a:ahLst/>
              <a:cxnLst>
                <a:cxn ang="0">
                  <a:pos x="15" y="348"/>
                </a:cxn>
                <a:cxn ang="0">
                  <a:pos x="52" y="315"/>
                </a:cxn>
                <a:cxn ang="0">
                  <a:pos x="101" y="279"/>
                </a:cxn>
                <a:cxn ang="0">
                  <a:pos x="156" y="245"/>
                </a:cxn>
                <a:cxn ang="0">
                  <a:pos x="209" y="220"/>
                </a:cxn>
                <a:cxn ang="0">
                  <a:pos x="234" y="212"/>
                </a:cxn>
                <a:cxn ang="0">
                  <a:pos x="289" y="199"/>
                </a:cxn>
                <a:cxn ang="0">
                  <a:pos x="346" y="184"/>
                </a:cxn>
                <a:cxn ang="0">
                  <a:pos x="401" y="171"/>
                </a:cxn>
                <a:cxn ang="0">
                  <a:pos x="453" y="155"/>
                </a:cxn>
                <a:cxn ang="0">
                  <a:pos x="496" y="138"/>
                </a:cxn>
                <a:cxn ang="0">
                  <a:pos x="515" y="127"/>
                </a:cxn>
                <a:cxn ang="0">
                  <a:pos x="554" y="104"/>
                </a:cxn>
                <a:cxn ang="0">
                  <a:pos x="595" y="74"/>
                </a:cxn>
                <a:cxn ang="0">
                  <a:pos x="630" y="46"/>
                </a:cxn>
                <a:cxn ang="0">
                  <a:pos x="658" y="14"/>
                </a:cxn>
                <a:cxn ang="0">
                  <a:pos x="667" y="0"/>
                </a:cxn>
                <a:cxn ang="0">
                  <a:pos x="664" y="7"/>
                </a:cxn>
                <a:cxn ang="0">
                  <a:pos x="658" y="30"/>
                </a:cxn>
                <a:cxn ang="0">
                  <a:pos x="648" y="62"/>
                </a:cxn>
                <a:cxn ang="0">
                  <a:pos x="637" y="96"/>
                </a:cxn>
                <a:cxn ang="0">
                  <a:pos x="622" y="125"/>
                </a:cxn>
                <a:cxn ang="0">
                  <a:pos x="616" y="138"/>
                </a:cxn>
                <a:cxn ang="0">
                  <a:pos x="599" y="166"/>
                </a:cxn>
                <a:cxn ang="0">
                  <a:pos x="577" y="191"/>
                </a:cxn>
                <a:cxn ang="0">
                  <a:pos x="554" y="216"/>
                </a:cxn>
                <a:cxn ang="0">
                  <a:pos x="529" y="237"/>
                </a:cxn>
                <a:cxn ang="0">
                  <a:pos x="519" y="249"/>
                </a:cxn>
                <a:cxn ang="0">
                  <a:pos x="478" y="270"/>
                </a:cxn>
                <a:cxn ang="0">
                  <a:pos x="420" y="292"/>
                </a:cxn>
                <a:cxn ang="0">
                  <a:pos x="351" y="311"/>
                </a:cxn>
                <a:cxn ang="0">
                  <a:pos x="287" y="325"/>
                </a:cxn>
                <a:cxn ang="0">
                  <a:pos x="238" y="332"/>
                </a:cxn>
                <a:cxn ang="0">
                  <a:pos x="220" y="332"/>
                </a:cxn>
                <a:cxn ang="0">
                  <a:pos x="179" y="334"/>
                </a:cxn>
                <a:cxn ang="0">
                  <a:pos x="135" y="338"/>
                </a:cxn>
                <a:cxn ang="0">
                  <a:pos x="97" y="344"/>
                </a:cxn>
                <a:cxn ang="0">
                  <a:pos x="63" y="353"/>
                </a:cxn>
                <a:cxn ang="0">
                  <a:pos x="0" y="362"/>
                </a:cxn>
              </a:cxnLst>
              <a:rect l="0" t="0" r="r" b="b"/>
              <a:pathLst>
                <a:path w="668" h="363">
                  <a:moveTo>
                    <a:pt x="0" y="362"/>
                  </a:moveTo>
                  <a:lnTo>
                    <a:pt x="15" y="348"/>
                  </a:lnTo>
                  <a:lnTo>
                    <a:pt x="31" y="332"/>
                  </a:lnTo>
                  <a:lnTo>
                    <a:pt x="52" y="315"/>
                  </a:lnTo>
                  <a:lnTo>
                    <a:pt x="75" y="295"/>
                  </a:lnTo>
                  <a:lnTo>
                    <a:pt x="101" y="279"/>
                  </a:lnTo>
                  <a:lnTo>
                    <a:pt x="126" y="262"/>
                  </a:lnTo>
                  <a:lnTo>
                    <a:pt x="156" y="245"/>
                  </a:lnTo>
                  <a:lnTo>
                    <a:pt x="183" y="231"/>
                  </a:lnTo>
                  <a:lnTo>
                    <a:pt x="209" y="220"/>
                  </a:lnTo>
                  <a:lnTo>
                    <a:pt x="234" y="212"/>
                  </a:lnTo>
                  <a:lnTo>
                    <a:pt x="234" y="212"/>
                  </a:lnTo>
                  <a:lnTo>
                    <a:pt x="259" y="205"/>
                  </a:lnTo>
                  <a:lnTo>
                    <a:pt x="289" y="199"/>
                  </a:lnTo>
                  <a:lnTo>
                    <a:pt x="316" y="193"/>
                  </a:lnTo>
                  <a:lnTo>
                    <a:pt x="346" y="184"/>
                  </a:lnTo>
                  <a:lnTo>
                    <a:pt x="374" y="178"/>
                  </a:lnTo>
                  <a:lnTo>
                    <a:pt x="401" y="171"/>
                  </a:lnTo>
                  <a:lnTo>
                    <a:pt x="428" y="163"/>
                  </a:lnTo>
                  <a:lnTo>
                    <a:pt x="453" y="155"/>
                  </a:lnTo>
                  <a:lnTo>
                    <a:pt x="476" y="146"/>
                  </a:lnTo>
                  <a:lnTo>
                    <a:pt x="496" y="138"/>
                  </a:lnTo>
                  <a:lnTo>
                    <a:pt x="496" y="138"/>
                  </a:lnTo>
                  <a:lnTo>
                    <a:pt x="515" y="127"/>
                  </a:lnTo>
                  <a:lnTo>
                    <a:pt x="533" y="117"/>
                  </a:lnTo>
                  <a:lnTo>
                    <a:pt x="554" y="104"/>
                  </a:lnTo>
                  <a:lnTo>
                    <a:pt x="574" y="90"/>
                  </a:lnTo>
                  <a:lnTo>
                    <a:pt x="595" y="74"/>
                  </a:lnTo>
                  <a:lnTo>
                    <a:pt x="611" y="60"/>
                  </a:lnTo>
                  <a:lnTo>
                    <a:pt x="630" y="46"/>
                  </a:lnTo>
                  <a:lnTo>
                    <a:pt x="646" y="28"/>
                  </a:lnTo>
                  <a:lnTo>
                    <a:pt x="658" y="14"/>
                  </a:lnTo>
                  <a:lnTo>
                    <a:pt x="667" y="0"/>
                  </a:lnTo>
                  <a:lnTo>
                    <a:pt x="667" y="0"/>
                  </a:lnTo>
                  <a:lnTo>
                    <a:pt x="667" y="1"/>
                  </a:lnTo>
                  <a:lnTo>
                    <a:pt x="664" y="7"/>
                  </a:lnTo>
                  <a:lnTo>
                    <a:pt x="662" y="18"/>
                  </a:lnTo>
                  <a:lnTo>
                    <a:pt x="658" y="30"/>
                  </a:lnTo>
                  <a:lnTo>
                    <a:pt x="653" y="46"/>
                  </a:lnTo>
                  <a:lnTo>
                    <a:pt x="648" y="62"/>
                  </a:lnTo>
                  <a:lnTo>
                    <a:pt x="641" y="79"/>
                  </a:lnTo>
                  <a:lnTo>
                    <a:pt x="637" y="96"/>
                  </a:lnTo>
                  <a:lnTo>
                    <a:pt x="628" y="111"/>
                  </a:lnTo>
                  <a:lnTo>
                    <a:pt x="622" y="125"/>
                  </a:lnTo>
                  <a:lnTo>
                    <a:pt x="622" y="125"/>
                  </a:lnTo>
                  <a:lnTo>
                    <a:pt x="616" y="138"/>
                  </a:lnTo>
                  <a:lnTo>
                    <a:pt x="607" y="152"/>
                  </a:lnTo>
                  <a:lnTo>
                    <a:pt x="599" y="166"/>
                  </a:lnTo>
                  <a:lnTo>
                    <a:pt x="588" y="178"/>
                  </a:lnTo>
                  <a:lnTo>
                    <a:pt x="577" y="191"/>
                  </a:lnTo>
                  <a:lnTo>
                    <a:pt x="565" y="203"/>
                  </a:lnTo>
                  <a:lnTo>
                    <a:pt x="554" y="216"/>
                  </a:lnTo>
                  <a:lnTo>
                    <a:pt x="542" y="228"/>
                  </a:lnTo>
                  <a:lnTo>
                    <a:pt x="529" y="237"/>
                  </a:lnTo>
                  <a:lnTo>
                    <a:pt x="519" y="249"/>
                  </a:lnTo>
                  <a:lnTo>
                    <a:pt x="519" y="249"/>
                  </a:lnTo>
                  <a:lnTo>
                    <a:pt x="501" y="258"/>
                  </a:lnTo>
                  <a:lnTo>
                    <a:pt x="478" y="270"/>
                  </a:lnTo>
                  <a:lnTo>
                    <a:pt x="452" y="281"/>
                  </a:lnTo>
                  <a:lnTo>
                    <a:pt x="420" y="292"/>
                  </a:lnTo>
                  <a:lnTo>
                    <a:pt x="386" y="302"/>
                  </a:lnTo>
                  <a:lnTo>
                    <a:pt x="351" y="311"/>
                  </a:lnTo>
                  <a:lnTo>
                    <a:pt x="319" y="319"/>
                  </a:lnTo>
                  <a:lnTo>
                    <a:pt x="287" y="325"/>
                  </a:lnTo>
                  <a:lnTo>
                    <a:pt x="259" y="330"/>
                  </a:lnTo>
                  <a:lnTo>
                    <a:pt x="238" y="332"/>
                  </a:lnTo>
                  <a:lnTo>
                    <a:pt x="238" y="332"/>
                  </a:lnTo>
                  <a:lnTo>
                    <a:pt x="220" y="332"/>
                  </a:lnTo>
                  <a:lnTo>
                    <a:pt x="201" y="332"/>
                  </a:lnTo>
                  <a:lnTo>
                    <a:pt x="179" y="334"/>
                  </a:lnTo>
                  <a:lnTo>
                    <a:pt x="158" y="336"/>
                  </a:lnTo>
                  <a:lnTo>
                    <a:pt x="135" y="338"/>
                  </a:lnTo>
                  <a:lnTo>
                    <a:pt x="116" y="341"/>
                  </a:lnTo>
                  <a:lnTo>
                    <a:pt x="97" y="344"/>
                  </a:lnTo>
                  <a:lnTo>
                    <a:pt x="80" y="348"/>
                  </a:lnTo>
                  <a:lnTo>
                    <a:pt x="63" y="353"/>
                  </a:lnTo>
                  <a:lnTo>
                    <a:pt x="52" y="357"/>
                  </a:lnTo>
                  <a:lnTo>
                    <a:pt x="0" y="362"/>
                  </a:lnTo>
                </a:path>
              </a:pathLst>
            </a:custGeom>
            <a:solidFill>
              <a:srgbClr val="7C6000"/>
            </a:solidFill>
            <a:ln w="9525" cap="rnd">
              <a:noFill/>
              <a:round/>
              <a:headEnd/>
              <a:tailEnd/>
            </a:ln>
            <a:effectLst/>
          </p:spPr>
          <p:txBody>
            <a:bodyPr/>
            <a:lstStyle/>
            <a:p>
              <a:pPr>
                <a:defRPr/>
              </a:pPr>
              <a:endParaRPr lang="en-US"/>
            </a:p>
          </p:txBody>
        </p:sp>
        <p:sp>
          <p:nvSpPr>
            <p:cNvPr id="155" name="Freeform 1179"/>
            <p:cNvSpPr>
              <a:spLocks/>
            </p:cNvSpPr>
            <p:nvPr/>
          </p:nvSpPr>
          <p:spPr bwMode="auto">
            <a:xfrm>
              <a:off x="3137" y="2556"/>
              <a:ext cx="668" cy="367"/>
            </a:xfrm>
            <a:custGeom>
              <a:avLst/>
              <a:gdLst/>
              <a:ahLst/>
              <a:cxnLst>
                <a:cxn ang="0">
                  <a:pos x="15" y="348"/>
                </a:cxn>
                <a:cxn ang="0">
                  <a:pos x="52" y="315"/>
                </a:cxn>
                <a:cxn ang="0">
                  <a:pos x="101" y="279"/>
                </a:cxn>
                <a:cxn ang="0">
                  <a:pos x="156" y="245"/>
                </a:cxn>
                <a:cxn ang="0">
                  <a:pos x="209" y="220"/>
                </a:cxn>
                <a:cxn ang="0">
                  <a:pos x="234" y="212"/>
                </a:cxn>
                <a:cxn ang="0">
                  <a:pos x="289" y="199"/>
                </a:cxn>
                <a:cxn ang="0">
                  <a:pos x="346" y="184"/>
                </a:cxn>
                <a:cxn ang="0">
                  <a:pos x="401" y="171"/>
                </a:cxn>
                <a:cxn ang="0">
                  <a:pos x="453" y="155"/>
                </a:cxn>
                <a:cxn ang="0">
                  <a:pos x="496" y="138"/>
                </a:cxn>
                <a:cxn ang="0">
                  <a:pos x="515" y="127"/>
                </a:cxn>
                <a:cxn ang="0">
                  <a:pos x="554" y="104"/>
                </a:cxn>
                <a:cxn ang="0">
                  <a:pos x="595" y="74"/>
                </a:cxn>
                <a:cxn ang="0">
                  <a:pos x="630" y="46"/>
                </a:cxn>
                <a:cxn ang="0">
                  <a:pos x="658" y="14"/>
                </a:cxn>
                <a:cxn ang="0">
                  <a:pos x="667" y="0"/>
                </a:cxn>
                <a:cxn ang="0">
                  <a:pos x="664" y="7"/>
                </a:cxn>
                <a:cxn ang="0">
                  <a:pos x="658" y="30"/>
                </a:cxn>
                <a:cxn ang="0">
                  <a:pos x="648" y="62"/>
                </a:cxn>
                <a:cxn ang="0">
                  <a:pos x="637" y="96"/>
                </a:cxn>
                <a:cxn ang="0">
                  <a:pos x="622" y="125"/>
                </a:cxn>
                <a:cxn ang="0">
                  <a:pos x="616" y="138"/>
                </a:cxn>
                <a:cxn ang="0">
                  <a:pos x="599" y="166"/>
                </a:cxn>
                <a:cxn ang="0">
                  <a:pos x="577" y="191"/>
                </a:cxn>
                <a:cxn ang="0">
                  <a:pos x="554" y="216"/>
                </a:cxn>
                <a:cxn ang="0">
                  <a:pos x="529" y="237"/>
                </a:cxn>
                <a:cxn ang="0">
                  <a:pos x="519" y="249"/>
                </a:cxn>
                <a:cxn ang="0">
                  <a:pos x="478" y="270"/>
                </a:cxn>
                <a:cxn ang="0">
                  <a:pos x="420" y="292"/>
                </a:cxn>
                <a:cxn ang="0">
                  <a:pos x="351" y="311"/>
                </a:cxn>
                <a:cxn ang="0">
                  <a:pos x="287" y="325"/>
                </a:cxn>
                <a:cxn ang="0">
                  <a:pos x="238" y="332"/>
                </a:cxn>
                <a:cxn ang="0">
                  <a:pos x="220" y="332"/>
                </a:cxn>
                <a:cxn ang="0">
                  <a:pos x="179" y="334"/>
                </a:cxn>
                <a:cxn ang="0">
                  <a:pos x="135" y="338"/>
                </a:cxn>
                <a:cxn ang="0">
                  <a:pos x="97" y="344"/>
                </a:cxn>
                <a:cxn ang="0">
                  <a:pos x="63" y="353"/>
                </a:cxn>
              </a:cxnLst>
              <a:rect l="0" t="0" r="r" b="b"/>
              <a:pathLst>
                <a:path w="668" h="363">
                  <a:moveTo>
                    <a:pt x="0" y="362"/>
                  </a:moveTo>
                  <a:lnTo>
                    <a:pt x="15" y="348"/>
                  </a:lnTo>
                  <a:lnTo>
                    <a:pt x="31" y="332"/>
                  </a:lnTo>
                  <a:lnTo>
                    <a:pt x="52" y="315"/>
                  </a:lnTo>
                  <a:lnTo>
                    <a:pt x="75" y="295"/>
                  </a:lnTo>
                  <a:lnTo>
                    <a:pt x="101" y="279"/>
                  </a:lnTo>
                  <a:lnTo>
                    <a:pt x="126" y="262"/>
                  </a:lnTo>
                  <a:lnTo>
                    <a:pt x="156" y="245"/>
                  </a:lnTo>
                  <a:lnTo>
                    <a:pt x="183" y="231"/>
                  </a:lnTo>
                  <a:lnTo>
                    <a:pt x="209" y="220"/>
                  </a:lnTo>
                  <a:lnTo>
                    <a:pt x="234" y="212"/>
                  </a:lnTo>
                  <a:lnTo>
                    <a:pt x="234" y="212"/>
                  </a:lnTo>
                  <a:lnTo>
                    <a:pt x="259" y="205"/>
                  </a:lnTo>
                  <a:lnTo>
                    <a:pt x="289" y="199"/>
                  </a:lnTo>
                  <a:lnTo>
                    <a:pt x="316" y="193"/>
                  </a:lnTo>
                  <a:lnTo>
                    <a:pt x="346" y="184"/>
                  </a:lnTo>
                  <a:lnTo>
                    <a:pt x="374" y="178"/>
                  </a:lnTo>
                  <a:lnTo>
                    <a:pt x="401" y="171"/>
                  </a:lnTo>
                  <a:lnTo>
                    <a:pt x="428" y="163"/>
                  </a:lnTo>
                  <a:lnTo>
                    <a:pt x="453" y="155"/>
                  </a:lnTo>
                  <a:lnTo>
                    <a:pt x="476" y="146"/>
                  </a:lnTo>
                  <a:lnTo>
                    <a:pt x="496" y="138"/>
                  </a:lnTo>
                  <a:lnTo>
                    <a:pt x="496" y="138"/>
                  </a:lnTo>
                  <a:lnTo>
                    <a:pt x="515" y="127"/>
                  </a:lnTo>
                  <a:lnTo>
                    <a:pt x="533" y="117"/>
                  </a:lnTo>
                  <a:lnTo>
                    <a:pt x="554" y="104"/>
                  </a:lnTo>
                  <a:lnTo>
                    <a:pt x="574" y="90"/>
                  </a:lnTo>
                  <a:lnTo>
                    <a:pt x="595" y="74"/>
                  </a:lnTo>
                  <a:lnTo>
                    <a:pt x="611" y="60"/>
                  </a:lnTo>
                  <a:lnTo>
                    <a:pt x="630" y="46"/>
                  </a:lnTo>
                  <a:lnTo>
                    <a:pt x="646" y="28"/>
                  </a:lnTo>
                  <a:lnTo>
                    <a:pt x="658" y="14"/>
                  </a:lnTo>
                  <a:lnTo>
                    <a:pt x="667" y="0"/>
                  </a:lnTo>
                  <a:lnTo>
                    <a:pt x="667" y="0"/>
                  </a:lnTo>
                  <a:lnTo>
                    <a:pt x="667" y="1"/>
                  </a:lnTo>
                  <a:lnTo>
                    <a:pt x="664" y="7"/>
                  </a:lnTo>
                  <a:lnTo>
                    <a:pt x="662" y="18"/>
                  </a:lnTo>
                  <a:lnTo>
                    <a:pt x="658" y="30"/>
                  </a:lnTo>
                  <a:lnTo>
                    <a:pt x="653" y="46"/>
                  </a:lnTo>
                  <a:lnTo>
                    <a:pt x="648" y="62"/>
                  </a:lnTo>
                  <a:lnTo>
                    <a:pt x="641" y="79"/>
                  </a:lnTo>
                  <a:lnTo>
                    <a:pt x="637" y="96"/>
                  </a:lnTo>
                  <a:lnTo>
                    <a:pt x="628" y="111"/>
                  </a:lnTo>
                  <a:lnTo>
                    <a:pt x="622" y="125"/>
                  </a:lnTo>
                  <a:lnTo>
                    <a:pt x="622" y="125"/>
                  </a:lnTo>
                  <a:lnTo>
                    <a:pt x="616" y="138"/>
                  </a:lnTo>
                  <a:lnTo>
                    <a:pt x="607" y="152"/>
                  </a:lnTo>
                  <a:lnTo>
                    <a:pt x="599" y="166"/>
                  </a:lnTo>
                  <a:lnTo>
                    <a:pt x="588" y="178"/>
                  </a:lnTo>
                  <a:lnTo>
                    <a:pt x="577" y="191"/>
                  </a:lnTo>
                  <a:lnTo>
                    <a:pt x="565" y="203"/>
                  </a:lnTo>
                  <a:lnTo>
                    <a:pt x="554" y="216"/>
                  </a:lnTo>
                  <a:lnTo>
                    <a:pt x="542" y="228"/>
                  </a:lnTo>
                  <a:lnTo>
                    <a:pt x="529" y="237"/>
                  </a:lnTo>
                  <a:lnTo>
                    <a:pt x="519" y="249"/>
                  </a:lnTo>
                  <a:lnTo>
                    <a:pt x="519" y="249"/>
                  </a:lnTo>
                  <a:lnTo>
                    <a:pt x="501" y="258"/>
                  </a:lnTo>
                  <a:lnTo>
                    <a:pt x="478" y="270"/>
                  </a:lnTo>
                  <a:lnTo>
                    <a:pt x="452" y="281"/>
                  </a:lnTo>
                  <a:lnTo>
                    <a:pt x="420" y="292"/>
                  </a:lnTo>
                  <a:lnTo>
                    <a:pt x="386" y="302"/>
                  </a:lnTo>
                  <a:lnTo>
                    <a:pt x="351" y="311"/>
                  </a:lnTo>
                  <a:lnTo>
                    <a:pt x="319" y="319"/>
                  </a:lnTo>
                  <a:lnTo>
                    <a:pt x="287" y="325"/>
                  </a:lnTo>
                  <a:lnTo>
                    <a:pt x="259" y="330"/>
                  </a:lnTo>
                  <a:lnTo>
                    <a:pt x="238" y="332"/>
                  </a:lnTo>
                  <a:lnTo>
                    <a:pt x="238" y="332"/>
                  </a:lnTo>
                  <a:lnTo>
                    <a:pt x="220" y="332"/>
                  </a:lnTo>
                  <a:lnTo>
                    <a:pt x="201" y="332"/>
                  </a:lnTo>
                  <a:lnTo>
                    <a:pt x="179" y="334"/>
                  </a:lnTo>
                  <a:lnTo>
                    <a:pt x="158" y="336"/>
                  </a:lnTo>
                  <a:lnTo>
                    <a:pt x="135" y="338"/>
                  </a:lnTo>
                  <a:lnTo>
                    <a:pt x="116" y="341"/>
                  </a:lnTo>
                  <a:lnTo>
                    <a:pt x="97" y="344"/>
                  </a:lnTo>
                  <a:lnTo>
                    <a:pt x="80" y="348"/>
                  </a:lnTo>
                  <a:lnTo>
                    <a:pt x="63" y="353"/>
                  </a:lnTo>
                  <a:lnTo>
                    <a:pt x="52" y="35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6" name="Freeform 1180"/>
            <p:cNvSpPr>
              <a:spLocks/>
            </p:cNvSpPr>
            <p:nvPr/>
          </p:nvSpPr>
          <p:spPr bwMode="auto">
            <a:xfrm>
              <a:off x="3165" y="2565"/>
              <a:ext cx="669" cy="360"/>
            </a:xfrm>
            <a:custGeom>
              <a:avLst/>
              <a:gdLst/>
              <a:ahLst/>
              <a:cxnLst>
                <a:cxn ang="0">
                  <a:pos x="13" y="346"/>
                </a:cxn>
                <a:cxn ang="0">
                  <a:pos x="50" y="315"/>
                </a:cxn>
                <a:cxn ang="0">
                  <a:pos x="101" y="279"/>
                </a:cxn>
                <a:cxn ang="0">
                  <a:pos x="153" y="245"/>
                </a:cxn>
                <a:cxn ang="0">
                  <a:pos x="208" y="218"/>
                </a:cxn>
                <a:cxn ang="0">
                  <a:pos x="234" y="211"/>
                </a:cxn>
                <a:cxn ang="0">
                  <a:pos x="286" y="199"/>
                </a:cxn>
                <a:cxn ang="0">
                  <a:pos x="346" y="186"/>
                </a:cxn>
                <a:cxn ang="0">
                  <a:pos x="400" y="170"/>
                </a:cxn>
                <a:cxn ang="0">
                  <a:pos x="452" y="155"/>
                </a:cxn>
                <a:cxn ang="0">
                  <a:pos x="495" y="137"/>
                </a:cxn>
                <a:cxn ang="0">
                  <a:pos x="514" y="128"/>
                </a:cxn>
                <a:cxn ang="0">
                  <a:pos x="553" y="103"/>
                </a:cxn>
                <a:cxn ang="0">
                  <a:pos x="594" y="75"/>
                </a:cxn>
                <a:cxn ang="0">
                  <a:pos x="627" y="46"/>
                </a:cxn>
                <a:cxn ang="0">
                  <a:pos x="657" y="15"/>
                </a:cxn>
                <a:cxn ang="0">
                  <a:pos x="666" y="0"/>
                </a:cxn>
                <a:cxn ang="0">
                  <a:pos x="663" y="8"/>
                </a:cxn>
                <a:cxn ang="0">
                  <a:pos x="657" y="31"/>
                </a:cxn>
                <a:cxn ang="0">
                  <a:pos x="647" y="63"/>
                </a:cxn>
                <a:cxn ang="0">
                  <a:pos x="634" y="96"/>
                </a:cxn>
                <a:cxn ang="0">
                  <a:pos x="622" y="126"/>
                </a:cxn>
                <a:cxn ang="0">
                  <a:pos x="615" y="140"/>
                </a:cxn>
                <a:cxn ang="0">
                  <a:pos x="596" y="165"/>
                </a:cxn>
                <a:cxn ang="0">
                  <a:pos x="576" y="191"/>
                </a:cxn>
                <a:cxn ang="0">
                  <a:pos x="553" y="216"/>
                </a:cxn>
                <a:cxn ang="0">
                  <a:pos x="528" y="239"/>
                </a:cxn>
                <a:cxn ang="0">
                  <a:pos x="516" y="248"/>
                </a:cxn>
                <a:cxn ang="0">
                  <a:pos x="478" y="268"/>
                </a:cxn>
                <a:cxn ang="0">
                  <a:pos x="417" y="292"/>
                </a:cxn>
                <a:cxn ang="0">
                  <a:pos x="349" y="310"/>
                </a:cxn>
                <a:cxn ang="0">
                  <a:pos x="286" y="326"/>
                </a:cxn>
                <a:cxn ang="0">
                  <a:pos x="238" y="330"/>
                </a:cxn>
                <a:cxn ang="0">
                  <a:pos x="219" y="330"/>
                </a:cxn>
                <a:cxn ang="0">
                  <a:pos x="179" y="333"/>
                </a:cxn>
                <a:cxn ang="0">
                  <a:pos x="135" y="338"/>
                </a:cxn>
                <a:cxn ang="0">
                  <a:pos x="95" y="344"/>
                </a:cxn>
                <a:cxn ang="0">
                  <a:pos x="63" y="353"/>
                </a:cxn>
                <a:cxn ang="0">
                  <a:pos x="0" y="359"/>
                </a:cxn>
              </a:cxnLst>
              <a:rect l="0" t="0" r="r" b="b"/>
              <a:pathLst>
                <a:path w="667" h="360">
                  <a:moveTo>
                    <a:pt x="0" y="359"/>
                  </a:moveTo>
                  <a:lnTo>
                    <a:pt x="13" y="346"/>
                  </a:lnTo>
                  <a:lnTo>
                    <a:pt x="31" y="332"/>
                  </a:lnTo>
                  <a:lnTo>
                    <a:pt x="50" y="315"/>
                  </a:lnTo>
                  <a:lnTo>
                    <a:pt x="75" y="298"/>
                  </a:lnTo>
                  <a:lnTo>
                    <a:pt x="101" y="279"/>
                  </a:lnTo>
                  <a:lnTo>
                    <a:pt x="126" y="260"/>
                  </a:lnTo>
                  <a:lnTo>
                    <a:pt x="153" y="245"/>
                  </a:lnTo>
                  <a:lnTo>
                    <a:pt x="183" y="231"/>
                  </a:lnTo>
                  <a:lnTo>
                    <a:pt x="208" y="218"/>
                  </a:lnTo>
                  <a:lnTo>
                    <a:pt x="234" y="211"/>
                  </a:lnTo>
                  <a:lnTo>
                    <a:pt x="234" y="211"/>
                  </a:lnTo>
                  <a:lnTo>
                    <a:pt x="259" y="206"/>
                  </a:lnTo>
                  <a:lnTo>
                    <a:pt x="286" y="199"/>
                  </a:lnTo>
                  <a:lnTo>
                    <a:pt x="316" y="193"/>
                  </a:lnTo>
                  <a:lnTo>
                    <a:pt x="346" y="186"/>
                  </a:lnTo>
                  <a:lnTo>
                    <a:pt x="372" y="178"/>
                  </a:lnTo>
                  <a:lnTo>
                    <a:pt x="400" y="170"/>
                  </a:lnTo>
                  <a:lnTo>
                    <a:pt x="427" y="161"/>
                  </a:lnTo>
                  <a:lnTo>
                    <a:pt x="452" y="155"/>
                  </a:lnTo>
                  <a:lnTo>
                    <a:pt x="475" y="147"/>
                  </a:lnTo>
                  <a:lnTo>
                    <a:pt x="495" y="137"/>
                  </a:lnTo>
                  <a:lnTo>
                    <a:pt x="495" y="137"/>
                  </a:lnTo>
                  <a:lnTo>
                    <a:pt x="514" y="128"/>
                  </a:lnTo>
                  <a:lnTo>
                    <a:pt x="533" y="115"/>
                  </a:lnTo>
                  <a:lnTo>
                    <a:pt x="553" y="103"/>
                  </a:lnTo>
                  <a:lnTo>
                    <a:pt x="572" y="90"/>
                  </a:lnTo>
                  <a:lnTo>
                    <a:pt x="594" y="75"/>
                  </a:lnTo>
                  <a:lnTo>
                    <a:pt x="611" y="61"/>
                  </a:lnTo>
                  <a:lnTo>
                    <a:pt x="627" y="46"/>
                  </a:lnTo>
                  <a:lnTo>
                    <a:pt x="645" y="29"/>
                  </a:lnTo>
                  <a:lnTo>
                    <a:pt x="657" y="15"/>
                  </a:lnTo>
                  <a:lnTo>
                    <a:pt x="666" y="0"/>
                  </a:lnTo>
                  <a:lnTo>
                    <a:pt x="666" y="0"/>
                  </a:lnTo>
                  <a:lnTo>
                    <a:pt x="666" y="2"/>
                  </a:lnTo>
                  <a:lnTo>
                    <a:pt x="663" y="8"/>
                  </a:lnTo>
                  <a:lnTo>
                    <a:pt x="661" y="18"/>
                  </a:lnTo>
                  <a:lnTo>
                    <a:pt x="657" y="31"/>
                  </a:lnTo>
                  <a:lnTo>
                    <a:pt x="652" y="46"/>
                  </a:lnTo>
                  <a:lnTo>
                    <a:pt x="647" y="63"/>
                  </a:lnTo>
                  <a:lnTo>
                    <a:pt x="640" y="80"/>
                  </a:lnTo>
                  <a:lnTo>
                    <a:pt x="634" y="96"/>
                  </a:lnTo>
                  <a:lnTo>
                    <a:pt x="627" y="111"/>
                  </a:lnTo>
                  <a:lnTo>
                    <a:pt x="622" y="126"/>
                  </a:lnTo>
                  <a:lnTo>
                    <a:pt x="622" y="126"/>
                  </a:lnTo>
                  <a:lnTo>
                    <a:pt x="615" y="140"/>
                  </a:lnTo>
                  <a:lnTo>
                    <a:pt x="606" y="153"/>
                  </a:lnTo>
                  <a:lnTo>
                    <a:pt x="596" y="165"/>
                  </a:lnTo>
                  <a:lnTo>
                    <a:pt x="585" y="178"/>
                  </a:lnTo>
                  <a:lnTo>
                    <a:pt x="576" y="191"/>
                  </a:lnTo>
                  <a:lnTo>
                    <a:pt x="564" y="204"/>
                  </a:lnTo>
                  <a:lnTo>
                    <a:pt x="553" y="216"/>
                  </a:lnTo>
                  <a:lnTo>
                    <a:pt x="541" y="227"/>
                  </a:lnTo>
                  <a:lnTo>
                    <a:pt x="528" y="239"/>
                  </a:lnTo>
                  <a:lnTo>
                    <a:pt x="516" y="248"/>
                  </a:lnTo>
                  <a:lnTo>
                    <a:pt x="516" y="248"/>
                  </a:lnTo>
                  <a:lnTo>
                    <a:pt x="501" y="259"/>
                  </a:lnTo>
                  <a:lnTo>
                    <a:pt x="478" y="268"/>
                  </a:lnTo>
                  <a:lnTo>
                    <a:pt x="450" y="282"/>
                  </a:lnTo>
                  <a:lnTo>
                    <a:pt x="417" y="292"/>
                  </a:lnTo>
                  <a:lnTo>
                    <a:pt x="383" y="303"/>
                  </a:lnTo>
                  <a:lnTo>
                    <a:pt x="349" y="310"/>
                  </a:lnTo>
                  <a:lnTo>
                    <a:pt x="316" y="319"/>
                  </a:lnTo>
                  <a:lnTo>
                    <a:pt x="286" y="326"/>
                  </a:lnTo>
                  <a:lnTo>
                    <a:pt x="259" y="330"/>
                  </a:lnTo>
                  <a:lnTo>
                    <a:pt x="238" y="330"/>
                  </a:lnTo>
                  <a:lnTo>
                    <a:pt x="238" y="330"/>
                  </a:lnTo>
                  <a:lnTo>
                    <a:pt x="219" y="330"/>
                  </a:lnTo>
                  <a:lnTo>
                    <a:pt x="200" y="332"/>
                  </a:lnTo>
                  <a:lnTo>
                    <a:pt x="179" y="333"/>
                  </a:lnTo>
                  <a:lnTo>
                    <a:pt x="156" y="335"/>
                  </a:lnTo>
                  <a:lnTo>
                    <a:pt x="135" y="338"/>
                  </a:lnTo>
                  <a:lnTo>
                    <a:pt x="114" y="340"/>
                  </a:lnTo>
                  <a:lnTo>
                    <a:pt x="95" y="344"/>
                  </a:lnTo>
                  <a:lnTo>
                    <a:pt x="78" y="349"/>
                  </a:lnTo>
                  <a:lnTo>
                    <a:pt x="63" y="353"/>
                  </a:lnTo>
                  <a:lnTo>
                    <a:pt x="52" y="356"/>
                  </a:lnTo>
                  <a:lnTo>
                    <a:pt x="0" y="359"/>
                  </a:lnTo>
                </a:path>
              </a:pathLst>
            </a:custGeom>
            <a:solidFill>
              <a:srgbClr val="FFD80F"/>
            </a:solidFill>
            <a:ln w="9525" cap="rnd">
              <a:noFill/>
              <a:round/>
              <a:headEnd/>
              <a:tailEnd/>
            </a:ln>
            <a:effectLst/>
          </p:spPr>
          <p:txBody>
            <a:bodyPr/>
            <a:lstStyle/>
            <a:p>
              <a:pPr>
                <a:defRPr/>
              </a:pPr>
              <a:endParaRPr lang="en-US"/>
            </a:p>
          </p:txBody>
        </p:sp>
        <p:sp>
          <p:nvSpPr>
            <p:cNvPr id="157" name="Freeform 1181"/>
            <p:cNvSpPr>
              <a:spLocks/>
            </p:cNvSpPr>
            <p:nvPr/>
          </p:nvSpPr>
          <p:spPr bwMode="auto">
            <a:xfrm>
              <a:off x="3165" y="2565"/>
              <a:ext cx="669" cy="360"/>
            </a:xfrm>
            <a:custGeom>
              <a:avLst/>
              <a:gdLst/>
              <a:ahLst/>
              <a:cxnLst>
                <a:cxn ang="0">
                  <a:pos x="13" y="346"/>
                </a:cxn>
                <a:cxn ang="0">
                  <a:pos x="50" y="315"/>
                </a:cxn>
                <a:cxn ang="0">
                  <a:pos x="101" y="279"/>
                </a:cxn>
                <a:cxn ang="0">
                  <a:pos x="153" y="245"/>
                </a:cxn>
                <a:cxn ang="0">
                  <a:pos x="208" y="218"/>
                </a:cxn>
                <a:cxn ang="0">
                  <a:pos x="234" y="211"/>
                </a:cxn>
                <a:cxn ang="0">
                  <a:pos x="286" y="199"/>
                </a:cxn>
                <a:cxn ang="0">
                  <a:pos x="346" y="186"/>
                </a:cxn>
                <a:cxn ang="0">
                  <a:pos x="400" y="170"/>
                </a:cxn>
                <a:cxn ang="0">
                  <a:pos x="452" y="155"/>
                </a:cxn>
                <a:cxn ang="0">
                  <a:pos x="495" y="137"/>
                </a:cxn>
                <a:cxn ang="0">
                  <a:pos x="514" y="128"/>
                </a:cxn>
                <a:cxn ang="0">
                  <a:pos x="553" y="103"/>
                </a:cxn>
                <a:cxn ang="0">
                  <a:pos x="594" y="75"/>
                </a:cxn>
                <a:cxn ang="0">
                  <a:pos x="627" y="46"/>
                </a:cxn>
                <a:cxn ang="0">
                  <a:pos x="657" y="15"/>
                </a:cxn>
                <a:cxn ang="0">
                  <a:pos x="666" y="0"/>
                </a:cxn>
                <a:cxn ang="0">
                  <a:pos x="663" y="8"/>
                </a:cxn>
                <a:cxn ang="0">
                  <a:pos x="657" y="31"/>
                </a:cxn>
                <a:cxn ang="0">
                  <a:pos x="647" y="63"/>
                </a:cxn>
                <a:cxn ang="0">
                  <a:pos x="634" y="96"/>
                </a:cxn>
                <a:cxn ang="0">
                  <a:pos x="622" y="126"/>
                </a:cxn>
                <a:cxn ang="0">
                  <a:pos x="615" y="140"/>
                </a:cxn>
                <a:cxn ang="0">
                  <a:pos x="596" y="165"/>
                </a:cxn>
                <a:cxn ang="0">
                  <a:pos x="576" y="191"/>
                </a:cxn>
                <a:cxn ang="0">
                  <a:pos x="553" y="216"/>
                </a:cxn>
                <a:cxn ang="0">
                  <a:pos x="528" y="239"/>
                </a:cxn>
                <a:cxn ang="0">
                  <a:pos x="516" y="248"/>
                </a:cxn>
                <a:cxn ang="0">
                  <a:pos x="478" y="268"/>
                </a:cxn>
                <a:cxn ang="0">
                  <a:pos x="417" y="292"/>
                </a:cxn>
                <a:cxn ang="0">
                  <a:pos x="349" y="310"/>
                </a:cxn>
                <a:cxn ang="0">
                  <a:pos x="286" y="326"/>
                </a:cxn>
                <a:cxn ang="0">
                  <a:pos x="238" y="330"/>
                </a:cxn>
                <a:cxn ang="0">
                  <a:pos x="219" y="330"/>
                </a:cxn>
                <a:cxn ang="0">
                  <a:pos x="179" y="333"/>
                </a:cxn>
                <a:cxn ang="0">
                  <a:pos x="135" y="338"/>
                </a:cxn>
                <a:cxn ang="0">
                  <a:pos x="95" y="344"/>
                </a:cxn>
                <a:cxn ang="0">
                  <a:pos x="63" y="353"/>
                </a:cxn>
              </a:cxnLst>
              <a:rect l="0" t="0" r="r" b="b"/>
              <a:pathLst>
                <a:path w="667" h="360">
                  <a:moveTo>
                    <a:pt x="0" y="359"/>
                  </a:moveTo>
                  <a:lnTo>
                    <a:pt x="13" y="346"/>
                  </a:lnTo>
                  <a:lnTo>
                    <a:pt x="31" y="332"/>
                  </a:lnTo>
                  <a:lnTo>
                    <a:pt x="50" y="315"/>
                  </a:lnTo>
                  <a:lnTo>
                    <a:pt x="75" y="298"/>
                  </a:lnTo>
                  <a:lnTo>
                    <a:pt x="101" y="279"/>
                  </a:lnTo>
                  <a:lnTo>
                    <a:pt x="126" y="260"/>
                  </a:lnTo>
                  <a:lnTo>
                    <a:pt x="153" y="245"/>
                  </a:lnTo>
                  <a:lnTo>
                    <a:pt x="183" y="231"/>
                  </a:lnTo>
                  <a:lnTo>
                    <a:pt x="208" y="218"/>
                  </a:lnTo>
                  <a:lnTo>
                    <a:pt x="234" y="211"/>
                  </a:lnTo>
                  <a:lnTo>
                    <a:pt x="234" y="211"/>
                  </a:lnTo>
                  <a:lnTo>
                    <a:pt x="259" y="206"/>
                  </a:lnTo>
                  <a:lnTo>
                    <a:pt x="286" y="199"/>
                  </a:lnTo>
                  <a:lnTo>
                    <a:pt x="316" y="193"/>
                  </a:lnTo>
                  <a:lnTo>
                    <a:pt x="346" y="186"/>
                  </a:lnTo>
                  <a:lnTo>
                    <a:pt x="372" y="178"/>
                  </a:lnTo>
                  <a:lnTo>
                    <a:pt x="400" y="170"/>
                  </a:lnTo>
                  <a:lnTo>
                    <a:pt x="427" y="161"/>
                  </a:lnTo>
                  <a:lnTo>
                    <a:pt x="452" y="155"/>
                  </a:lnTo>
                  <a:lnTo>
                    <a:pt x="475" y="147"/>
                  </a:lnTo>
                  <a:lnTo>
                    <a:pt x="495" y="137"/>
                  </a:lnTo>
                  <a:lnTo>
                    <a:pt x="495" y="137"/>
                  </a:lnTo>
                  <a:lnTo>
                    <a:pt x="514" y="128"/>
                  </a:lnTo>
                  <a:lnTo>
                    <a:pt x="533" y="115"/>
                  </a:lnTo>
                  <a:lnTo>
                    <a:pt x="553" y="103"/>
                  </a:lnTo>
                  <a:lnTo>
                    <a:pt x="572" y="90"/>
                  </a:lnTo>
                  <a:lnTo>
                    <a:pt x="594" y="75"/>
                  </a:lnTo>
                  <a:lnTo>
                    <a:pt x="611" y="61"/>
                  </a:lnTo>
                  <a:lnTo>
                    <a:pt x="627" y="46"/>
                  </a:lnTo>
                  <a:lnTo>
                    <a:pt x="645" y="29"/>
                  </a:lnTo>
                  <a:lnTo>
                    <a:pt x="657" y="15"/>
                  </a:lnTo>
                  <a:lnTo>
                    <a:pt x="666" y="0"/>
                  </a:lnTo>
                  <a:lnTo>
                    <a:pt x="666" y="0"/>
                  </a:lnTo>
                  <a:lnTo>
                    <a:pt x="666" y="2"/>
                  </a:lnTo>
                  <a:lnTo>
                    <a:pt x="663" y="8"/>
                  </a:lnTo>
                  <a:lnTo>
                    <a:pt x="661" y="18"/>
                  </a:lnTo>
                  <a:lnTo>
                    <a:pt x="657" y="31"/>
                  </a:lnTo>
                  <a:lnTo>
                    <a:pt x="652" y="46"/>
                  </a:lnTo>
                  <a:lnTo>
                    <a:pt x="647" y="63"/>
                  </a:lnTo>
                  <a:lnTo>
                    <a:pt x="640" y="80"/>
                  </a:lnTo>
                  <a:lnTo>
                    <a:pt x="634" y="96"/>
                  </a:lnTo>
                  <a:lnTo>
                    <a:pt x="627" y="111"/>
                  </a:lnTo>
                  <a:lnTo>
                    <a:pt x="622" y="126"/>
                  </a:lnTo>
                  <a:lnTo>
                    <a:pt x="622" y="126"/>
                  </a:lnTo>
                  <a:lnTo>
                    <a:pt x="615" y="140"/>
                  </a:lnTo>
                  <a:lnTo>
                    <a:pt x="606" y="153"/>
                  </a:lnTo>
                  <a:lnTo>
                    <a:pt x="596" y="165"/>
                  </a:lnTo>
                  <a:lnTo>
                    <a:pt x="585" y="178"/>
                  </a:lnTo>
                  <a:lnTo>
                    <a:pt x="576" y="191"/>
                  </a:lnTo>
                  <a:lnTo>
                    <a:pt x="564" y="204"/>
                  </a:lnTo>
                  <a:lnTo>
                    <a:pt x="553" y="216"/>
                  </a:lnTo>
                  <a:lnTo>
                    <a:pt x="541" y="227"/>
                  </a:lnTo>
                  <a:lnTo>
                    <a:pt x="528" y="239"/>
                  </a:lnTo>
                  <a:lnTo>
                    <a:pt x="516" y="248"/>
                  </a:lnTo>
                  <a:lnTo>
                    <a:pt x="516" y="248"/>
                  </a:lnTo>
                  <a:lnTo>
                    <a:pt x="501" y="259"/>
                  </a:lnTo>
                  <a:lnTo>
                    <a:pt x="478" y="268"/>
                  </a:lnTo>
                  <a:lnTo>
                    <a:pt x="450" y="282"/>
                  </a:lnTo>
                  <a:lnTo>
                    <a:pt x="417" y="292"/>
                  </a:lnTo>
                  <a:lnTo>
                    <a:pt x="383" y="303"/>
                  </a:lnTo>
                  <a:lnTo>
                    <a:pt x="349" y="310"/>
                  </a:lnTo>
                  <a:lnTo>
                    <a:pt x="316" y="319"/>
                  </a:lnTo>
                  <a:lnTo>
                    <a:pt x="286" y="326"/>
                  </a:lnTo>
                  <a:lnTo>
                    <a:pt x="259" y="330"/>
                  </a:lnTo>
                  <a:lnTo>
                    <a:pt x="238" y="330"/>
                  </a:lnTo>
                  <a:lnTo>
                    <a:pt x="238" y="330"/>
                  </a:lnTo>
                  <a:lnTo>
                    <a:pt x="219" y="330"/>
                  </a:lnTo>
                  <a:lnTo>
                    <a:pt x="200" y="332"/>
                  </a:lnTo>
                  <a:lnTo>
                    <a:pt x="179" y="333"/>
                  </a:lnTo>
                  <a:lnTo>
                    <a:pt x="156" y="335"/>
                  </a:lnTo>
                  <a:lnTo>
                    <a:pt x="135" y="338"/>
                  </a:lnTo>
                  <a:lnTo>
                    <a:pt x="114" y="340"/>
                  </a:lnTo>
                  <a:lnTo>
                    <a:pt x="95" y="344"/>
                  </a:lnTo>
                  <a:lnTo>
                    <a:pt x="78" y="349"/>
                  </a:lnTo>
                  <a:lnTo>
                    <a:pt x="63" y="353"/>
                  </a:lnTo>
                  <a:lnTo>
                    <a:pt x="52" y="35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8" name="Freeform 1182"/>
            <p:cNvSpPr>
              <a:spLocks/>
            </p:cNvSpPr>
            <p:nvPr/>
          </p:nvSpPr>
          <p:spPr bwMode="auto">
            <a:xfrm>
              <a:off x="3060" y="2790"/>
              <a:ext cx="610" cy="219"/>
            </a:xfrm>
            <a:custGeom>
              <a:avLst/>
              <a:gdLst/>
              <a:ahLst/>
              <a:cxnLst>
                <a:cxn ang="0">
                  <a:pos x="13" y="145"/>
                </a:cxn>
                <a:cxn ang="0">
                  <a:pos x="45" y="124"/>
                </a:cxn>
                <a:cxn ang="0">
                  <a:pos x="84" y="100"/>
                </a:cxn>
                <a:cxn ang="0">
                  <a:pos x="131" y="77"/>
                </a:cxn>
                <a:cxn ang="0">
                  <a:pos x="181" y="60"/>
                </a:cxn>
                <a:cxn ang="0">
                  <a:pos x="204" y="53"/>
                </a:cxn>
                <a:cxn ang="0">
                  <a:pos x="259" y="46"/>
                </a:cxn>
                <a:cxn ang="0">
                  <a:pos x="322" y="41"/>
                </a:cxn>
                <a:cxn ang="0">
                  <a:pos x="384" y="37"/>
                </a:cxn>
                <a:cxn ang="0">
                  <a:pos x="441" y="33"/>
                </a:cxn>
                <a:cxn ang="0">
                  <a:pos x="485" y="33"/>
                </a:cxn>
                <a:cxn ang="0">
                  <a:pos x="502" y="33"/>
                </a:cxn>
                <a:cxn ang="0">
                  <a:pos x="534" y="30"/>
                </a:cxn>
                <a:cxn ang="0">
                  <a:pos x="559" y="25"/>
                </a:cxn>
                <a:cxn ang="0">
                  <a:pos x="580" y="18"/>
                </a:cxn>
                <a:cxn ang="0">
                  <a:pos x="599" y="7"/>
                </a:cxn>
                <a:cxn ang="0">
                  <a:pos x="608" y="0"/>
                </a:cxn>
                <a:cxn ang="0">
                  <a:pos x="605" y="7"/>
                </a:cxn>
                <a:cxn ang="0">
                  <a:pos x="598" y="25"/>
                </a:cxn>
                <a:cxn ang="0">
                  <a:pos x="587" y="50"/>
                </a:cxn>
                <a:cxn ang="0">
                  <a:pos x="572" y="73"/>
                </a:cxn>
                <a:cxn ang="0">
                  <a:pos x="552" y="92"/>
                </a:cxn>
                <a:cxn ang="0">
                  <a:pos x="543" y="100"/>
                </a:cxn>
                <a:cxn ang="0">
                  <a:pos x="513" y="117"/>
                </a:cxn>
                <a:cxn ang="0">
                  <a:pos x="473" y="136"/>
                </a:cxn>
                <a:cxn ang="0">
                  <a:pos x="416" y="150"/>
                </a:cxn>
                <a:cxn ang="0">
                  <a:pos x="338" y="157"/>
                </a:cxn>
                <a:cxn ang="0">
                  <a:pos x="291" y="155"/>
                </a:cxn>
                <a:cxn ang="0">
                  <a:pos x="200" y="155"/>
                </a:cxn>
                <a:cxn ang="0">
                  <a:pos x="126" y="166"/>
                </a:cxn>
                <a:cxn ang="0">
                  <a:pos x="70" y="182"/>
                </a:cxn>
                <a:cxn ang="0">
                  <a:pos x="31" y="201"/>
                </a:cxn>
                <a:cxn ang="0">
                  <a:pos x="8" y="219"/>
                </a:cxn>
              </a:cxnLst>
              <a:rect l="0" t="0" r="r" b="b"/>
              <a:pathLst>
                <a:path w="609" h="220">
                  <a:moveTo>
                    <a:pt x="0" y="150"/>
                  </a:moveTo>
                  <a:lnTo>
                    <a:pt x="13" y="145"/>
                  </a:lnTo>
                  <a:lnTo>
                    <a:pt x="27" y="134"/>
                  </a:lnTo>
                  <a:lnTo>
                    <a:pt x="45" y="124"/>
                  </a:lnTo>
                  <a:lnTo>
                    <a:pt x="63" y="113"/>
                  </a:lnTo>
                  <a:lnTo>
                    <a:pt x="84" y="100"/>
                  </a:lnTo>
                  <a:lnTo>
                    <a:pt x="107" y="90"/>
                  </a:lnTo>
                  <a:lnTo>
                    <a:pt x="131" y="77"/>
                  </a:lnTo>
                  <a:lnTo>
                    <a:pt x="156" y="69"/>
                  </a:lnTo>
                  <a:lnTo>
                    <a:pt x="181" y="60"/>
                  </a:lnTo>
                  <a:lnTo>
                    <a:pt x="204" y="53"/>
                  </a:lnTo>
                  <a:lnTo>
                    <a:pt x="204" y="53"/>
                  </a:lnTo>
                  <a:lnTo>
                    <a:pt x="232" y="50"/>
                  </a:lnTo>
                  <a:lnTo>
                    <a:pt x="259" y="46"/>
                  </a:lnTo>
                  <a:lnTo>
                    <a:pt x="291" y="44"/>
                  </a:lnTo>
                  <a:lnTo>
                    <a:pt x="322" y="41"/>
                  </a:lnTo>
                  <a:lnTo>
                    <a:pt x="352" y="37"/>
                  </a:lnTo>
                  <a:lnTo>
                    <a:pt x="384" y="37"/>
                  </a:lnTo>
                  <a:lnTo>
                    <a:pt x="414" y="35"/>
                  </a:lnTo>
                  <a:lnTo>
                    <a:pt x="441" y="33"/>
                  </a:lnTo>
                  <a:lnTo>
                    <a:pt x="464" y="33"/>
                  </a:lnTo>
                  <a:lnTo>
                    <a:pt x="485" y="33"/>
                  </a:lnTo>
                  <a:lnTo>
                    <a:pt x="485" y="33"/>
                  </a:lnTo>
                  <a:lnTo>
                    <a:pt x="502" y="33"/>
                  </a:lnTo>
                  <a:lnTo>
                    <a:pt x="519" y="30"/>
                  </a:lnTo>
                  <a:lnTo>
                    <a:pt x="534" y="30"/>
                  </a:lnTo>
                  <a:lnTo>
                    <a:pt x="547" y="28"/>
                  </a:lnTo>
                  <a:lnTo>
                    <a:pt x="559" y="25"/>
                  </a:lnTo>
                  <a:lnTo>
                    <a:pt x="572" y="23"/>
                  </a:lnTo>
                  <a:lnTo>
                    <a:pt x="580" y="18"/>
                  </a:lnTo>
                  <a:lnTo>
                    <a:pt x="591" y="12"/>
                  </a:lnTo>
                  <a:lnTo>
                    <a:pt x="599" y="7"/>
                  </a:lnTo>
                  <a:lnTo>
                    <a:pt x="608" y="0"/>
                  </a:lnTo>
                  <a:lnTo>
                    <a:pt x="608" y="0"/>
                  </a:lnTo>
                  <a:lnTo>
                    <a:pt x="608" y="2"/>
                  </a:lnTo>
                  <a:lnTo>
                    <a:pt x="605" y="7"/>
                  </a:lnTo>
                  <a:lnTo>
                    <a:pt x="601" y="16"/>
                  </a:lnTo>
                  <a:lnTo>
                    <a:pt x="598" y="25"/>
                  </a:lnTo>
                  <a:lnTo>
                    <a:pt x="593" y="37"/>
                  </a:lnTo>
                  <a:lnTo>
                    <a:pt x="587" y="50"/>
                  </a:lnTo>
                  <a:lnTo>
                    <a:pt x="580" y="62"/>
                  </a:lnTo>
                  <a:lnTo>
                    <a:pt x="572" y="73"/>
                  </a:lnTo>
                  <a:lnTo>
                    <a:pt x="561" y="85"/>
                  </a:lnTo>
                  <a:lnTo>
                    <a:pt x="552" y="92"/>
                  </a:lnTo>
                  <a:lnTo>
                    <a:pt x="552" y="92"/>
                  </a:lnTo>
                  <a:lnTo>
                    <a:pt x="543" y="100"/>
                  </a:lnTo>
                  <a:lnTo>
                    <a:pt x="527" y="108"/>
                  </a:lnTo>
                  <a:lnTo>
                    <a:pt x="513" y="117"/>
                  </a:lnTo>
                  <a:lnTo>
                    <a:pt x="494" y="127"/>
                  </a:lnTo>
                  <a:lnTo>
                    <a:pt x="473" y="136"/>
                  </a:lnTo>
                  <a:lnTo>
                    <a:pt x="446" y="145"/>
                  </a:lnTo>
                  <a:lnTo>
                    <a:pt x="416" y="150"/>
                  </a:lnTo>
                  <a:lnTo>
                    <a:pt x="380" y="155"/>
                  </a:lnTo>
                  <a:lnTo>
                    <a:pt x="338" y="157"/>
                  </a:lnTo>
                  <a:lnTo>
                    <a:pt x="291" y="155"/>
                  </a:lnTo>
                  <a:lnTo>
                    <a:pt x="291" y="155"/>
                  </a:lnTo>
                  <a:lnTo>
                    <a:pt x="243" y="152"/>
                  </a:lnTo>
                  <a:lnTo>
                    <a:pt x="200" y="155"/>
                  </a:lnTo>
                  <a:lnTo>
                    <a:pt x="160" y="159"/>
                  </a:lnTo>
                  <a:lnTo>
                    <a:pt x="126" y="166"/>
                  </a:lnTo>
                  <a:lnTo>
                    <a:pt x="96" y="173"/>
                  </a:lnTo>
                  <a:lnTo>
                    <a:pt x="70" y="182"/>
                  </a:lnTo>
                  <a:lnTo>
                    <a:pt x="48" y="191"/>
                  </a:lnTo>
                  <a:lnTo>
                    <a:pt x="31" y="201"/>
                  </a:lnTo>
                  <a:lnTo>
                    <a:pt x="19" y="210"/>
                  </a:lnTo>
                  <a:lnTo>
                    <a:pt x="8" y="219"/>
                  </a:lnTo>
                  <a:lnTo>
                    <a:pt x="0" y="150"/>
                  </a:lnTo>
                </a:path>
              </a:pathLst>
            </a:custGeom>
            <a:solidFill>
              <a:srgbClr val="7C6000"/>
            </a:solidFill>
            <a:ln w="9525" cap="rnd">
              <a:noFill/>
              <a:round/>
              <a:headEnd/>
              <a:tailEnd/>
            </a:ln>
            <a:effectLst/>
          </p:spPr>
          <p:txBody>
            <a:bodyPr/>
            <a:lstStyle/>
            <a:p>
              <a:pPr>
                <a:defRPr/>
              </a:pPr>
              <a:endParaRPr lang="en-US"/>
            </a:p>
          </p:txBody>
        </p:sp>
        <p:sp>
          <p:nvSpPr>
            <p:cNvPr id="159" name="Freeform 1183"/>
            <p:cNvSpPr>
              <a:spLocks/>
            </p:cNvSpPr>
            <p:nvPr/>
          </p:nvSpPr>
          <p:spPr bwMode="auto">
            <a:xfrm>
              <a:off x="3060" y="2790"/>
              <a:ext cx="610" cy="219"/>
            </a:xfrm>
            <a:custGeom>
              <a:avLst/>
              <a:gdLst/>
              <a:ahLst/>
              <a:cxnLst>
                <a:cxn ang="0">
                  <a:pos x="13" y="145"/>
                </a:cxn>
                <a:cxn ang="0">
                  <a:pos x="45" y="124"/>
                </a:cxn>
                <a:cxn ang="0">
                  <a:pos x="84" y="100"/>
                </a:cxn>
                <a:cxn ang="0">
                  <a:pos x="131" y="77"/>
                </a:cxn>
                <a:cxn ang="0">
                  <a:pos x="181" y="60"/>
                </a:cxn>
                <a:cxn ang="0">
                  <a:pos x="204" y="53"/>
                </a:cxn>
                <a:cxn ang="0">
                  <a:pos x="259" y="46"/>
                </a:cxn>
                <a:cxn ang="0">
                  <a:pos x="322" y="41"/>
                </a:cxn>
                <a:cxn ang="0">
                  <a:pos x="384" y="37"/>
                </a:cxn>
                <a:cxn ang="0">
                  <a:pos x="441" y="33"/>
                </a:cxn>
                <a:cxn ang="0">
                  <a:pos x="485" y="33"/>
                </a:cxn>
                <a:cxn ang="0">
                  <a:pos x="502" y="33"/>
                </a:cxn>
                <a:cxn ang="0">
                  <a:pos x="534" y="30"/>
                </a:cxn>
                <a:cxn ang="0">
                  <a:pos x="559" y="25"/>
                </a:cxn>
                <a:cxn ang="0">
                  <a:pos x="580" y="18"/>
                </a:cxn>
                <a:cxn ang="0">
                  <a:pos x="599" y="7"/>
                </a:cxn>
                <a:cxn ang="0">
                  <a:pos x="608" y="0"/>
                </a:cxn>
                <a:cxn ang="0">
                  <a:pos x="605" y="7"/>
                </a:cxn>
                <a:cxn ang="0">
                  <a:pos x="598" y="25"/>
                </a:cxn>
                <a:cxn ang="0">
                  <a:pos x="587" y="50"/>
                </a:cxn>
                <a:cxn ang="0">
                  <a:pos x="572" y="73"/>
                </a:cxn>
                <a:cxn ang="0">
                  <a:pos x="552" y="92"/>
                </a:cxn>
                <a:cxn ang="0">
                  <a:pos x="543" y="100"/>
                </a:cxn>
                <a:cxn ang="0">
                  <a:pos x="513" y="117"/>
                </a:cxn>
                <a:cxn ang="0">
                  <a:pos x="473" y="136"/>
                </a:cxn>
                <a:cxn ang="0">
                  <a:pos x="416" y="150"/>
                </a:cxn>
                <a:cxn ang="0">
                  <a:pos x="338" y="157"/>
                </a:cxn>
                <a:cxn ang="0">
                  <a:pos x="291" y="155"/>
                </a:cxn>
                <a:cxn ang="0">
                  <a:pos x="200" y="155"/>
                </a:cxn>
                <a:cxn ang="0">
                  <a:pos x="126" y="166"/>
                </a:cxn>
                <a:cxn ang="0">
                  <a:pos x="70" y="182"/>
                </a:cxn>
                <a:cxn ang="0">
                  <a:pos x="31" y="201"/>
                </a:cxn>
                <a:cxn ang="0">
                  <a:pos x="8" y="219"/>
                </a:cxn>
              </a:cxnLst>
              <a:rect l="0" t="0" r="r" b="b"/>
              <a:pathLst>
                <a:path w="609" h="220">
                  <a:moveTo>
                    <a:pt x="0" y="150"/>
                  </a:moveTo>
                  <a:lnTo>
                    <a:pt x="13" y="145"/>
                  </a:lnTo>
                  <a:lnTo>
                    <a:pt x="27" y="134"/>
                  </a:lnTo>
                  <a:lnTo>
                    <a:pt x="45" y="124"/>
                  </a:lnTo>
                  <a:lnTo>
                    <a:pt x="63" y="113"/>
                  </a:lnTo>
                  <a:lnTo>
                    <a:pt x="84" y="100"/>
                  </a:lnTo>
                  <a:lnTo>
                    <a:pt x="107" y="90"/>
                  </a:lnTo>
                  <a:lnTo>
                    <a:pt x="131" y="77"/>
                  </a:lnTo>
                  <a:lnTo>
                    <a:pt x="156" y="69"/>
                  </a:lnTo>
                  <a:lnTo>
                    <a:pt x="181" y="60"/>
                  </a:lnTo>
                  <a:lnTo>
                    <a:pt x="204" y="53"/>
                  </a:lnTo>
                  <a:lnTo>
                    <a:pt x="204" y="53"/>
                  </a:lnTo>
                  <a:lnTo>
                    <a:pt x="232" y="50"/>
                  </a:lnTo>
                  <a:lnTo>
                    <a:pt x="259" y="46"/>
                  </a:lnTo>
                  <a:lnTo>
                    <a:pt x="291" y="44"/>
                  </a:lnTo>
                  <a:lnTo>
                    <a:pt x="322" y="41"/>
                  </a:lnTo>
                  <a:lnTo>
                    <a:pt x="352" y="37"/>
                  </a:lnTo>
                  <a:lnTo>
                    <a:pt x="384" y="37"/>
                  </a:lnTo>
                  <a:lnTo>
                    <a:pt x="414" y="35"/>
                  </a:lnTo>
                  <a:lnTo>
                    <a:pt x="441" y="33"/>
                  </a:lnTo>
                  <a:lnTo>
                    <a:pt x="464" y="33"/>
                  </a:lnTo>
                  <a:lnTo>
                    <a:pt x="485" y="33"/>
                  </a:lnTo>
                  <a:lnTo>
                    <a:pt x="485" y="33"/>
                  </a:lnTo>
                  <a:lnTo>
                    <a:pt x="502" y="33"/>
                  </a:lnTo>
                  <a:lnTo>
                    <a:pt x="519" y="30"/>
                  </a:lnTo>
                  <a:lnTo>
                    <a:pt x="534" y="30"/>
                  </a:lnTo>
                  <a:lnTo>
                    <a:pt x="547" y="28"/>
                  </a:lnTo>
                  <a:lnTo>
                    <a:pt x="559" y="25"/>
                  </a:lnTo>
                  <a:lnTo>
                    <a:pt x="572" y="23"/>
                  </a:lnTo>
                  <a:lnTo>
                    <a:pt x="580" y="18"/>
                  </a:lnTo>
                  <a:lnTo>
                    <a:pt x="591" y="12"/>
                  </a:lnTo>
                  <a:lnTo>
                    <a:pt x="599" y="7"/>
                  </a:lnTo>
                  <a:lnTo>
                    <a:pt x="608" y="0"/>
                  </a:lnTo>
                  <a:lnTo>
                    <a:pt x="608" y="0"/>
                  </a:lnTo>
                  <a:lnTo>
                    <a:pt x="608" y="2"/>
                  </a:lnTo>
                  <a:lnTo>
                    <a:pt x="605" y="7"/>
                  </a:lnTo>
                  <a:lnTo>
                    <a:pt x="601" y="16"/>
                  </a:lnTo>
                  <a:lnTo>
                    <a:pt x="598" y="25"/>
                  </a:lnTo>
                  <a:lnTo>
                    <a:pt x="593" y="37"/>
                  </a:lnTo>
                  <a:lnTo>
                    <a:pt x="587" y="50"/>
                  </a:lnTo>
                  <a:lnTo>
                    <a:pt x="580" y="62"/>
                  </a:lnTo>
                  <a:lnTo>
                    <a:pt x="572" y="73"/>
                  </a:lnTo>
                  <a:lnTo>
                    <a:pt x="561" y="85"/>
                  </a:lnTo>
                  <a:lnTo>
                    <a:pt x="552" y="92"/>
                  </a:lnTo>
                  <a:lnTo>
                    <a:pt x="552" y="92"/>
                  </a:lnTo>
                  <a:lnTo>
                    <a:pt x="543" y="100"/>
                  </a:lnTo>
                  <a:lnTo>
                    <a:pt x="527" y="108"/>
                  </a:lnTo>
                  <a:lnTo>
                    <a:pt x="513" y="117"/>
                  </a:lnTo>
                  <a:lnTo>
                    <a:pt x="494" y="127"/>
                  </a:lnTo>
                  <a:lnTo>
                    <a:pt x="473" y="136"/>
                  </a:lnTo>
                  <a:lnTo>
                    <a:pt x="446" y="145"/>
                  </a:lnTo>
                  <a:lnTo>
                    <a:pt x="416" y="150"/>
                  </a:lnTo>
                  <a:lnTo>
                    <a:pt x="380" y="155"/>
                  </a:lnTo>
                  <a:lnTo>
                    <a:pt x="338" y="157"/>
                  </a:lnTo>
                  <a:lnTo>
                    <a:pt x="291" y="155"/>
                  </a:lnTo>
                  <a:lnTo>
                    <a:pt x="291" y="155"/>
                  </a:lnTo>
                  <a:lnTo>
                    <a:pt x="243" y="152"/>
                  </a:lnTo>
                  <a:lnTo>
                    <a:pt x="200" y="155"/>
                  </a:lnTo>
                  <a:lnTo>
                    <a:pt x="160" y="159"/>
                  </a:lnTo>
                  <a:lnTo>
                    <a:pt x="126" y="166"/>
                  </a:lnTo>
                  <a:lnTo>
                    <a:pt x="96" y="173"/>
                  </a:lnTo>
                  <a:lnTo>
                    <a:pt x="70" y="182"/>
                  </a:lnTo>
                  <a:lnTo>
                    <a:pt x="48" y="191"/>
                  </a:lnTo>
                  <a:lnTo>
                    <a:pt x="31" y="201"/>
                  </a:lnTo>
                  <a:lnTo>
                    <a:pt x="19" y="210"/>
                  </a:lnTo>
                  <a:lnTo>
                    <a:pt x="8" y="21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0" name="Freeform 1184"/>
            <p:cNvSpPr>
              <a:spLocks/>
            </p:cNvSpPr>
            <p:nvPr/>
          </p:nvSpPr>
          <p:spPr bwMode="auto">
            <a:xfrm>
              <a:off x="3060" y="2792"/>
              <a:ext cx="610" cy="218"/>
            </a:xfrm>
            <a:custGeom>
              <a:avLst/>
              <a:gdLst/>
              <a:ahLst/>
              <a:cxnLst>
                <a:cxn ang="0">
                  <a:pos x="10" y="143"/>
                </a:cxn>
                <a:cxn ang="0">
                  <a:pos x="43" y="124"/>
                </a:cxn>
                <a:cxn ang="0">
                  <a:pos x="84" y="101"/>
                </a:cxn>
                <a:cxn ang="0">
                  <a:pos x="130" y="78"/>
                </a:cxn>
                <a:cxn ang="0">
                  <a:pos x="181" y="61"/>
                </a:cxn>
                <a:cxn ang="0">
                  <a:pos x="204" y="55"/>
                </a:cxn>
                <a:cxn ang="0">
                  <a:pos x="259" y="46"/>
                </a:cxn>
                <a:cxn ang="0">
                  <a:pos x="322" y="39"/>
                </a:cxn>
                <a:cxn ang="0">
                  <a:pos x="383" y="36"/>
                </a:cxn>
                <a:cxn ang="0">
                  <a:pos x="440" y="34"/>
                </a:cxn>
                <a:cxn ang="0">
                  <a:pos x="484" y="31"/>
                </a:cxn>
                <a:cxn ang="0">
                  <a:pos x="501" y="31"/>
                </a:cxn>
                <a:cxn ang="0">
                  <a:pos x="533" y="31"/>
                </a:cxn>
                <a:cxn ang="0">
                  <a:pos x="558" y="25"/>
                </a:cxn>
                <a:cxn ang="0">
                  <a:pos x="579" y="18"/>
                </a:cxn>
                <a:cxn ang="0">
                  <a:pos x="598" y="6"/>
                </a:cxn>
                <a:cxn ang="0">
                  <a:pos x="607" y="0"/>
                </a:cxn>
                <a:cxn ang="0">
                  <a:pos x="604" y="6"/>
                </a:cxn>
                <a:cxn ang="0">
                  <a:pos x="596" y="25"/>
                </a:cxn>
                <a:cxn ang="0">
                  <a:pos x="586" y="50"/>
                </a:cxn>
                <a:cxn ang="0">
                  <a:pos x="568" y="73"/>
                </a:cxn>
                <a:cxn ang="0">
                  <a:pos x="549" y="92"/>
                </a:cxn>
                <a:cxn ang="0">
                  <a:pos x="539" y="101"/>
                </a:cxn>
                <a:cxn ang="0">
                  <a:pos x="512" y="117"/>
                </a:cxn>
                <a:cxn ang="0">
                  <a:pos x="471" y="136"/>
                </a:cxn>
                <a:cxn ang="0">
                  <a:pos x="413" y="151"/>
                </a:cxn>
                <a:cxn ang="0">
                  <a:pos x="337" y="156"/>
                </a:cxn>
                <a:cxn ang="0">
                  <a:pos x="291" y="156"/>
                </a:cxn>
                <a:cxn ang="0">
                  <a:pos x="197" y="156"/>
                </a:cxn>
                <a:cxn ang="0">
                  <a:pos x="126" y="163"/>
                </a:cxn>
                <a:cxn ang="0">
                  <a:pos x="69" y="183"/>
                </a:cxn>
                <a:cxn ang="0">
                  <a:pos x="31" y="202"/>
                </a:cxn>
                <a:cxn ang="0">
                  <a:pos x="6" y="219"/>
                </a:cxn>
              </a:cxnLst>
              <a:rect l="0" t="0" r="r" b="b"/>
              <a:pathLst>
                <a:path w="608" h="220">
                  <a:moveTo>
                    <a:pt x="0" y="151"/>
                  </a:moveTo>
                  <a:lnTo>
                    <a:pt x="10" y="143"/>
                  </a:lnTo>
                  <a:lnTo>
                    <a:pt x="27" y="135"/>
                  </a:lnTo>
                  <a:lnTo>
                    <a:pt x="43" y="124"/>
                  </a:lnTo>
                  <a:lnTo>
                    <a:pt x="63" y="113"/>
                  </a:lnTo>
                  <a:lnTo>
                    <a:pt x="84" y="101"/>
                  </a:lnTo>
                  <a:lnTo>
                    <a:pt x="107" y="88"/>
                  </a:lnTo>
                  <a:lnTo>
                    <a:pt x="130" y="78"/>
                  </a:lnTo>
                  <a:lnTo>
                    <a:pt x="156" y="69"/>
                  </a:lnTo>
                  <a:lnTo>
                    <a:pt x="181" y="61"/>
                  </a:lnTo>
                  <a:lnTo>
                    <a:pt x="204" y="55"/>
                  </a:lnTo>
                  <a:lnTo>
                    <a:pt x="204" y="55"/>
                  </a:lnTo>
                  <a:lnTo>
                    <a:pt x="232" y="50"/>
                  </a:lnTo>
                  <a:lnTo>
                    <a:pt x="259" y="46"/>
                  </a:lnTo>
                  <a:lnTo>
                    <a:pt x="291" y="44"/>
                  </a:lnTo>
                  <a:lnTo>
                    <a:pt x="322" y="39"/>
                  </a:lnTo>
                  <a:lnTo>
                    <a:pt x="351" y="37"/>
                  </a:lnTo>
                  <a:lnTo>
                    <a:pt x="383" y="36"/>
                  </a:lnTo>
                  <a:lnTo>
                    <a:pt x="413" y="36"/>
                  </a:lnTo>
                  <a:lnTo>
                    <a:pt x="440" y="34"/>
                  </a:lnTo>
                  <a:lnTo>
                    <a:pt x="464" y="34"/>
                  </a:lnTo>
                  <a:lnTo>
                    <a:pt x="484" y="31"/>
                  </a:lnTo>
                  <a:lnTo>
                    <a:pt x="484" y="31"/>
                  </a:lnTo>
                  <a:lnTo>
                    <a:pt x="501" y="31"/>
                  </a:lnTo>
                  <a:lnTo>
                    <a:pt x="516" y="31"/>
                  </a:lnTo>
                  <a:lnTo>
                    <a:pt x="533" y="31"/>
                  </a:lnTo>
                  <a:lnTo>
                    <a:pt x="545" y="27"/>
                  </a:lnTo>
                  <a:lnTo>
                    <a:pt x="558" y="25"/>
                  </a:lnTo>
                  <a:lnTo>
                    <a:pt x="568" y="23"/>
                  </a:lnTo>
                  <a:lnTo>
                    <a:pt x="579" y="18"/>
                  </a:lnTo>
                  <a:lnTo>
                    <a:pt x="590" y="13"/>
                  </a:lnTo>
                  <a:lnTo>
                    <a:pt x="598" y="6"/>
                  </a:lnTo>
                  <a:lnTo>
                    <a:pt x="607" y="0"/>
                  </a:lnTo>
                  <a:lnTo>
                    <a:pt x="607" y="0"/>
                  </a:lnTo>
                  <a:lnTo>
                    <a:pt x="604" y="2"/>
                  </a:lnTo>
                  <a:lnTo>
                    <a:pt x="604" y="6"/>
                  </a:lnTo>
                  <a:lnTo>
                    <a:pt x="600" y="14"/>
                  </a:lnTo>
                  <a:lnTo>
                    <a:pt x="596" y="25"/>
                  </a:lnTo>
                  <a:lnTo>
                    <a:pt x="592" y="37"/>
                  </a:lnTo>
                  <a:lnTo>
                    <a:pt x="586" y="50"/>
                  </a:lnTo>
                  <a:lnTo>
                    <a:pt x="577" y="61"/>
                  </a:lnTo>
                  <a:lnTo>
                    <a:pt x="568" y="73"/>
                  </a:lnTo>
                  <a:lnTo>
                    <a:pt x="560" y="84"/>
                  </a:lnTo>
                  <a:lnTo>
                    <a:pt x="549" y="92"/>
                  </a:lnTo>
                  <a:lnTo>
                    <a:pt x="549" y="92"/>
                  </a:lnTo>
                  <a:lnTo>
                    <a:pt x="539" y="101"/>
                  </a:lnTo>
                  <a:lnTo>
                    <a:pt x="526" y="110"/>
                  </a:lnTo>
                  <a:lnTo>
                    <a:pt x="512" y="117"/>
                  </a:lnTo>
                  <a:lnTo>
                    <a:pt x="493" y="126"/>
                  </a:lnTo>
                  <a:lnTo>
                    <a:pt x="471" y="136"/>
                  </a:lnTo>
                  <a:lnTo>
                    <a:pt x="444" y="145"/>
                  </a:lnTo>
                  <a:lnTo>
                    <a:pt x="413" y="151"/>
                  </a:lnTo>
                  <a:lnTo>
                    <a:pt x="377" y="156"/>
                  </a:lnTo>
                  <a:lnTo>
                    <a:pt x="337" y="156"/>
                  </a:lnTo>
                  <a:lnTo>
                    <a:pt x="291" y="156"/>
                  </a:lnTo>
                  <a:lnTo>
                    <a:pt x="291" y="156"/>
                  </a:lnTo>
                  <a:lnTo>
                    <a:pt x="243" y="154"/>
                  </a:lnTo>
                  <a:lnTo>
                    <a:pt x="197" y="156"/>
                  </a:lnTo>
                  <a:lnTo>
                    <a:pt x="160" y="160"/>
                  </a:lnTo>
                  <a:lnTo>
                    <a:pt x="126" y="163"/>
                  </a:lnTo>
                  <a:lnTo>
                    <a:pt x="96" y="174"/>
                  </a:lnTo>
                  <a:lnTo>
                    <a:pt x="69" y="183"/>
                  </a:lnTo>
                  <a:lnTo>
                    <a:pt x="48" y="191"/>
                  </a:lnTo>
                  <a:lnTo>
                    <a:pt x="31" y="202"/>
                  </a:lnTo>
                  <a:lnTo>
                    <a:pt x="17" y="210"/>
                  </a:lnTo>
                  <a:lnTo>
                    <a:pt x="6" y="219"/>
                  </a:lnTo>
                  <a:lnTo>
                    <a:pt x="0" y="151"/>
                  </a:lnTo>
                </a:path>
              </a:pathLst>
            </a:custGeom>
            <a:solidFill>
              <a:srgbClr val="FFD80F"/>
            </a:solidFill>
            <a:ln w="9525" cap="rnd">
              <a:noFill/>
              <a:round/>
              <a:headEnd/>
              <a:tailEnd/>
            </a:ln>
            <a:effectLst/>
          </p:spPr>
          <p:txBody>
            <a:bodyPr/>
            <a:lstStyle/>
            <a:p>
              <a:pPr>
                <a:defRPr/>
              </a:pPr>
              <a:endParaRPr lang="en-US"/>
            </a:p>
          </p:txBody>
        </p:sp>
        <p:sp>
          <p:nvSpPr>
            <p:cNvPr id="161" name="Freeform 1185"/>
            <p:cNvSpPr>
              <a:spLocks/>
            </p:cNvSpPr>
            <p:nvPr/>
          </p:nvSpPr>
          <p:spPr bwMode="auto">
            <a:xfrm>
              <a:off x="3060" y="2792"/>
              <a:ext cx="610" cy="218"/>
            </a:xfrm>
            <a:custGeom>
              <a:avLst/>
              <a:gdLst/>
              <a:ahLst/>
              <a:cxnLst>
                <a:cxn ang="0">
                  <a:pos x="10" y="143"/>
                </a:cxn>
                <a:cxn ang="0">
                  <a:pos x="43" y="124"/>
                </a:cxn>
                <a:cxn ang="0">
                  <a:pos x="84" y="101"/>
                </a:cxn>
                <a:cxn ang="0">
                  <a:pos x="130" y="78"/>
                </a:cxn>
                <a:cxn ang="0">
                  <a:pos x="181" y="61"/>
                </a:cxn>
                <a:cxn ang="0">
                  <a:pos x="204" y="55"/>
                </a:cxn>
                <a:cxn ang="0">
                  <a:pos x="259" y="46"/>
                </a:cxn>
                <a:cxn ang="0">
                  <a:pos x="322" y="39"/>
                </a:cxn>
                <a:cxn ang="0">
                  <a:pos x="383" y="36"/>
                </a:cxn>
                <a:cxn ang="0">
                  <a:pos x="440" y="34"/>
                </a:cxn>
                <a:cxn ang="0">
                  <a:pos x="484" y="31"/>
                </a:cxn>
                <a:cxn ang="0">
                  <a:pos x="501" y="31"/>
                </a:cxn>
                <a:cxn ang="0">
                  <a:pos x="533" y="31"/>
                </a:cxn>
                <a:cxn ang="0">
                  <a:pos x="558" y="25"/>
                </a:cxn>
                <a:cxn ang="0">
                  <a:pos x="579" y="18"/>
                </a:cxn>
                <a:cxn ang="0">
                  <a:pos x="598" y="6"/>
                </a:cxn>
                <a:cxn ang="0">
                  <a:pos x="607" y="0"/>
                </a:cxn>
                <a:cxn ang="0">
                  <a:pos x="604" y="6"/>
                </a:cxn>
                <a:cxn ang="0">
                  <a:pos x="596" y="25"/>
                </a:cxn>
                <a:cxn ang="0">
                  <a:pos x="586" y="50"/>
                </a:cxn>
                <a:cxn ang="0">
                  <a:pos x="568" y="73"/>
                </a:cxn>
                <a:cxn ang="0">
                  <a:pos x="549" y="92"/>
                </a:cxn>
                <a:cxn ang="0">
                  <a:pos x="539" y="101"/>
                </a:cxn>
                <a:cxn ang="0">
                  <a:pos x="512" y="117"/>
                </a:cxn>
                <a:cxn ang="0">
                  <a:pos x="471" y="136"/>
                </a:cxn>
                <a:cxn ang="0">
                  <a:pos x="413" y="151"/>
                </a:cxn>
                <a:cxn ang="0">
                  <a:pos x="337" y="156"/>
                </a:cxn>
                <a:cxn ang="0">
                  <a:pos x="291" y="156"/>
                </a:cxn>
                <a:cxn ang="0">
                  <a:pos x="197" y="156"/>
                </a:cxn>
                <a:cxn ang="0">
                  <a:pos x="126" y="163"/>
                </a:cxn>
                <a:cxn ang="0">
                  <a:pos x="69" y="183"/>
                </a:cxn>
                <a:cxn ang="0">
                  <a:pos x="31" y="202"/>
                </a:cxn>
                <a:cxn ang="0">
                  <a:pos x="6" y="219"/>
                </a:cxn>
              </a:cxnLst>
              <a:rect l="0" t="0" r="r" b="b"/>
              <a:pathLst>
                <a:path w="608" h="220">
                  <a:moveTo>
                    <a:pt x="0" y="151"/>
                  </a:moveTo>
                  <a:lnTo>
                    <a:pt x="10" y="143"/>
                  </a:lnTo>
                  <a:lnTo>
                    <a:pt x="27" y="135"/>
                  </a:lnTo>
                  <a:lnTo>
                    <a:pt x="43" y="124"/>
                  </a:lnTo>
                  <a:lnTo>
                    <a:pt x="63" y="113"/>
                  </a:lnTo>
                  <a:lnTo>
                    <a:pt x="84" y="101"/>
                  </a:lnTo>
                  <a:lnTo>
                    <a:pt x="107" y="88"/>
                  </a:lnTo>
                  <a:lnTo>
                    <a:pt x="130" y="78"/>
                  </a:lnTo>
                  <a:lnTo>
                    <a:pt x="156" y="69"/>
                  </a:lnTo>
                  <a:lnTo>
                    <a:pt x="181" y="61"/>
                  </a:lnTo>
                  <a:lnTo>
                    <a:pt x="204" y="55"/>
                  </a:lnTo>
                  <a:lnTo>
                    <a:pt x="204" y="55"/>
                  </a:lnTo>
                  <a:lnTo>
                    <a:pt x="232" y="50"/>
                  </a:lnTo>
                  <a:lnTo>
                    <a:pt x="259" y="46"/>
                  </a:lnTo>
                  <a:lnTo>
                    <a:pt x="291" y="44"/>
                  </a:lnTo>
                  <a:lnTo>
                    <a:pt x="322" y="39"/>
                  </a:lnTo>
                  <a:lnTo>
                    <a:pt x="351" y="37"/>
                  </a:lnTo>
                  <a:lnTo>
                    <a:pt x="383" y="36"/>
                  </a:lnTo>
                  <a:lnTo>
                    <a:pt x="413" y="36"/>
                  </a:lnTo>
                  <a:lnTo>
                    <a:pt x="440" y="34"/>
                  </a:lnTo>
                  <a:lnTo>
                    <a:pt x="464" y="34"/>
                  </a:lnTo>
                  <a:lnTo>
                    <a:pt x="484" y="31"/>
                  </a:lnTo>
                  <a:lnTo>
                    <a:pt x="484" y="31"/>
                  </a:lnTo>
                  <a:lnTo>
                    <a:pt x="501" y="31"/>
                  </a:lnTo>
                  <a:lnTo>
                    <a:pt x="516" y="31"/>
                  </a:lnTo>
                  <a:lnTo>
                    <a:pt x="533" y="31"/>
                  </a:lnTo>
                  <a:lnTo>
                    <a:pt x="545" y="27"/>
                  </a:lnTo>
                  <a:lnTo>
                    <a:pt x="558" y="25"/>
                  </a:lnTo>
                  <a:lnTo>
                    <a:pt x="568" y="23"/>
                  </a:lnTo>
                  <a:lnTo>
                    <a:pt x="579" y="18"/>
                  </a:lnTo>
                  <a:lnTo>
                    <a:pt x="590" y="13"/>
                  </a:lnTo>
                  <a:lnTo>
                    <a:pt x="598" y="6"/>
                  </a:lnTo>
                  <a:lnTo>
                    <a:pt x="607" y="0"/>
                  </a:lnTo>
                  <a:lnTo>
                    <a:pt x="607" y="0"/>
                  </a:lnTo>
                  <a:lnTo>
                    <a:pt x="604" y="2"/>
                  </a:lnTo>
                  <a:lnTo>
                    <a:pt x="604" y="6"/>
                  </a:lnTo>
                  <a:lnTo>
                    <a:pt x="600" y="14"/>
                  </a:lnTo>
                  <a:lnTo>
                    <a:pt x="596" y="25"/>
                  </a:lnTo>
                  <a:lnTo>
                    <a:pt x="592" y="37"/>
                  </a:lnTo>
                  <a:lnTo>
                    <a:pt x="586" y="50"/>
                  </a:lnTo>
                  <a:lnTo>
                    <a:pt x="577" y="61"/>
                  </a:lnTo>
                  <a:lnTo>
                    <a:pt x="568" y="73"/>
                  </a:lnTo>
                  <a:lnTo>
                    <a:pt x="560" y="84"/>
                  </a:lnTo>
                  <a:lnTo>
                    <a:pt x="549" y="92"/>
                  </a:lnTo>
                  <a:lnTo>
                    <a:pt x="549" y="92"/>
                  </a:lnTo>
                  <a:lnTo>
                    <a:pt x="539" y="101"/>
                  </a:lnTo>
                  <a:lnTo>
                    <a:pt x="526" y="110"/>
                  </a:lnTo>
                  <a:lnTo>
                    <a:pt x="512" y="117"/>
                  </a:lnTo>
                  <a:lnTo>
                    <a:pt x="493" y="126"/>
                  </a:lnTo>
                  <a:lnTo>
                    <a:pt x="471" y="136"/>
                  </a:lnTo>
                  <a:lnTo>
                    <a:pt x="444" y="145"/>
                  </a:lnTo>
                  <a:lnTo>
                    <a:pt x="413" y="151"/>
                  </a:lnTo>
                  <a:lnTo>
                    <a:pt x="377" y="156"/>
                  </a:lnTo>
                  <a:lnTo>
                    <a:pt x="337" y="156"/>
                  </a:lnTo>
                  <a:lnTo>
                    <a:pt x="291" y="156"/>
                  </a:lnTo>
                  <a:lnTo>
                    <a:pt x="291" y="156"/>
                  </a:lnTo>
                  <a:lnTo>
                    <a:pt x="243" y="154"/>
                  </a:lnTo>
                  <a:lnTo>
                    <a:pt x="197" y="156"/>
                  </a:lnTo>
                  <a:lnTo>
                    <a:pt x="160" y="160"/>
                  </a:lnTo>
                  <a:lnTo>
                    <a:pt x="126" y="163"/>
                  </a:lnTo>
                  <a:lnTo>
                    <a:pt x="96" y="174"/>
                  </a:lnTo>
                  <a:lnTo>
                    <a:pt x="69" y="183"/>
                  </a:lnTo>
                  <a:lnTo>
                    <a:pt x="48" y="191"/>
                  </a:lnTo>
                  <a:lnTo>
                    <a:pt x="31" y="202"/>
                  </a:lnTo>
                  <a:lnTo>
                    <a:pt x="17" y="210"/>
                  </a:lnTo>
                  <a:lnTo>
                    <a:pt x="6" y="21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2" name="Freeform 1186"/>
            <p:cNvSpPr>
              <a:spLocks/>
            </p:cNvSpPr>
            <p:nvPr/>
          </p:nvSpPr>
          <p:spPr bwMode="auto">
            <a:xfrm>
              <a:off x="3060" y="2914"/>
              <a:ext cx="480" cy="148"/>
            </a:xfrm>
            <a:custGeom>
              <a:avLst/>
              <a:gdLst/>
              <a:ahLst/>
              <a:cxnLst>
                <a:cxn ang="0">
                  <a:pos x="0" y="82"/>
                </a:cxn>
                <a:cxn ang="0">
                  <a:pos x="7" y="75"/>
                </a:cxn>
                <a:cxn ang="0">
                  <a:pos x="16" y="69"/>
                </a:cxn>
                <a:cxn ang="0">
                  <a:pos x="27" y="60"/>
                </a:cxn>
                <a:cxn ang="0">
                  <a:pos x="37" y="52"/>
                </a:cxn>
                <a:cxn ang="0">
                  <a:pos x="48" y="46"/>
                </a:cxn>
                <a:cxn ang="0">
                  <a:pos x="60" y="37"/>
                </a:cxn>
                <a:cxn ang="0">
                  <a:pos x="71" y="31"/>
                </a:cxn>
                <a:cxn ang="0">
                  <a:pos x="85" y="25"/>
                </a:cxn>
                <a:cxn ang="0">
                  <a:pos x="101" y="20"/>
                </a:cxn>
                <a:cxn ang="0">
                  <a:pos x="115" y="16"/>
                </a:cxn>
                <a:cxn ang="0">
                  <a:pos x="115" y="16"/>
                </a:cxn>
                <a:cxn ang="0">
                  <a:pos x="134" y="16"/>
                </a:cxn>
                <a:cxn ang="0">
                  <a:pos x="156" y="14"/>
                </a:cxn>
                <a:cxn ang="0">
                  <a:pos x="179" y="14"/>
                </a:cxn>
                <a:cxn ang="0">
                  <a:pos x="206" y="16"/>
                </a:cxn>
                <a:cxn ang="0">
                  <a:pos x="233" y="16"/>
                </a:cxn>
                <a:cxn ang="0">
                  <a:pos x="260" y="16"/>
                </a:cxn>
                <a:cxn ang="0">
                  <a:pos x="286" y="18"/>
                </a:cxn>
                <a:cxn ang="0">
                  <a:pos x="307" y="18"/>
                </a:cxn>
                <a:cxn ang="0">
                  <a:pos x="329" y="18"/>
                </a:cxn>
                <a:cxn ang="0">
                  <a:pos x="343" y="16"/>
                </a:cxn>
                <a:cxn ang="0">
                  <a:pos x="343" y="16"/>
                </a:cxn>
                <a:cxn ang="0">
                  <a:pos x="356" y="16"/>
                </a:cxn>
                <a:cxn ang="0">
                  <a:pos x="368" y="16"/>
                </a:cxn>
                <a:cxn ang="0">
                  <a:pos x="383" y="14"/>
                </a:cxn>
                <a:cxn ang="0">
                  <a:pos x="398" y="14"/>
                </a:cxn>
                <a:cxn ang="0">
                  <a:pos x="410" y="12"/>
                </a:cxn>
                <a:cxn ang="0">
                  <a:pos x="425" y="12"/>
                </a:cxn>
                <a:cxn ang="0">
                  <a:pos x="440" y="8"/>
                </a:cxn>
                <a:cxn ang="0">
                  <a:pos x="455" y="6"/>
                </a:cxn>
                <a:cxn ang="0">
                  <a:pos x="467" y="4"/>
                </a:cxn>
                <a:cxn ang="0">
                  <a:pos x="481" y="0"/>
                </a:cxn>
                <a:cxn ang="0">
                  <a:pos x="481" y="0"/>
                </a:cxn>
                <a:cxn ang="0">
                  <a:pos x="478" y="2"/>
                </a:cxn>
                <a:cxn ang="0">
                  <a:pos x="467" y="8"/>
                </a:cxn>
                <a:cxn ang="0">
                  <a:pos x="453" y="20"/>
                </a:cxn>
                <a:cxn ang="0">
                  <a:pos x="432" y="34"/>
                </a:cxn>
                <a:cxn ang="0">
                  <a:pos x="410" y="48"/>
                </a:cxn>
                <a:cxn ang="0">
                  <a:pos x="385" y="64"/>
                </a:cxn>
                <a:cxn ang="0">
                  <a:pos x="357" y="77"/>
                </a:cxn>
                <a:cxn ang="0">
                  <a:pos x="331" y="92"/>
                </a:cxn>
                <a:cxn ang="0">
                  <a:pos x="303" y="103"/>
                </a:cxn>
                <a:cxn ang="0">
                  <a:pos x="280" y="110"/>
                </a:cxn>
                <a:cxn ang="0">
                  <a:pos x="280" y="110"/>
                </a:cxn>
                <a:cxn ang="0">
                  <a:pos x="255" y="117"/>
                </a:cxn>
                <a:cxn ang="0">
                  <a:pos x="227" y="124"/>
                </a:cxn>
                <a:cxn ang="0">
                  <a:pos x="200" y="130"/>
                </a:cxn>
                <a:cxn ang="0">
                  <a:pos x="170" y="134"/>
                </a:cxn>
                <a:cxn ang="0">
                  <a:pos x="140" y="140"/>
                </a:cxn>
                <a:cxn ang="0">
                  <a:pos x="113" y="142"/>
                </a:cxn>
                <a:cxn ang="0">
                  <a:pos x="88" y="145"/>
                </a:cxn>
                <a:cxn ang="0">
                  <a:pos x="62" y="145"/>
                </a:cxn>
                <a:cxn ang="0">
                  <a:pos x="41" y="140"/>
                </a:cxn>
                <a:cxn ang="0">
                  <a:pos x="27" y="131"/>
                </a:cxn>
                <a:cxn ang="0">
                  <a:pos x="0" y="82"/>
                </a:cxn>
              </a:cxnLst>
              <a:rect l="0" t="0" r="r" b="b"/>
              <a:pathLst>
                <a:path w="482" h="146">
                  <a:moveTo>
                    <a:pt x="0" y="82"/>
                  </a:moveTo>
                  <a:lnTo>
                    <a:pt x="7" y="75"/>
                  </a:lnTo>
                  <a:lnTo>
                    <a:pt x="16" y="69"/>
                  </a:lnTo>
                  <a:lnTo>
                    <a:pt x="27" y="60"/>
                  </a:lnTo>
                  <a:lnTo>
                    <a:pt x="37" y="52"/>
                  </a:lnTo>
                  <a:lnTo>
                    <a:pt x="48" y="46"/>
                  </a:lnTo>
                  <a:lnTo>
                    <a:pt x="60" y="37"/>
                  </a:lnTo>
                  <a:lnTo>
                    <a:pt x="71" y="31"/>
                  </a:lnTo>
                  <a:lnTo>
                    <a:pt x="85" y="25"/>
                  </a:lnTo>
                  <a:lnTo>
                    <a:pt x="101" y="20"/>
                  </a:lnTo>
                  <a:lnTo>
                    <a:pt x="115" y="16"/>
                  </a:lnTo>
                  <a:lnTo>
                    <a:pt x="115" y="16"/>
                  </a:lnTo>
                  <a:lnTo>
                    <a:pt x="134" y="16"/>
                  </a:lnTo>
                  <a:lnTo>
                    <a:pt x="156" y="14"/>
                  </a:lnTo>
                  <a:lnTo>
                    <a:pt x="179" y="14"/>
                  </a:lnTo>
                  <a:lnTo>
                    <a:pt x="206" y="16"/>
                  </a:lnTo>
                  <a:lnTo>
                    <a:pt x="233" y="16"/>
                  </a:lnTo>
                  <a:lnTo>
                    <a:pt x="260" y="16"/>
                  </a:lnTo>
                  <a:lnTo>
                    <a:pt x="286" y="18"/>
                  </a:lnTo>
                  <a:lnTo>
                    <a:pt x="307" y="18"/>
                  </a:lnTo>
                  <a:lnTo>
                    <a:pt x="329" y="18"/>
                  </a:lnTo>
                  <a:lnTo>
                    <a:pt x="343" y="16"/>
                  </a:lnTo>
                  <a:lnTo>
                    <a:pt x="343" y="16"/>
                  </a:lnTo>
                  <a:lnTo>
                    <a:pt x="356" y="16"/>
                  </a:lnTo>
                  <a:lnTo>
                    <a:pt x="368" y="16"/>
                  </a:lnTo>
                  <a:lnTo>
                    <a:pt x="383" y="14"/>
                  </a:lnTo>
                  <a:lnTo>
                    <a:pt x="398" y="14"/>
                  </a:lnTo>
                  <a:lnTo>
                    <a:pt x="410" y="12"/>
                  </a:lnTo>
                  <a:lnTo>
                    <a:pt x="425" y="12"/>
                  </a:lnTo>
                  <a:lnTo>
                    <a:pt x="440" y="8"/>
                  </a:lnTo>
                  <a:lnTo>
                    <a:pt x="455" y="6"/>
                  </a:lnTo>
                  <a:lnTo>
                    <a:pt x="467" y="4"/>
                  </a:lnTo>
                  <a:lnTo>
                    <a:pt x="481" y="0"/>
                  </a:lnTo>
                  <a:lnTo>
                    <a:pt x="481" y="0"/>
                  </a:lnTo>
                  <a:lnTo>
                    <a:pt x="478" y="2"/>
                  </a:lnTo>
                  <a:lnTo>
                    <a:pt x="467" y="8"/>
                  </a:lnTo>
                  <a:lnTo>
                    <a:pt x="453" y="20"/>
                  </a:lnTo>
                  <a:lnTo>
                    <a:pt x="432" y="34"/>
                  </a:lnTo>
                  <a:lnTo>
                    <a:pt x="410" y="48"/>
                  </a:lnTo>
                  <a:lnTo>
                    <a:pt x="385" y="64"/>
                  </a:lnTo>
                  <a:lnTo>
                    <a:pt x="357" y="77"/>
                  </a:lnTo>
                  <a:lnTo>
                    <a:pt x="331" y="92"/>
                  </a:lnTo>
                  <a:lnTo>
                    <a:pt x="303" y="103"/>
                  </a:lnTo>
                  <a:lnTo>
                    <a:pt x="280" y="110"/>
                  </a:lnTo>
                  <a:lnTo>
                    <a:pt x="280" y="110"/>
                  </a:lnTo>
                  <a:lnTo>
                    <a:pt x="255" y="117"/>
                  </a:lnTo>
                  <a:lnTo>
                    <a:pt x="227" y="124"/>
                  </a:lnTo>
                  <a:lnTo>
                    <a:pt x="200" y="130"/>
                  </a:lnTo>
                  <a:lnTo>
                    <a:pt x="170" y="134"/>
                  </a:lnTo>
                  <a:lnTo>
                    <a:pt x="140" y="140"/>
                  </a:lnTo>
                  <a:lnTo>
                    <a:pt x="113" y="142"/>
                  </a:lnTo>
                  <a:lnTo>
                    <a:pt x="88" y="145"/>
                  </a:lnTo>
                  <a:lnTo>
                    <a:pt x="62" y="145"/>
                  </a:lnTo>
                  <a:lnTo>
                    <a:pt x="41" y="140"/>
                  </a:lnTo>
                  <a:lnTo>
                    <a:pt x="27" y="131"/>
                  </a:lnTo>
                  <a:lnTo>
                    <a:pt x="0" y="82"/>
                  </a:lnTo>
                </a:path>
              </a:pathLst>
            </a:custGeom>
            <a:solidFill>
              <a:srgbClr val="7C6000"/>
            </a:solidFill>
            <a:ln w="9525" cap="rnd">
              <a:noFill/>
              <a:round/>
              <a:headEnd/>
              <a:tailEnd/>
            </a:ln>
            <a:effectLst/>
          </p:spPr>
          <p:txBody>
            <a:bodyPr/>
            <a:lstStyle/>
            <a:p>
              <a:pPr>
                <a:defRPr/>
              </a:pPr>
              <a:endParaRPr lang="en-US"/>
            </a:p>
          </p:txBody>
        </p:sp>
        <p:sp>
          <p:nvSpPr>
            <p:cNvPr id="163" name="Freeform 1187"/>
            <p:cNvSpPr>
              <a:spLocks/>
            </p:cNvSpPr>
            <p:nvPr/>
          </p:nvSpPr>
          <p:spPr bwMode="auto">
            <a:xfrm>
              <a:off x="3060" y="2914"/>
              <a:ext cx="480" cy="148"/>
            </a:xfrm>
            <a:custGeom>
              <a:avLst/>
              <a:gdLst/>
              <a:ahLst/>
              <a:cxnLst>
                <a:cxn ang="0">
                  <a:pos x="0" y="82"/>
                </a:cxn>
                <a:cxn ang="0">
                  <a:pos x="7" y="75"/>
                </a:cxn>
                <a:cxn ang="0">
                  <a:pos x="16" y="69"/>
                </a:cxn>
                <a:cxn ang="0">
                  <a:pos x="27" y="60"/>
                </a:cxn>
                <a:cxn ang="0">
                  <a:pos x="37" y="52"/>
                </a:cxn>
                <a:cxn ang="0">
                  <a:pos x="48" y="46"/>
                </a:cxn>
                <a:cxn ang="0">
                  <a:pos x="60" y="37"/>
                </a:cxn>
                <a:cxn ang="0">
                  <a:pos x="71" y="31"/>
                </a:cxn>
                <a:cxn ang="0">
                  <a:pos x="85" y="25"/>
                </a:cxn>
                <a:cxn ang="0">
                  <a:pos x="101" y="20"/>
                </a:cxn>
                <a:cxn ang="0">
                  <a:pos x="115" y="16"/>
                </a:cxn>
                <a:cxn ang="0">
                  <a:pos x="115" y="16"/>
                </a:cxn>
                <a:cxn ang="0">
                  <a:pos x="134" y="16"/>
                </a:cxn>
                <a:cxn ang="0">
                  <a:pos x="156" y="14"/>
                </a:cxn>
                <a:cxn ang="0">
                  <a:pos x="179" y="14"/>
                </a:cxn>
                <a:cxn ang="0">
                  <a:pos x="206" y="16"/>
                </a:cxn>
                <a:cxn ang="0">
                  <a:pos x="233" y="16"/>
                </a:cxn>
                <a:cxn ang="0">
                  <a:pos x="260" y="16"/>
                </a:cxn>
                <a:cxn ang="0">
                  <a:pos x="286" y="18"/>
                </a:cxn>
                <a:cxn ang="0">
                  <a:pos x="307" y="18"/>
                </a:cxn>
                <a:cxn ang="0">
                  <a:pos x="329" y="18"/>
                </a:cxn>
                <a:cxn ang="0">
                  <a:pos x="343" y="16"/>
                </a:cxn>
                <a:cxn ang="0">
                  <a:pos x="343" y="16"/>
                </a:cxn>
                <a:cxn ang="0">
                  <a:pos x="356" y="16"/>
                </a:cxn>
                <a:cxn ang="0">
                  <a:pos x="368" y="16"/>
                </a:cxn>
                <a:cxn ang="0">
                  <a:pos x="383" y="14"/>
                </a:cxn>
                <a:cxn ang="0">
                  <a:pos x="398" y="14"/>
                </a:cxn>
                <a:cxn ang="0">
                  <a:pos x="410" y="12"/>
                </a:cxn>
                <a:cxn ang="0">
                  <a:pos x="425" y="12"/>
                </a:cxn>
                <a:cxn ang="0">
                  <a:pos x="440" y="8"/>
                </a:cxn>
                <a:cxn ang="0">
                  <a:pos x="455" y="6"/>
                </a:cxn>
                <a:cxn ang="0">
                  <a:pos x="467" y="4"/>
                </a:cxn>
                <a:cxn ang="0">
                  <a:pos x="481" y="0"/>
                </a:cxn>
                <a:cxn ang="0">
                  <a:pos x="481" y="0"/>
                </a:cxn>
                <a:cxn ang="0">
                  <a:pos x="478" y="2"/>
                </a:cxn>
                <a:cxn ang="0">
                  <a:pos x="467" y="8"/>
                </a:cxn>
                <a:cxn ang="0">
                  <a:pos x="453" y="20"/>
                </a:cxn>
                <a:cxn ang="0">
                  <a:pos x="432" y="34"/>
                </a:cxn>
                <a:cxn ang="0">
                  <a:pos x="410" y="48"/>
                </a:cxn>
                <a:cxn ang="0">
                  <a:pos x="385" y="64"/>
                </a:cxn>
                <a:cxn ang="0">
                  <a:pos x="357" y="77"/>
                </a:cxn>
                <a:cxn ang="0">
                  <a:pos x="331" y="92"/>
                </a:cxn>
                <a:cxn ang="0">
                  <a:pos x="303" y="103"/>
                </a:cxn>
                <a:cxn ang="0">
                  <a:pos x="280" y="110"/>
                </a:cxn>
                <a:cxn ang="0">
                  <a:pos x="280" y="110"/>
                </a:cxn>
                <a:cxn ang="0">
                  <a:pos x="255" y="117"/>
                </a:cxn>
                <a:cxn ang="0">
                  <a:pos x="227" y="124"/>
                </a:cxn>
                <a:cxn ang="0">
                  <a:pos x="200" y="130"/>
                </a:cxn>
                <a:cxn ang="0">
                  <a:pos x="170" y="134"/>
                </a:cxn>
                <a:cxn ang="0">
                  <a:pos x="140" y="140"/>
                </a:cxn>
                <a:cxn ang="0">
                  <a:pos x="113" y="142"/>
                </a:cxn>
                <a:cxn ang="0">
                  <a:pos x="88" y="145"/>
                </a:cxn>
                <a:cxn ang="0">
                  <a:pos x="62" y="145"/>
                </a:cxn>
                <a:cxn ang="0">
                  <a:pos x="41" y="140"/>
                </a:cxn>
                <a:cxn ang="0">
                  <a:pos x="27" y="131"/>
                </a:cxn>
              </a:cxnLst>
              <a:rect l="0" t="0" r="r" b="b"/>
              <a:pathLst>
                <a:path w="482" h="146">
                  <a:moveTo>
                    <a:pt x="0" y="82"/>
                  </a:moveTo>
                  <a:lnTo>
                    <a:pt x="7" y="75"/>
                  </a:lnTo>
                  <a:lnTo>
                    <a:pt x="16" y="69"/>
                  </a:lnTo>
                  <a:lnTo>
                    <a:pt x="27" y="60"/>
                  </a:lnTo>
                  <a:lnTo>
                    <a:pt x="37" y="52"/>
                  </a:lnTo>
                  <a:lnTo>
                    <a:pt x="48" y="46"/>
                  </a:lnTo>
                  <a:lnTo>
                    <a:pt x="60" y="37"/>
                  </a:lnTo>
                  <a:lnTo>
                    <a:pt x="71" y="31"/>
                  </a:lnTo>
                  <a:lnTo>
                    <a:pt x="85" y="25"/>
                  </a:lnTo>
                  <a:lnTo>
                    <a:pt x="101" y="20"/>
                  </a:lnTo>
                  <a:lnTo>
                    <a:pt x="115" y="16"/>
                  </a:lnTo>
                  <a:lnTo>
                    <a:pt x="115" y="16"/>
                  </a:lnTo>
                  <a:lnTo>
                    <a:pt x="134" y="16"/>
                  </a:lnTo>
                  <a:lnTo>
                    <a:pt x="156" y="14"/>
                  </a:lnTo>
                  <a:lnTo>
                    <a:pt x="179" y="14"/>
                  </a:lnTo>
                  <a:lnTo>
                    <a:pt x="206" y="16"/>
                  </a:lnTo>
                  <a:lnTo>
                    <a:pt x="233" y="16"/>
                  </a:lnTo>
                  <a:lnTo>
                    <a:pt x="260" y="16"/>
                  </a:lnTo>
                  <a:lnTo>
                    <a:pt x="286" y="18"/>
                  </a:lnTo>
                  <a:lnTo>
                    <a:pt x="307" y="18"/>
                  </a:lnTo>
                  <a:lnTo>
                    <a:pt x="329" y="18"/>
                  </a:lnTo>
                  <a:lnTo>
                    <a:pt x="343" y="16"/>
                  </a:lnTo>
                  <a:lnTo>
                    <a:pt x="343" y="16"/>
                  </a:lnTo>
                  <a:lnTo>
                    <a:pt x="356" y="16"/>
                  </a:lnTo>
                  <a:lnTo>
                    <a:pt x="368" y="16"/>
                  </a:lnTo>
                  <a:lnTo>
                    <a:pt x="383" y="14"/>
                  </a:lnTo>
                  <a:lnTo>
                    <a:pt x="398" y="14"/>
                  </a:lnTo>
                  <a:lnTo>
                    <a:pt x="410" y="12"/>
                  </a:lnTo>
                  <a:lnTo>
                    <a:pt x="425" y="12"/>
                  </a:lnTo>
                  <a:lnTo>
                    <a:pt x="440" y="8"/>
                  </a:lnTo>
                  <a:lnTo>
                    <a:pt x="455" y="6"/>
                  </a:lnTo>
                  <a:lnTo>
                    <a:pt x="467" y="4"/>
                  </a:lnTo>
                  <a:lnTo>
                    <a:pt x="481" y="0"/>
                  </a:lnTo>
                  <a:lnTo>
                    <a:pt x="481" y="0"/>
                  </a:lnTo>
                  <a:lnTo>
                    <a:pt x="478" y="2"/>
                  </a:lnTo>
                  <a:lnTo>
                    <a:pt x="467" y="8"/>
                  </a:lnTo>
                  <a:lnTo>
                    <a:pt x="453" y="20"/>
                  </a:lnTo>
                  <a:lnTo>
                    <a:pt x="432" y="34"/>
                  </a:lnTo>
                  <a:lnTo>
                    <a:pt x="410" y="48"/>
                  </a:lnTo>
                  <a:lnTo>
                    <a:pt x="385" y="64"/>
                  </a:lnTo>
                  <a:lnTo>
                    <a:pt x="357" y="77"/>
                  </a:lnTo>
                  <a:lnTo>
                    <a:pt x="331" y="92"/>
                  </a:lnTo>
                  <a:lnTo>
                    <a:pt x="303" y="103"/>
                  </a:lnTo>
                  <a:lnTo>
                    <a:pt x="280" y="110"/>
                  </a:lnTo>
                  <a:lnTo>
                    <a:pt x="280" y="110"/>
                  </a:lnTo>
                  <a:lnTo>
                    <a:pt x="255" y="117"/>
                  </a:lnTo>
                  <a:lnTo>
                    <a:pt x="227" y="124"/>
                  </a:lnTo>
                  <a:lnTo>
                    <a:pt x="200" y="130"/>
                  </a:lnTo>
                  <a:lnTo>
                    <a:pt x="170" y="134"/>
                  </a:lnTo>
                  <a:lnTo>
                    <a:pt x="140" y="140"/>
                  </a:lnTo>
                  <a:lnTo>
                    <a:pt x="113" y="142"/>
                  </a:lnTo>
                  <a:lnTo>
                    <a:pt x="88" y="145"/>
                  </a:lnTo>
                  <a:lnTo>
                    <a:pt x="62" y="145"/>
                  </a:lnTo>
                  <a:lnTo>
                    <a:pt x="41" y="140"/>
                  </a:lnTo>
                  <a:lnTo>
                    <a:pt x="27" y="13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4" name="Freeform 1188"/>
            <p:cNvSpPr>
              <a:spLocks/>
            </p:cNvSpPr>
            <p:nvPr/>
          </p:nvSpPr>
          <p:spPr bwMode="auto">
            <a:xfrm>
              <a:off x="3074" y="2930"/>
              <a:ext cx="481" cy="146"/>
            </a:xfrm>
            <a:custGeom>
              <a:avLst/>
              <a:gdLst/>
              <a:ahLst/>
              <a:cxnLst>
                <a:cxn ang="0">
                  <a:pos x="0" y="82"/>
                </a:cxn>
                <a:cxn ang="0">
                  <a:pos x="8" y="75"/>
                </a:cxn>
                <a:cxn ang="0">
                  <a:pos x="16" y="69"/>
                </a:cxn>
                <a:cxn ang="0">
                  <a:pos x="25" y="61"/>
                </a:cxn>
                <a:cxn ang="0">
                  <a:pos x="36" y="54"/>
                </a:cxn>
                <a:cxn ang="0">
                  <a:pos x="48" y="46"/>
                </a:cxn>
                <a:cxn ang="0">
                  <a:pos x="59" y="38"/>
                </a:cxn>
                <a:cxn ang="0">
                  <a:pos x="71" y="34"/>
                </a:cxn>
                <a:cxn ang="0">
                  <a:pos x="86" y="27"/>
                </a:cxn>
                <a:cxn ang="0">
                  <a:pos x="101" y="20"/>
                </a:cxn>
                <a:cxn ang="0">
                  <a:pos x="115" y="18"/>
                </a:cxn>
                <a:cxn ang="0">
                  <a:pos x="115" y="18"/>
                </a:cxn>
                <a:cxn ang="0">
                  <a:pos x="133" y="17"/>
                </a:cxn>
                <a:cxn ang="0">
                  <a:pos x="154" y="17"/>
                </a:cxn>
                <a:cxn ang="0">
                  <a:pos x="179" y="17"/>
                </a:cxn>
                <a:cxn ang="0">
                  <a:pos x="206" y="17"/>
                </a:cxn>
                <a:cxn ang="0">
                  <a:pos x="232" y="17"/>
                </a:cxn>
                <a:cxn ang="0">
                  <a:pos x="259" y="18"/>
                </a:cxn>
                <a:cxn ang="0">
                  <a:pos x="285" y="18"/>
                </a:cxn>
                <a:cxn ang="0">
                  <a:pos x="308" y="18"/>
                </a:cxn>
                <a:cxn ang="0">
                  <a:pos x="326" y="18"/>
                </a:cxn>
                <a:cxn ang="0">
                  <a:pos x="341" y="18"/>
                </a:cxn>
                <a:cxn ang="0">
                  <a:pos x="341" y="18"/>
                </a:cxn>
                <a:cxn ang="0">
                  <a:pos x="354" y="17"/>
                </a:cxn>
                <a:cxn ang="0">
                  <a:pos x="368" y="17"/>
                </a:cxn>
                <a:cxn ang="0">
                  <a:pos x="381" y="17"/>
                </a:cxn>
                <a:cxn ang="0">
                  <a:pos x="396" y="15"/>
                </a:cxn>
                <a:cxn ang="0">
                  <a:pos x="411" y="15"/>
                </a:cxn>
                <a:cxn ang="0">
                  <a:pos x="425" y="13"/>
                </a:cxn>
                <a:cxn ang="0">
                  <a:pos x="440" y="10"/>
                </a:cxn>
                <a:cxn ang="0">
                  <a:pos x="453" y="8"/>
                </a:cxn>
                <a:cxn ang="0">
                  <a:pos x="467" y="4"/>
                </a:cxn>
                <a:cxn ang="0">
                  <a:pos x="481" y="0"/>
                </a:cxn>
                <a:cxn ang="0">
                  <a:pos x="481" y="0"/>
                </a:cxn>
                <a:cxn ang="0">
                  <a:pos x="476" y="4"/>
                </a:cxn>
                <a:cxn ang="0">
                  <a:pos x="465" y="10"/>
                </a:cxn>
                <a:cxn ang="0">
                  <a:pos x="451" y="20"/>
                </a:cxn>
                <a:cxn ang="0">
                  <a:pos x="432" y="34"/>
                </a:cxn>
                <a:cxn ang="0">
                  <a:pos x="409" y="48"/>
                </a:cxn>
                <a:cxn ang="0">
                  <a:pos x="384" y="65"/>
                </a:cxn>
                <a:cxn ang="0">
                  <a:pos x="356" y="80"/>
                </a:cxn>
                <a:cxn ang="0">
                  <a:pos x="329" y="94"/>
                </a:cxn>
                <a:cxn ang="0">
                  <a:pos x="303" y="105"/>
                </a:cxn>
                <a:cxn ang="0">
                  <a:pos x="278" y="112"/>
                </a:cxn>
                <a:cxn ang="0">
                  <a:pos x="278" y="112"/>
                </a:cxn>
                <a:cxn ang="0">
                  <a:pos x="255" y="117"/>
                </a:cxn>
                <a:cxn ang="0">
                  <a:pos x="227" y="124"/>
                </a:cxn>
                <a:cxn ang="0">
                  <a:pos x="198" y="130"/>
                </a:cxn>
                <a:cxn ang="0">
                  <a:pos x="168" y="137"/>
                </a:cxn>
                <a:cxn ang="0">
                  <a:pos x="140" y="140"/>
                </a:cxn>
                <a:cxn ang="0">
                  <a:pos x="113" y="145"/>
                </a:cxn>
                <a:cxn ang="0">
                  <a:pos x="86" y="145"/>
                </a:cxn>
                <a:cxn ang="0">
                  <a:pos x="62" y="145"/>
                </a:cxn>
                <a:cxn ang="0">
                  <a:pos x="41" y="140"/>
                </a:cxn>
                <a:cxn ang="0">
                  <a:pos x="25" y="135"/>
                </a:cxn>
                <a:cxn ang="0">
                  <a:pos x="0" y="82"/>
                </a:cxn>
              </a:cxnLst>
              <a:rect l="0" t="0" r="r" b="b"/>
              <a:pathLst>
                <a:path w="482" h="146">
                  <a:moveTo>
                    <a:pt x="0" y="82"/>
                  </a:moveTo>
                  <a:lnTo>
                    <a:pt x="8" y="75"/>
                  </a:lnTo>
                  <a:lnTo>
                    <a:pt x="16" y="69"/>
                  </a:lnTo>
                  <a:lnTo>
                    <a:pt x="25" y="61"/>
                  </a:lnTo>
                  <a:lnTo>
                    <a:pt x="36" y="54"/>
                  </a:lnTo>
                  <a:lnTo>
                    <a:pt x="48" y="46"/>
                  </a:lnTo>
                  <a:lnTo>
                    <a:pt x="59" y="38"/>
                  </a:lnTo>
                  <a:lnTo>
                    <a:pt x="71" y="34"/>
                  </a:lnTo>
                  <a:lnTo>
                    <a:pt x="86" y="27"/>
                  </a:lnTo>
                  <a:lnTo>
                    <a:pt x="101" y="20"/>
                  </a:lnTo>
                  <a:lnTo>
                    <a:pt x="115" y="18"/>
                  </a:lnTo>
                  <a:lnTo>
                    <a:pt x="115" y="18"/>
                  </a:lnTo>
                  <a:lnTo>
                    <a:pt x="133" y="17"/>
                  </a:lnTo>
                  <a:lnTo>
                    <a:pt x="154" y="17"/>
                  </a:lnTo>
                  <a:lnTo>
                    <a:pt x="179" y="17"/>
                  </a:lnTo>
                  <a:lnTo>
                    <a:pt x="206" y="17"/>
                  </a:lnTo>
                  <a:lnTo>
                    <a:pt x="232" y="17"/>
                  </a:lnTo>
                  <a:lnTo>
                    <a:pt x="259" y="18"/>
                  </a:lnTo>
                  <a:lnTo>
                    <a:pt x="285" y="18"/>
                  </a:lnTo>
                  <a:lnTo>
                    <a:pt x="308" y="18"/>
                  </a:lnTo>
                  <a:lnTo>
                    <a:pt x="326" y="18"/>
                  </a:lnTo>
                  <a:lnTo>
                    <a:pt x="341" y="18"/>
                  </a:lnTo>
                  <a:lnTo>
                    <a:pt x="341" y="18"/>
                  </a:lnTo>
                  <a:lnTo>
                    <a:pt x="354" y="17"/>
                  </a:lnTo>
                  <a:lnTo>
                    <a:pt x="368" y="17"/>
                  </a:lnTo>
                  <a:lnTo>
                    <a:pt x="381" y="17"/>
                  </a:lnTo>
                  <a:lnTo>
                    <a:pt x="396" y="15"/>
                  </a:lnTo>
                  <a:lnTo>
                    <a:pt x="411" y="15"/>
                  </a:lnTo>
                  <a:lnTo>
                    <a:pt x="425" y="13"/>
                  </a:lnTo>
                  <a:lnTo>
                    <a:pt x="440" y="10"/>
                  </a:lnTo>
                  <a:lnTo>
                    <a:pt x="453" y="8"/>
                  </a:lnTo>
                  <a:lnTo>
                    <a:pt x="467" y="4"/>
                  </a:lnTo>
                  <a:lnTo>
                    <a:pt x="481" y="0"/>
                  </a:lnTo>
                  <a:lnTo>
                    <a:pt x="481" y="0"/>
                  </a:lnTo>
                  <a:lnTo>
                    <a:pt x="476" y="4"/>
                  </a:lnTo>
                  <a:lnTo>
                    <a:pt x="465" y="10"/>
                  </a:lnTo>
                  <a:lnTo>
                    <a:pt x="451" y="20"/>
                  </a:lnTo>
                  <a:lnTo>
                    <a:pt x="432" y="34"/>
                  </a:lnTo>
                  <a:lnTo>
                    <a:pt x="409" y="48"/>
                  </a:lnTo>
                  <a:lnTo>
                    <a:pt x="384" y="65"/>
                  </a:lnTo>
                  <a:lnTo>
                    <a:pt x="356" y="80"/>
                  </a:lnTo>
                  <a:lnTo>
                    <a:pt x="329" y="94"/>
                  </a:lnTo>
                  <a:lnTo>
                    <a:pt x="303" y="105"/>
                  </a:lnTo>
                  <a:lnTo>
                    <a:pt x="278" y="112"/>
                  </a:lnTo>
                  <a:lnTo>
                    <a:pt x="278" y="112"/>
                  </a:lnTo>
                  <a:lnTo>
                    <a:pt x="255" y="117"/>
                  </a:lnTo>
                  <a:lnTo>
                    <a:pt x="227" y="124"/>
                  </a:lnTo>
                  <a:lnTo>
                    <a:pt x="198" y="130"/>
                  </a:lnTo>
                  <a:lnTo>
                    <a:pt x="168" y="137"/>
                  </a:lnTo>
                  <a:lnTo>
                    <a:pt x="140" y="140"/>
                  </a:lnTo>
                  <a:lnTo>
                    <a:pt x="113" y="145"/>
                  </a:lnTo>
                  <a:lnTo>
                    <a:pt x="86" y="145"/>
                  </a:lnTo>
                  <a:lnTo>
                    <a:pt x="62" y="145"/>
                  </a:lnTo>
                  <a:lnTo>
                    <a:pt x="41" y="140"/>
                  </a:lnTo>
                  <a:lnTo>
                    <a:pt x="25" y="135"/>
                  </a:lnTo>
                  <a:lnTo>
                    <a:pt x="0" y="82"/>
                  </a:lnTo>
                </a:path>
              </a:pathLst>
            </a:custGeom>
            <a:solidFill>
              <a:srgbClr val="FFD80F"/>
            </a:solidFill>
            <a:ln w="9525" cap="rnd">
              <a:noFill/>
              <a:round/>
              <a:headEnd/>
              <a:tailEnd/>
            </a:ln>
            <a:effectLst/>
          </p:spPr>
          <p:txBody>
            <a:bodyPr/>
            <a:lstStyle/>
            <a:p>
              <a:pPr>
                <a:defRPr/>
              </a:pPr>
              <a:endParaRPr lang="en-US"/>
            </a:p>
          </p:txBody>
        </p:sp>
        <p:sp>
          <p:nvSpPr>
            <p:cNvPr id="165" name="Freeform 1189"/>
            <p:cNvSpPr>
              <a:spLocks/>
            </p:cNvSpPr>
            <p:nvPr/>
          </p:nvSpPr>
          <p:spPr bwMode="auto">
            <a:xfrm>
              <a:off x="3074" y="2930"/>
              <a:ext cx="481" cy="146"/>
            </a:xfrm>
            <a:custGeom>
              <a:avLst/>
              <a:gdLst/>
              <a:ahLst/>
              <a:cxnLst>
                <a:cxn ang="0">
                  <a:pos x="0" y="82"/>
                </a:cxn>
                <a:cxn ang="0">
                  <a:pos x="8" y="75"/>
                </a:cxn>
                <a:cxn ang="0">
                  <a:pos x="16" y="69"/>
                </a:cxn>
                <a:cxn ang="0">
                  <a:pos x="25" y="61"/>
                </a:cxn>
                <a:cxn ang="0">
                  <a:pos x="36" y="54"/>
                </a:cxn>
                <a:cxn ang="0">
                  <a:pos x="48" y="46"/>
                </a:cxn>
                <a:cxn ang="0">
                  <a:pos x="59" y="38"/>
                </a:cxn>
                <a:cxn ang="0">
                  <a:pos x="71" y="34"/>
                </a:cxn>
                <a:cxn ang="0">
                  <a:pos x="86" y="27"/>
                </a:cxn>
                <a:cxn ang="0">
                  <a:pos x="101" y="20"/>
                </a:cxn>
                <a:cxn ang="0">
                  <a:pos x="115" y="18"/>
                </a:cxn>
                <a:cxn ang="0">
                  <a:pos x="115" y="18"/>
                </a:cxn>
                <a:cxn ang="0">
                  <a:pos x="133" y="17"/>
                </a:cxn>
                <a:cxn ang="0">
                  <a:pos x="154" y="17"/>
                </a:cxn>
                <a:cxn ang="0">
                  <a:pos x="179" y="17"/>
                </a:cxn>
                <a:cxn ang="0">
                  <a:pos x="206" y="17"/>
                </a:cxn>
                <a:cxn ang="0">
                  <a:pos x="232" y="17"/>
                </a:cxn>
                <a:cxn ang="0">
                  <a:pos x="259" y="18"/>
                </a:cxn>
                <a:cxn ang="0">
                  <a:pos x="285" y="18"/>
                </a:cxn>
                <a:cxn ang="0">
                  <a:pos x="308" y="18"/>
                </a:cxn>
                <a:cxn ang="0">
                  <a:pos x="326" y="18"/>
                </a:cxn>
                <a:cxn ang="0">
                  <a:pos x="341" y="18"/>
                </a:cxn>
                <a:cxn ang="0">
                  <a:pos x="341" y="18"/>
                </a:cxn>
                <a:cxn ang="0">
                  <a:pos x="354" y="17"/>
                </a:cxn>
                <a:cxn ang="0">
                  <a:pos x="368" y="17"/>
                </a:cxn>
                <a:cxn ang="0">
                  <a:pos x="381" y="17"/>
                </a:cxn>
                <a:cxn ang="0">
                  <a:pos x="396" y="15"/>
                </a:cxn>
                <a:cxn ang="0">
                  <a:pos x="411" y="15"/>
                </a:cxn>
                <a:cxn ang="0">
                  <a:pos x="425" y="13"/>
                </a:cxn>
                <a:cxn ang="0">
                  <a:pos x="440" y="10"/>
                </a:cxn>
                <a:cxn ang="0">
                  <a:pos x="453" y="8"/>
                </a:cxn>
                <a:cxn ang="0">
                  <a:pos x="467" y="4"/>
                </a:cxn>
                <a:cxn ang="0">
                  <a:pos x="481" y="0"/>
                </a:cxn>
                <a:cxn ang="0">
                  <a:pos x="481" y="0"/>
                </a:cxn>
                <a:cxn ang="0">
                  <a:pos x="476" y="4"/>
                </a:cxn>
                <a:cxn ang="0">
                  <a:pos x="465" y="10"/>
                </a:cxn>
                <a:cxn ang="0">
                  <a:pos x="451" y="20"/>
                </a:cxn>
                <a:cxn ang="0">
                  <a:pos x="432" y="34"/>
                </a:cxn>
                <a:cxn ang="0">
                  <a:pos x="409" y="48"/>
                </a:cxn>
                <a:cxn ang="0">
                  <a:pos x="384" y="65"/>
                </a:cxn>
                <a:cxn ang="0">
                  <a:pos x="356" y="80"/>
                </a:cxn>
                <a:cxn ang="0">
                  <a:pos x="329" y="94"/>
                </a:cxn>
                <a:cxn ang="0">
                  <a:pos x="303" y="105"/>
                </a:cxn>
                <a:cxn ang="0">
                  <a:pos x="278" y="112"/>
                </a:cxn>
                <a:cxn ang="0">
                  <a:pos x="278" y="112"/>
                </a:cxn>
                <a:cxn ang="0">
                  <a:pos x="255" y="117"/>
                </a:cxn>
                <a:cxn ang="0">
                  <a:pos x="227" y="124"/>
                </a:cxn>
                <a:cxn ang="0">
                  <a:pos x="198" y="130"/>
                </a:cxn>
                <a:cxn ang="0">
                  <a:pos x="168" y="137"/>
                </a:cxn>
                <a:cxn ang="0">
                  <a:pos x="140" y="140"/>
                </a:cxn>
                <a:cxn ang="0">
                  <a:pos x="113" y="145"/>
                </a:cxn>
                <a:cxn ang="0">
                  <a:pos x="86" y="145"/>
                </a:cxn>
                <a:cxn ang="0">
                  <a:pos x="62" y="145"/>
                </a:cxn>
                <a:cxn ang="0">
                  <a:pos x="41" y="140"/>
                </a:cxn>
                <a:cxn ang="0">
                  <a:pos x="25" y="135"/>
                </a:cxn>
              </a:cxnLst>
              <a:rect l="0" t="0" r="r" b="b"/>
              <a:pathLst>
                <a:path w="482" h="146">
                  <a:moveTo>
                    <a:pt x="0" y="82"/>
                  </a:moveTo>
                  <a:lnTo>
                    <a:pt x="8" y="75"/>
                  </a:lnTo>
                  <a:lnTo>
                    <a:pt x="16" y="69"/>
                  </a:lnTo>
                  <a:lnTo>
                    <a:pt x="25" y="61"/>
                  </a:lnTo>
                  <a:lnTo>
                    <a:pt x="36" y="54"/>
                  </a:lnTo>
                  <a:lnTo>
                    <a:pt x="48" y="46"/>
                  </a:lnTo>
                  <a:lnTo>
                    <a:pt x="59" y="38"/>
                  </a:lnTo>
                  <a:lnTo>
                    <a:pt x="71" y="34"/>
                  </a:lnTo>
                  <a:lnTo>
                    <a:pt x="86" y="27"/>
                  </a:lnTo>
                  <a:lnTo>
                    <a:pt x="101" y="20"/>
                  </a:lnTo>
                  <a:lnTo>
                    <a:pt x="115" y="18"/>
                  </a:lnTo>
                  <a:lnTo>
                    <a:pt x="115" y="18"/>
                  </a:lnTo>
                  <a:lnTo>
                    <a:pt x="133" y="17"/>
                  </a:lnTo>
                  <a:lnTo>
                    <a:pt x="154" y="17"/>
                  </a:lnTo>
                  <a:lnTo>
                    <a:pt x="179" y="17"/>
                  </a:lnTo>
                  <a:lnTo>
                    <a:pt x="206" y="17"/>
                  </a:lnTo>
                  <a:lnTo>
                    <a:pt x="232" y="17"/>
                  </a:lnTo>
                  <a:lnTo>
                    <a:pt x="259" y="18"/>
                  </a:lnTo>
                  <a:lnTo>
                    <a:pt x="285" y="18"/>
                  </a:lnTo>
                  <a:lnTo>
                    <a:pt x="308" y="18"/>
                  </a:lnTo>
                  <a:lnTo>
                    <a:pt x="326" y="18"/>
                  </a:lnTo>
                  <a:lnTo>
                    <a:pt x="341" y="18"/>
                  </a:lnTo>
                  <a:lnTo>
                    <a:pt x="341" y="18"/>
                  </a:lnTo>
                  <a:lnTo>
                    <a:pt x="354" y="17"/>
                  </a:lnTo>
                  <a:lnTo>
                    <a:pt x="368" y="17"/>
                  </a:lnTo>
                  <a:lnTo>
                    <a:pt x="381" y="17"/>
                  </a:lnTo>
                  <a:lnTo>
                    <a:pt x="396" y="15"/>
                  </a:lnTo>
                  <a:lnTo>
                    <a:pt x="411" y="15"/>
                  </a:lnTo>
                  <a:lnTo>
                    <a:pt x="425" y="13"/>
                  </a:lnTo>
                  <a:lnTo>
                    <a:pt x="440" y="10"/>
                  </a:lnTo>
                  <a:lnTo>
                    <a:pt x="453" y="8"/>
                  </a:lnTo>
                  <a:lnTo>
                    <a:pt x="467" y="4"/>
                  </a:lnTo>
                  <a:lnTo>
                    <a:pt x="481" y="0"/>
                  </a:lnTo>
                  <a:lnTo>
                    <a:pt x="481" y="0"/>
                  </a:lnTo>
                  <a:lnTo>
                    <a:pt x="476" y="4"/>
                  </a:lnTo>
                  <a:lnTo>
                    <a:pt x="465" y="10"/>
                  </a:lnTo>
                  <a:lnTo>
                    <a:pt x="451" y="20"/>
                  </a:lnTo>
                  <a:lnTo>
                    <a:pt x="432" y="34"/>
                  </a:lnTo>
                  <a:lnTo>
                    <a:pt x="409" y="48"/>
                  </a:lnTo>
                  <a:lnTo>
                    <a:pt x="384" y="65"/>
                  </a:lnTo>
                  <a:lnTo>
                    <a:pt x="356" y="80"/>
                  </a:lnTo>
                  <a:lnTo>
                    <a:pt x="329" y="94"/>
                  </a:lnTo>
                  <a:lnTo>
                    <a:pt x="303" y="105"/>
                  </a:lnTo>
                  <a:lnTo>
                    <a:pt x="278" y="112"/>
                  </a:lnTo>
                  <a:lnTo>
                    <a:pt x="278" y="112"/>
                  </a:lnTo>
                  <a:lnTo>
                    <a:pt x="255" y="117"/>
                  </a:lnTo>
                  <a:lnTo>
                    <a:pt x="227" y="124"/>
                  </a:lnTo>
                  <a:lnTo>
                    <a:pt x="198" y="130"/>
                  </a:lnTo>
                  <a:lnTo>
                    <a:pt x="168" y="137"/>
                  </a:lnTo>
                  <a:lnTo>
                    <a:pt x="140" y="140"/>
                  </a:lnTo>
                  <a:lnTo>
                    <a:pt x="113" y="145"/>
                  </a:lnTo>
                  <a:lnTo>
                    <a:pt x="86" y="145"/>
                  </a:lnTo>
                  <a:lnTo>
                    <a:pt x="62" y="145"/>
                  </a:lnTo>
                  <a:lnTo>
                    <a:pt x="41" y="140"/>
                  </a:lnTo>
                  <a:lnTo>
                    <a:pt x="25" y="13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6" name="Freeform 1190"/>
            <p:cNvSpPr>
              <a:spLocks/>
            </p:cNvSpPr>
            <p:nvPr/>
          </p:nvSpPr>
          <p:spPr bwMode="auto">
            <a:xfrm>
              <a:off x="3733" y="1691"/>
              <a:ext cx="115" cy="385"/>
            </a:xfrm>
            <a:custGeom>
              <a:avLst/>
              <a:gdLst/>
              <a:ahLst/>
              <a:cxnLst>
                <a:cxn ang="0">
                  <a:pos x="78" y="388"/>
                </a:cxn>
                <a:cxn ang="0">
                  <a:pos x="84" y="367"/>
                </a:cxn>
                <a:cxn ang="0">
                  <a:pos x="93" y="337"/>
                </a:cxn>
                <a:cxn ang="0">
                  <a:pos x="99" y="302"/>
                </a:cxn>
                <a:cxn ang="0">
                  <a:pos x="105" y="261"/>
                </a:cxn>
                <a:cxn ang="0">
                  <a:pos x="109" y="219"/>
                </a:cxn>
                <a:cxn ang="0">
                  <a:pos x="112" y="173"/>
                </a:cxn>
                <a:cxn ang="0">
                  <a:pos x="107" y="126"/>
                </a:cxn>
                <a:cxn ang="0">
                  <a:pos x="99" y="82"/>
                </a:cxn>
                <a:cxn ang="0">
                  <a:pos x="84" y="40"/>
                </a:cxn>
                <a:cxn ang="0">
                  <a:pos x="63" y="0"/>
                </a:cxn>
                <a:cxn ang="0">
                  <a:pos x="63" y="0"/>
                </a:cxn>
                <a:cxn ang="0">
                  <a:pos x="63" y="2"/>
                </a:cxn>
                <a:cxn ang="0">
                  <a:pos x="58" y="8"/>
                </a:cxn>
                <a:cxn ang="0">
                  <a:pos x="51" y="15"/>
                </a:cxn>
                <a:cxn ang="0">
                  <a:pos x="44" y="27"/>
                </a:cxn>
                <a:cxn ang="0">
                  <a:pos x="33" y="40"/>
                </a:cxn>
                <a:cxn ang="0">
                  <a:pos x="25" y="57"/>
                </a:cxn>
                <a:cxn ang="0">
                  <a:pos x="16" y="76"/>
                </a:cxn>
                <a:cxn ang="0">
                  <a:pos x="9" y="94"/>
                </a:cxn>
                <a:cxn ang="0">
                  <a:pos x="3" y="117"/>
                </a:cxn>
                <a:cxn ang="0">
                  <a:pos x="0" y="143"/>
                </a:cxn>
                <a:cxn ang="0">
                  <a:pos x="78" y="388"/>
                </a:cxn>
              </a:cxnLst>
              <a:rect l="0" t="0" r="r" b="b"/>
              <a:pathLst>
                <a:path w="113" h="389">
                  <a:moveTo>
                    <a:pt x="78" y="388"/>
                  </a:moveTo>
                  <a:lnTo>
                    <a:pt x="84" y="367"/>
                  </a:lnTo>
                  <a:lnTo>
                    <a:pt x="93" y="337"/>
                  </a:lnTo>
                  <a:lnTo>
                    <a:pt x="99" y="302"/>
                  </a:lnTo>
                  <a:lnTo>
                    <a:pt x="105" y="261"/>
                  </a:lnTo>
                  <a:lnTo>
                    <a:pt x="109" y="219"/>
                  </a:lnTo>
                  <a:lnTo>
                    <a:pt x="112" y="173"/>
                  </a:lnTo>
                  <a:lnTo>
                    <a:pt x="107" y="126"/>
                  </a:lnTo>
                  <a:lnTo>
                    <a:pt x="99" y="82"/>
                  </a:lnTo>
                  <a:lnTo>
                    <a:pt x="84" y="40"/>
                  </a:lnTo>
                  <a:lnTo>
                    <a:pt x="63" y="0"/>
                  </a:lnTo>
                  <a:lnTo>
                    <a:pt x="63" y="0"/>
                  </a:lnTo>
                  <a:lnTo>
                    <a:pt x="63" y="2"/>
                  </a:lnTo>
                  <a:lnTo>
                    <a:pt x="58" y="8"/>
                  </a:lnTo>
                  <a:lnTo>
                    <a:pt x="51" y="15"/>
                  </a:lnTo>
                  <a:lnTo>
                    <a:pt x="44" y="27"/>
                  </a:lnTo>
                  <a:lnTo>
                    <a:pt x="33" y="40"/>
                  </a:lnTo>
                  <a:lnTo>
                    <a:pt x="25" y="57"/>
                  </a:lnTo>
                  <a:lnTo>
                    <a:pt x="16" y="76"/>
                  </a:lnTo>
                  <a:lnTo>
                    <a:pt x="9" y="94"/>
                  </a:lnTo>
                  <a:lnTo>
                    <a:pt x="3" y="117"/>
                  </a:lnTo>
                  <a:lnTo>
                    <a:pt x="0" y="143"/>
                  </a:lnTo>
                  <a:lnTo>
                    <a:pt x="78" y="388"/>
                  </a:lnTo>
                </a:path>
              </a:pathLst>
            </a:custGeom>
            <a:solidFill>
              <a:srgbClr val="7C6000"/>
            </a:solidFill>
            <a:ln w="9525" cap="rnd">
              <a:noFill/>
              <a:round/>
              <a:headEnd/>
              <a:tailEnd/>
            </a:ln>
            <a:effectLst/>
          </p:spPr>
          <p:txBody>
            <a:bodyPr/>
            <a:lstStyle/>
            <a:p>
              <a:pPr>
                <a:defRPr/>
              </a:pPr>
              <a:endParaRPr lang="en-US"/>
            </a:p>
          </p:txBody>
        </p:sp>
        <p:sp>
          <p:nvSpPr>
            <p:cNvPr id="167" name="Freeform 1191"/>
            <p:cNvSpPr>
              <a:spLocks/>
            </p:cNvSpPr>
            <p:nvPr/>
          </p:nvSpPr>
          <p:spPr bwMode="auto">
            <a:xfrm>
              <a:off x="3733" y="1691"/>
              <a:ext cx="115" cy="385"/>
            </a:xfrm>
            <a:custGeom>
              <a:avLst/>
              <a:gdLst/>
              <a:ahLst/>
              <a:cxnLst>
                <a:cxn ang="0">
                  <a:pos x="78" y="388"/>
                </a:cxn>
                <a:cxn ang="0">
                  <a:pos x="84" y="367"/>
                </a:cxn>
                <a:cxn ang="0">
                  <a:pos x="93" y="337"/>
                </a:cxn>
                <a:cxn ang="0">
                  <a:pos x="99" y="302"/>
                </a:cxn>
                <a:cxn ang="0">
                  <a:pos x="105" y="261"/>
                </a:cxn>
                <a:cxn ang="0">
                  <a:pos x="109" y="219"/>
                </a:cxn>
                <a:cxn ang="0">
                  <a:pos x="112" y="173"/>
                </a:cxn>
                <a:cxn ang="0">
                  <a:pos x="107" y="126"/>
                </a:cxn>
                <a:cxn ang="0">
                  <a:pos x="99" y="82"/>
                </a:cxn>
                <a:cxn ang="0">
                  <a:pos x="84" y="40"/>
                </a:cxn>
                <a:cxn ang="0">
                  <a:pos x="63" y="0"/>
                </a:cxn>
                <a:cxn ang="0">
                  <a:pos x="63" y="0"/>
                </a:cxn>
                <a:cxn ang="0">
                  <a:pos x="63" y="2"/>
                </a:cxn>
                <a:cxn ang="0">
                  <a:pos x="58" y="8"/>
                </a:cxn>
                <a:cxn ang="0">
                  <a:pos x="51" y="15"/>
                </a:cxn>
                <a:cxn ang="0">
                  <a:pos x="44" y="27"/>
                </a:cxn>
                <a:cxn ang="0">
                  <a:pos x="33" y="40"/>
                </a:cxn>
                <a:cxn ang="0">
                  <a:pos x="25" y="57"/>
                </a:cxn>
                <a:cxn ang="0">
                  <a:pos x="16" y="76"/>
                </a:cxn>
                <a:cxn ang="0">
                  <a:pos x="9" y="94"/>
                </a:cxn>
                <a:cxn ang="0">
                  <a:pos x="3" y="117"/>
                </a:cxn>
                <a:cxn ang="0">
                  <a:pos x="0" y="143"/>
                </a:cxn>
              </a:cxnLst>
              <a:rect l="0" t="0" r="r" b="b"/>
              <a:pathLst>
                <a:path w="113" h="389">
                  <a:moveTo>
                    <a:pt x="78" y="388"/>
                  </a:moveTo>
                  <a:lnTo>
                    <a:pt x="84" y="367"/>
                  </a:lnTo>
                  <a:lnTo>
                    <a:pt x="93" y="337"/>
                  </a:lnTo>
                  <a:lnTo>
                    <a:pt x="99" y="302"/>
                  </a:lnTo>
                  <a:lnTo>
                    <a:pt x="105" y="261"/>
                  </a:lnTo>
                  <a:lnTo>
                    <a:pt x="109" y="219"/>
                  </a:lnTo>
                  <a:lnTo>
                    <a:pt x="112" y="173"/>
                  </a:lnTo>
                  <a:lnTo>
                    <a:pt x="107" y="126"/>
                  </a:lnTo>
                  <a:lnTo>
                    <a:pt x="99" y="82"/>
                  </a:lnTo>
                  <a:lnTo>
                    <a:pt x="84" y="40"/>
                  </a:lnTo>
                  <a:lnTo>
                    <a:pt x="63" y="0"/>
                  </a:lnTo>
                  <a:lnTo>
                    <a:pt x="63" y="0"/>
                  </a:lnTo>
                  <a:lnTo>
                    <a:pt x="63" y="2"/>
                  </a:lnTo>
                  <a:lnTo>
                    <a:pt x="58" y="8"/>
                  </a:lnTo>
                  <a:lnTo>
                    <a:pt x="51" y="15"/>
                  </a:lnTo>
                  <a:lnTo>
                    <a:pt x="44" y="27"/>
                  </a:lnTo>
                  <a:lnTo>
                    <a:pt x="33" y="40"/>
                  </a:lnTo>
                  <a:lnTo>
                    <a:pt x="25" y="57"/>
                  </a:lnTo>
                  <a:lnTo>
                    <a:pt x="16" y="76"/>
                  </a:lnTo>
                  <a:lnTo>
                    <a:pt x="9" y="94"/>
                  </a:lnTo>
                  <a:lnTo>
                    <a:pt x="3" y="117"/>
                  </a:lnTo>
                  <a:lnTo>
                    <a:pt x="0" y="14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8" name="Freeform 1192"/>
            <p:cNvSpPr>
              <a:spLocks/>
            </p:cNvSpPr>
            <p:nvPr/>
          </p:nvSpPr>
          <p:spPr bwMode="auto">
            <a:xfrm>
              <a:off x="3632" y="1555"/>
              <a:ext cx="149" cy="334"/>
            </a:xfrm>
            <a:custGeom>
              <a:avLst/>
              <a:gdLst/>
              <a:ahLst/>
              <a:cxnLst>
                <a:cxn ang="0">
                  <a:pos x="140" y="331"/>
                </a:cxn>
                <a:cxn ang="0">
                  <a:pos x="144" y="310"/>
                </a:cxn>
                <a:cxn ang="0">
                  <a:pos x="147" y="280"/>
                </a:cxn>
                <a:cxn ang="0">
                  <a:pos x="147" y="248"/>
                </a:cxn>
                <a:cxn ang="0">
                  <a:pos x="147" y="213"/>
                </a:cxn>
                <a:cxn ang="0">
                  <a:pos x="144" y="174"/>
                </a:cxn>
                <a:cxn ang="0">
                  <a:pos x="136" y="137"/>
                </a:cxn>
                <a:cxn ang="0">
                  <a:pos x="128" y="98"/>
                </a:cxn>
                <a:cxn ang="0">
                  <a:pos x="110" y="61"/>
                </a:cxn>
                <a:cxn ang="0">
                  <a:pos x="92" y="29"/>
                </a:cxn>
                <a:cxn ang="0">
                  <a:pos x="66" y="0"/>
                </a:cxn>
                <a:cxn ang="0">
                  <a:pos x="66" y="0"/>
                </a:cxn>
                <a:cxn ang="0">
                  <a:pos x="64" y="2"/>
                </a:cxn>
                <a:cxn ang="0">
                  <a:pos x="58" y="4"/>
                </a:cxn>
                <a:cxn ang="0">
                  <a:pos x="52" y="10"/>
                </a:cxn>
                <a:cxn ang="0">
                  <a:pos x="43" y="19"/>
                </a:cxn>
                <a:cxn ang="0">
                  <a:pos x="32" y="27"/>
                </a:cxn>
                <a:cxn ang="0">
                  <a:pos x="25" y="38"/>
                </a:cxn>
                <a:cxn ang="0">
                  <a:pos x="14" y="50"/>
                </a:cxn>
                <a:cxn ang="0">
                  <a:pos x="7" y="61"/>
                </a:cxn>
                <a:cxn ang="0">
                  <a:pos x="2" y="75"/>
                </a:cxn>
                <a:cxn ang="0">
                  <a:pos x="0" y="89"/>
                </a:cxn>
                <a:cxn ang="0">
                  <a:pos x="140" y="331"/>
                </a:cxn>
              </a:cxnLst>
              <a:rect l="0" t="0" r="r" b="b"/>
              <a:pathLst>
                <a:path w="148" h="332">
                  <a:moveTo>
                    <a:pt x="140" y="331"/>
                  </a:moveTo>
                  <a:lnTo>
                    <a:pt x="144" y="310"/>
                  </a:lnTo>
                  <a:lnTo>
                    <a:pt x="147" y="280"/>
                  </a:lnTo>
                  <a:lnTo>
                    <a:pt x="147" y="248"/>
                  </a:lnTo>
                  <a:lnTo>
                    <a:pt x="147" y="213"/>
                  </a:lnTo>
                  <a:lnTo>
                    <a:pt x="144" y="174"/>
                  </a:lnTo>
                  <a:lnTo>
                    <a:pt x="136" y="137"/>
                  </a:lnTo>
                  <a:lnTo>
                    <a:pt x="128" y="98"/>
                  </a:lnTo>
                  <a:lnTo>
                    <a:pt x="110" y="61"/>
                  </a:lnTo>
                  <a:lnTo>
                    <a:pt x="92" y="29"/>
                  </a:lnTo>
                  <a:lnTo>
                    <a:pt x="66" y="0"/>
                  </a:lnTo>
                  <a:lnTo>
                    <a:pt x="66" y="0"/>
                  </a:lnTo>
                  <a:lnTo>
                    <a:pt x="64" y="2"/>
                  </a:lnTo>
                  <a:lnTo>
                    <a:pt x="58" y="4"/>
                  </a:lnTo>
                  <a:lnTo>
                    <a:pt x="52" y="10"/>
                  </a:lnTo>
                  <a:lnTo>
                    <a:pt x="43" y="19"/>
                  </a:lnTo>
                  <a:lnTo>
                    <a:pt x="32" y="27"/>
                  </a:lnTo>
                  <a:lnTo>
                    <a:pt x="25" y="38"/>
                  </a:lnTo>
                  <a:lnTo>
                    <a:pt x="14" y="50"/>
                  </a:lnTo>
                  <a:lnTo>
                    <a:pt x="7" y="61"/>
                  </a:lnTo>
                  <a:lnTo>
                    <a:pt x="2" y="75"/>
                  </a:lnTo>
                  <a:lnTo>
                    <a:pt x="0" y="89"/>
                  </a:lnTo>
                  <a:lnTo>
                    <a:pt x="140" y="331"/>
                  </a:lnTo>
                </a:path>
              </a:pathLst>
            </a:custGeom>
            <a:solidFill>
              <a:srgbClr val="7C6000"/>
            </a:solidFill>
            <a:ln w="9525" cap="rnd">
              <a:noFill/>
              <a:round/>
              <a:headEnd/>
              <a:tailEnd/>
            </a:ln>
            <a:effectLst/>
          </p:spPr>
          <p:txBody>
            <a:bodyPr/>
            <a:lstStyle/>
            <a:p>
              <a:pPr>
                <a:defRPr/>
              </a:pPr>
              <a:endParaRPr lang="en-US"/>
            </a:p>
          </p:txBody>
        </p:sp>
        <p:sp>
          <p:nvSpPr>
            <p:cNvPr id="169" name="Freeform 1193"/>
            <p:cNvSpPr>
              <a:spLocks/>
            </p:cNvSpPr>
            <p:nvPr/>
          </p:nvSpPr>
          <p:spPr bwMode="auto">
            <a:xfrm>
              <a:off x="3632" y="1555"/>
              <a:ext cx="149" cy="334"/>
            </a:xfrm>
            <a:custGeom>
              <a:avLst/>
              <a:gdLst/>
              <a:ahLst/>
              <a:cxnLst>
                <a:cxn ang="0">
                  <a:pos x="140" y="331"/>
                </a:cxn>
                <a:cxn ang="0">
                  <a:pos x="144" y="310"/>
                </a:cxn>
                <a:cxn ang="0">
                  <a:pos x="147" y="280"/>
                </a:cxn>
                <a:cxn ang="0">
                  <a:pos x="147" y="248"/>
                </a:cxn>
                <a:cxn ang="0">
                  <a:pos x="147" y="213"/>
                </a:cxn>
                <a:cxn ang="0">
                  <a:pos x="144" y="174"/>
                </a:cxn>
                <a:cxn ang="0">
                  <a:pos x="136" y="137"/>
                </a:cxn>
                <a:cxn ang="0">
                  <a:pos x="128" y="98"/>
                </a:cxn>
                <a:cxn ang="0">
                  <a:pos x="110" y="61"/>
                </a:cxn>
                <a:cxn ang="0">
                  <a:pos x="92" y="29"/>
                </a:cxn>
                <a:cxn ang="0">
                  <a:pos x="66" y="0"/>
                </a:cxn>
                <a:cxn ang="0">
                  <a:pos x="66" y="0"/>
                </a:cxn>
                <a:cxn ang="0">
                  <a:pos x="64" y="2"/>
                </a:cxn>
                <a:cxn ang="0">
                  <a:pos x="58" y="4"/>
                </a:cxn>
                <a:cxn ang="0">
                  <a:pos x="52" y="10"/>
                </a:cxn>
                <a:cxn ang="0">
                  <a:pos x="43" y="19"/>
                </a:cxn>
                <a:cxn ang="0">
                  <a:pos x="32" y="27"/>
                </a:cxn>
                <a:cxn ang="0">
                  <a:pos x="25" y="38"/>
                </a:cxn>
                <a:cxn ang="0">
                  <a:pos x="14" y="50"/>
                </a:cxn>
                <a:cxn ang="0">
                  <a:pos x="7" y="61"/>
                </a:cxn>
                <a:cxn ang="0">
                  <a:pos x="2" y="75"/>
                </a:cxn>
                <a:cxn ang="0">
                  <a:pos x="0" y="89"/>
                </a:cxn>
              </a:cxnLst>
              <a:rect l="0" t="0" r="r" b="b"/>
              <a:pathLst>
                <a:path w="148" h="332">
                  <a:moveTo>
                    <a:pt x="140" y="331"/>
                  </a:moveTo>
                  <a:lnTo>
                    <a:pt x="144" y="310"/>
                  </a:lnTo>
                  <a:lnTo>
                    <a:pt x="147" y="280"/>
                  </a:lnTo>
                  <a:lnTo>
                    <a:pt x="147" y="248"/>
                  </a:lnTo>
                  <a:lnTo>
                    <a:pt x="147" y="213"/>
                  </a:lnTo>
                  <a:lnTo>
                    <a:pt x="144" y="174"/>
                  </a:lnTo>
                  <a:lnTo>
                    <a:pt x="136" y="137"/>
                  </a:lnTo>
                  <a:lnTo>
                    <a:pt x="128" y="98"/>
                  </a:lnTo>
                  <a:lnTo>
                    <a:pt x="110" y="61"/>
                  </a:lnTo>
                  <a:lnTo>
                    <a:pt x="92" y="29"/>
                  </a:lnTo>
                  <a:lnTo>
                    <a:pt x="66" y="0"/>
                  </a:lnTo>
                  <a:lnTo>
                    <a:pt x="66" y="0"/>
                  </a:lnTo>
                  <a:lnTo>
                    <a:pt x="64" y="2"/>
                  </a:lnTo>
                  <a:lnTo>
                    <a:pt x="58" y="4"/>
                  </a:lnTo>
                  <a:lnTo>
                    <a:pt x="52" y="10"/>
                  </a:lnTo>
                  <a:lnTo>
                    <a:pt x="43" y="19"/>
                  </a:lnTo>
                  <a:lnTo>
                    <a:pt x="32" y="27"/>
                  </a:lnTo>
                  <a:lnTo>
                    <a:pt x="25" y="38"/>
                  </a:lnTo>
                  <a:lnTo>
                    <a:pt x="14" y="50"/>
                  </a:lnTo>
                  <a:lnTo>
                    <a:pt x="7" y="61"/>
                  </a:lnTo>
                  <a:lnTo>
                    <a:pt x="2" y="75"/>
                  </a:lnTo>
                  <a:lnTo>
                    <a:pt x="0" y="8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0" name="Freeform 1194"/>
            <p:cNvSpPr>
              <a:spLocks/>
            </p:cNvSpPr>
            <p:nvPr/>
          </p:nvSpPr>
          <p:spPr bwMode="auto">
            <a:xfrm>
              <a:off x="3555" y="1464"/>
              <a:ext cx="139" cy="268"/>
            </a:xfrm>
            <a:custGeom>
              <a:avLst/>
              <a:gdLst/>
              <a:ahLst/>
              <a:cxnLst>
                <a:cxn ang="0">
                  <a:pos x="131" y="267"/>
                </a:cxn>
                <a:cxn ang="0">
                  <a:pos x="134" y="250"/>
                </a:cxn>
                <a:cxn ang="0">
                  <a:pos x="136" y="229"/>
                </a:cxn>
                <a:cxn ang="0">
                  <a:pos x="139" y="202"/>
                </a:cxn>
                <a:cxn ang="0">
                  <a:pos x="136" y="174"/>
                </a:cxn>
                <a:cxn ang="0">
                  <a:pos x="132" y="142"/>
                </a:cxn>
                <a:cxn ang="0">
                  <a:pos x="126" y="112"/>
                </a:cxn>
                <a:cxn ang="0">
                  <a:pos x="115" y="80"/>
                </a:cxn>
                <a:cxn ang="0">
                  <a:pos x="101" y="50"/>
                </a:cxn>
                <a:cxn ang="0">
                  <a:pos x="83" y="23"/>
                </a:cxn>
                <a:cxn ang="0">
                  <a:pos x="60" y="0"/>
                </a:cxn>
                <a:cxn ang="0">
                  <a:pos x="60" y="0"/>
                </a:cxn>
                <a:cxn ang="0">
                  <a:pos x="62" y="4"/>
                </a:cxn>
                <a:cxn ang="0">
                  <a:pos x="58" y="8"/>
                </a:cxn>
                <a:cxn ang="0">
                  <a:pos x="52" y="13"/>
                </a:cxn>
                <a:cxn ang="0">
                  <a:pos x="44" y="20"/>
                </a:cxn>
                <a:cxn ang="0">
                  <a:pos x="33" y="29"/>
                </a:cxn>
                <a:cxn ang="0">
                  <a:pos x="23" y="40"/>
                </a:cxn>
                <a:cxn ang="0">
                  <a:pos x="14" y="50"/>
                </a:cxn>
                <a:cxn ang="0">
                  <a:pos x="6" y="63"/>
                </a:cxn>
                <a:cxn ang="0">
                  <a:pos x="2" y="80"/>
                </a:cxn>
                <a:cxn ang="0">
                  <a:pos x="0" y="94"/>
                </a:cxn>
                <a:cxn ang="0">
                  <a:pos x="131" y="267"/>
                </a:cxn>
              </a:cxnLst>
              <a:rect l="0" t="0" r="r" b="b"/>
              <a:pathLst>
                <a:path w="140" h="268">
                  <a:moveTo>
                    <a:pt x="131" y="267"/>
                  </a:moveTo>
                  <a:lnTo>
                    <a:pt x="134" y="250"/>
                  </a:lnTo>
                  <a:lnTo>
                    <a:pt x="136" y="229"/>
                  </a:lnTo>
                  <a:lnTo>
                    <a:pt x="139" y="202"/>
                  </a:lnTo>
                  <a:lnTo>
                    <a:pt x="136" y="174"/>
                  </a:lnTo>
                  <a:lnTo>
                    <a:pt x="132" y="142"/>
                  </a:lnTo>
                  <a:lnTo>
                    <a:pt x="126" y="112"/>
                  </a:lnTo>
                  <a:lnTo>
                    <a:pt x="115" y="80"/>
                  </a:lnTo>
                  <a:lnTo>
                    <a:pt x="101" y="50"/>
                  </a:lnTo>
                  <a:lnTo>
                    <a:pt x="83" y="23"/>
                  </a:lnTo>
                  <a:lnTo>
                    <a:pt x="60" y="0"/>
                  </a:lnTo>
                  <a:lnTo>
                    <a:pt x="60" y="0"/>
                  </a:lnTo>
                  <a:lnTo>
                    <a:pt x="62" y="4"/>
                  </a:lnTo>
                  <a:lnTo>
                    <a:pt x="58" y="8"/>
                  </a:lnTo>
                  <a:lnTo>
                    <a:pt x="52" y="13"/>
                  </a:lnTo>
                  <a:lnTo>
                    <a:pt x="44" y="20"/>
                  </a:lnTo>
                  <a:lnTo>
                    <a:pt x="33" y="29"/>
                  </a:lnTo>
                  <a:lnTo>
                    <a:pt x="23" y="40"/>
                  </a:lnTo>
                  <a:lnTo>
                    <a:pt x="14" y="50"/>
                  </a:lnTo>
                  <a:lnTo>
                    <a:pt x="6" y="63"/>
                  </a:lnTo>
                  <a:lnTo>
                    <a:pt x="2" y="80"/>
                  </a:lnTo>
                  <a:lnTo>
                    <a:pt x="0" y="94"/>
                  </a:lnTo>
                  <a:lnTo>
                    <a:pt x="131" y="267"/>
                  </a:lnTo>
                </a:path>
              </a:pathLst>
            </a:custGeom>
            <a:solidFill>
              <a:srgbClr val="7C6000"/>
            </a:solidFill>
            <a:ln w="9525" cap="rnd">
              <a:noFill/>
              <a:round/>
              <a:headEnd/>
              <a:tailEnd/>
            </a:ln>
            <a:effectLst/>
          </p:spPr>
          <p:txBody>
            <a:bodyPr/>
            <a:lstStyle/>
            <a:p>
              <a:pPr>
                <a:defRPr/>
              </a:pPr>
              <a:endParaRPr lang="en-US"/>
            </a:p>
          </p:txBody>
        </p:sp>
        <p:sp>
          <p:nvSpPr>
            <p:cNvPr id="171" name="Freeform 1195"/>
            <p:cNvSpPr>
              <a:spLocks/>
            </p:cNvSpPr>
            <p:nvPr/>
          </p:nvSpPr>
          <p:spPr bwMode="auto">
            <a:xfrm>
              <a:off x="3555" y="1464"/>
              <a:ext cx="139" cy="268"/>
            </a:xfrm>
            <a:custGeom>
              <a:avLst/>
              <a:gdLst/>
              <a:ahLst/>
              <a:cxnLst>
                <a:cxn ang="0">
                  <a:pos x="131" y="267"/>
                </a:cxn>
                <a:cxn ang="0">
                  <a:pos x="134" y="250"/>
                </a:cxn>
                <a:cxn ang="0">
                  <a:pos x="136" y="229"/>
                </a:cxn>
                <a:cxn ang="0">
                  <a:pos x="139" y="202"/>
                </a:cxn>
                <a:cxn ang="0">
                  <a:pos x="136" y="174"/>
                </a:cxn>
                <a:cxn ang="0">
                  <a:pos x="132" y="142"/>
                </a:cxn>
                <a:cxn ang="0">
                  <a:pos x="126" y="112"/>
                </a:cxn>
                <a:cxn ang="0">
                  <a:pos x="115" y="80"/>
                </a:cxn>
                <a:cxn ang="0">
                  <a:pos x="101" y="50"/>
                </a:cxn>
                <a:cxn ang="0">
                  <a:pos x="83" y="23"/>
                </a:cxn>
                <a:cxn ang="0">
                  <a:pos x="60" y="0"/>
                </a:cxn>
                <a:cxn ang="0">
                  <a:pos x="60" y="0"/>
                </a:cxn>
                <a:cxn ang="0">
                  <a:pos x="62" y="4"/>
                </a:cxn>
                <a:cxn ang="0">
                  <a:pos x="58" y="8"/>
                </a:cxn>
                <a:cxn ang="0">
                  <a:pos x="52" y="13"/>
                </a:cxn>
                <a:cxn ang="0">
                  <a:pos x="44" y="20"/>
                </a:cxn>
                <a:cxn ang="0">
                  <a:pos x="33" y="29"/>
                </a:cxn>
                <a:cxn ang="0">
                  <a:pos x="23" y="40"/>
                </a:cxn>
                <a:cxn ang="0">
                  <a:pos x="14" y="50"/>
                </a:cxn>
                <a:cxn ang="0">
                  <a:pos x="6" y="63"/>
                </a:cxn>
                <a:cxn ang="0">
                  <a:pos x="2" y="80"/>
                </a:cxn>
                <a:cxn ang="0">
                  <a:pos x="0" y="94"/>
                </a:cxn>
              </a:cxnLst>
              <a:rect l="0" t="0" r="r" b="b"/>
              <a:pathLst>
                <a:path w="140" h="268">
                  <a:moveTo>
                    <a:pt x="131" y="267"/>
                  </a:moveTo>
                  <a:lnTo>
                    <a:pt x="134" y="250"/>
                  </a:lnTo>
                  <a:lnTo>
                    <a:pt x="136" y="229"/>
                  </a:lnTo>
                  <a:lnTo>
                    <a:pt x="139" y="202"/>
                  </a:lnTo>
                  <a:lnTo>
                    <a:pt x="136" y="174"/>
                  </a:lnTo>
                  <a:lnTo>
                    <a:pt x="132" y="142"/>
                  </a:lnTo>
                  <a:lnTo>
                    <a:pt x="126" y="112"/>
                  </a:lnTo>
                  <a:lnTo>
                    <a:pt x="115" y="80"/>
                  </a:lnTo>
                  <a:lnTo>
                    <a:pt x="101" y="50"/>
                  </a:lnTo>
                  <a:lnTo>
                    <a:pt x="83" y="23"/>
                  </a:lnTo>
                  <a:lnTo>
                    <a:pt x="60" y="0"/>
                  </a:lnTo>
                  <a:lnTo>
                    <a:pt x="60" y="0"/>
                  </a:lnTo>
                  <a:lnTo>
                    <a:pt x="62" y="4"/>
                  </a:lnTo>
                  <a:lnTo>
                    <a:pt x="58" y="8"/>
                  </a:lnTo>
                  <a:lnTo>
                    <a:pt x="52" y="13"/>
                  </a:lnTo>
                  <a:lnTo>
                    <a:pt x="44" y="20"/>
                  </a:lnTo>
                  <a:lnTo>
                    <a:pt x="33" y="29"/>
                  </a:lnTo>
                  <a:lnTo>
                    <a:pt x="23" y="40"/>
                  </a:lnTo>
                  <a:lnTo>
                    <a:pt x="14" y="50"/>
                  </a:lnTo>
                  <a:lnTo>
                    <a:pt x="6" y="63"/>
                  </a:lnTo>
                  <a:lnTo>
                    <a:pt x="2" y="80"/>
                  </a:lnTo>
                  <a:lnTo>
                    <a:pt x="0" y="9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2" name="Freeform 1196"/>
            <p:cNvSpPr>
              <a:spLocks/>
            </p:cNvSpPr>
            <p:nvPr/>
          </p:nvSpPr>
          <p:spPr bwMode="auto">
            <a:xfrm>
              <a:off x="3348" y="1330"/>
              <a:ext cx="253" cy="269"/>
            </a:xfrm>
            <a:custGeom>
              <a:avLst/>
              <a:gdLst/>
              <a:ahLst/>
              <a:cxnLst>
                <a:cxn ang="0">
                  <a:pos x="246" y="267"/>
                </a:cxn>
                <a:cxn ang="0">
                  <a:pos x="251" y="249"/>
                </a:cxn>
                <a:cxn ang="0">
                  <a:pos x="251" y="230"/>
                </a:cxn>
                <a:cxn ang="0">
                  <a:pos x="251" y="207"/>
                </a:cxn>
                <a:cxn ang="0">
                  <a:pos x="248" y="184"/>
                </a:cxn>
                <a:cxn ang="0">
                  <a:pos x="244" y="161"/>
                </a:cxn>
                <a:cxn ang="0">
                  <a:pos x="241" y="138"/>
                </a:cxn>
                <a:cxn ang="0">
                  <a:pos x="232" y="115"/>
                </a:cxn>
                <a:cxn ang="0">
                  <a:pos x="223" y="92"/>
                </a:cxn>
                <a:cxn ang="0">
                  <a:pos x="211" y="71"/>
                </a:cxn>
                <a:cxn ang="0">
                  <a:pos x="198" y="52"/>
                </a:cxn>
                <a:cxn ang="0">
                  <a:pos x="198" y="52"/>
                </a:cxn>
                <a:cxn ang="0">
                  <a:pos x="183" y="35"/>
                </a:cxn>
                <a:cxn ang="0">
                  <a:pos x="168" y="23"/>
                </a:cxn>
                <a:cxn ang="0">
                  <a:pos x="151" y="12"/>
                </a:cxn>
                <a:cxn ang="0">
                  <a:pos x="137" y="5"/>
                </a:cxn>
                <a:cxn ang="0">
                  <a:pos x="119" y="2"/>
                </a:cxn>
                <a:cxn ang="0">
                  <a:pos x="105" y="0"/>
                </a:cxn>
                <a:cxn ang="0">
                  <a:pos x="89" y="0"/>
                </a:cxn>
                <a:cxn ang="0">
                  <a:pos x="71" y="0"/>
                </a:cxn>
                <a:cxn ang="0">
                  <a:pos x="57" y="3"/>
                </a:cxn>
                <a:cxn ang="0">
                  <a:pos x="41" y="5"/>
                </a:cxn>
                <a:cxn ang="0">
                  <a:pos x="41" y="5"/>
                </a:cxn>
                <a:cxn ang="0">
                  <a:pos x="39" y="7"/>
                </a:cxn>
                <a:cxn ang="0">
                  <a:pos x="36" y="12"/>
                </a:cxn>
                <a:cxn ang="0">
                  <a:pos x="31" y="18"/>
                </a:cxn>
                <a:cxn ang="0">
                  <a:pos x="25" y="25"/>
                </a:cxn>
                <a:cxn ang="0">
                  <a:pos x="18" y="35"/>
                </a:cxn>
                <a:cxn ang="0">
                  <a:pos x="13" y="43"/>
                </a:cxn>
                <a:cxn ang="0">
                  <a:pos x="6" y="56"/>
                </a:cxn>
                <a:cxn ang="0">
                  <a:pos x="2" y="67"/>
                </a:cxn>
                <a:cxn ang="0">
                  <a:pos x="0" y="79"/>
                </a:cxn>
                <a:cxn ang="0">
                  <a:pos x="2" y="92"/>
                </a:cxn>
                <a:cxn ang="0">
                  <a:pos x="246" y="267"/>
                </a:cxn>
              </a:cxnLst>
              <a:rect l="0" t="0" r="r" b="b"/>
              <a:pathLst>
                <a:path w="252" h="268">
                  <a:moveTo>
                    <a:pt x="246" y="267"/>
                  </a:moveTo>
                  <a:lnTo>
                    <a:pt x="251" y="249"/>
                  </a:lnTo>
                  <a:lnTo>
                    <a:pt x="251" y="230"/>
                  </a:lnTo>
                  <a:lnTo>
                    <a:pt x="251" y="207"/>
                  </a:lnTo>
                  <a:lnTo>
                    <a:pt x="248" y="184"/>
                  </a:lnTo>
                  <a:lnTo>
                    <a:pt x="244" y="161"/>
                  </a:lnTo>
                  <a:lnTo>
                    <a:pt x="241" y="138"/>
                  </a:lnTo>
                  <a:lnTo>
                    <a:pt x="232" y="115"/>
                  </a:lnTo>
                  <a:lnTo>
                    <a:pt x="223" y="92"/>
                  </a:lnTo>
                  <a:lnTo>
                    <a:pt x="211" y="71"/>
                  </a:lnTo>
                  <a:lnTo>
                    <a:pt x="198" y="52"/>
                  </a:lnTo>
                  <a:lnTo>
                    <a:pt x="198" y="52"/>
                  </a:lnTo>
                  <a:lnTo>
                    <a:pt x="183" y="35"/>
                  </a:lnTo>
                  <a:lnTo>
                    <a:pt x="168" y="23"/>
                  </a:lnTo>
                  <a:lnTo>
                    <a:pt x="151" y="12"/>
                  </a:lnTo>
                  <a:lnTo>
                    <a:pt x="137" y="5"/>
                  </a:lnTo>
                  <a:lnTo>
                    <a:pt x="119" y="2"/>
                  </a:lnTo>
                  <a:lnTo>
                    <a:pt x="105" y="0"/>
                  </a:lnTo>
                  <a:lnTo>
                    <a:pt x="89" y="0"/>
                  </a:lnTo>
                  <a:lnTo>
                    <a:pt x="71" y="0"/>
                  </a:lnTo>
                  <a:lnTo>
                    <a:pt x="57" y="3"/>
                  </a:lnTo>
                  <a:lnTo>
                    <a:pt x="41" y="5"/>
                  </a:lnTo>
                  <a:lnTo>
                    <a:pt x="41" y="5"/>
                  </a:lnTo>
                  <a:lnTo>
                    <a:pt x="39" y="7"/>
                  </a:lnTo>
                  <a:lnTo>
                    <a:pt x="36" y="12"/>
                  </a:lnTo>
                  <a:lnTo>
                    <a:pt x="31" y="18"/>
                  </a:lnTo>
                  <a:lnTo>
                    <a:pt x="25" y="25"/>
                  </a:lnTo>
                  <a:lnTo>
                    <a:pt x="18" y="35"/>
                  </a:lnTo>
                  <a:lnTo>
                    <a:pt x="13" y="43"/>
                  </a:lnTo>
                  <a:lnTo>
                    <a:pt x="6" y="56"/>
                  </a:lnTo>
                  <a:lnTo>
                    <a:pt x="2" y="67"/>
                  </a:lnTo>
                  <a:lnTo>
                    <a:pt x="0" y="79"/>
                  </a:lnTo>
                  <a:lnTo>
                    <a:pt x="2" y="92"/>
                  </a:lnTo>
                  <a:lnTo>
                    <a:pt x="246" y="267"/>
                  </a:lnTo>
                </a:path>
              </a:pathLst>
            </a:custGeom>
            <a:solidFill>
              <a:srgbClr val="7C6000"/>
            </a:solidFill>
            <a:ln w="9525" cap="rnd">
              <a:noFill/>
              <a:round/>
              <a:headEnd/>
              <a:tailEnd/>
            </a:ln>
            <a:effectLst/>
          </p:spPr>
          <p:txBody>
            <a:bodyPr/>
            <a:lstStyle/>
            <a:p>
              <a:pPr>
                <a:defRPr/>
              </a:pPr>
              <a:endParaRPr lang="en-US"/>
            </a:p>
          </p:txBody>
        </p:sp>
        <p:sp>
          <p:nvSpPr>
            <p:cNvPr id="173" name="Freeform 1197"/>
            <p:cNvSpPr>
              <a:spLocks/>
            </p:cNvSpPr>
            <p:nvPr/>
          </p:nvSpPr>
          <p:spPr bwMode="auto">
            <a:xfrm>
              <a:off x="3348" y="1330"/>
              <a:ext cx="253" cy="269"/>
            </a:xfrm>
            <a:custGeom>
              <a:avLst/>
              <a:gdLst/>
              <a:ahLst/>
              <a:cxnLst>
                <a:cxn ang="0">
                  <a:pos x="246" y="267"/>
                </a:cxn>
                <a:cxn ang="0">
                  <a:pos x="251" y="249"/>
                </a:cxn>
                <a:cxn ang="0">
                  <a:pos x="251" y="230"/>
                </a:cxn>
                <a:cxn ang="0">
                  <a:pos x="251" y="207"/>
                </a:cxn>
                <a:cxn ang="0">
                  <a:pos x="248" y="184"/>
                </a:cxn>
                <a:cxn ang="0">
                  <a:pos x="244" y="161"/>
                </a:cxn>
                <a:cxn ang="0">
                  <a:pos x="241" y="138"/>
                </a:cxn>
                <a:cxn ang="0">
                  <a:pos x="232" y="115"/>
                </a:cxn>
                <a:cxn ang="0">
                  <a:pos x="223" y="92"/>
                </a:cxn>
                <a:cxn ang="0">
                  <a:pos x="211" y="71"/>
                </a:cxn>
                <a:cxn ang="0">
                  <a:pos x="198" y="52"/>
                </a:cxn>
                <a:cxn ang="0">
                  <a:pos x="198" y="52"/>
                </a:cxn>
                <a:cxn ang="0">
                  <a:pos x="183" y="35"/>
                </a:cxn>
                <a:cxn ang="0">
                  <a:pos x="168" y="23"/>
                </a:cxn>
                <a:cxn ang="0">
                  <a:pos x="151" y="12"/>
                </a:cxn>
                <a:cxn ang="0">
                  <a:pos x="137" y="5"/>
                </a:cxn>
                <a:cxn ang="0">
                  <a:pos x="119" y="2"/>
                </a:cxn>
                <a:cxn ang="0">
                  <a:pos x="105" y="0"/>
                </a:cxn>
                <a:cxn ang="0">
                  <a:pos x="89" y="0"/>
                </a:cxn>
                <a:cxn ang="0">
                  <a:pos x="71" y="0"/>
                </a:cxn>
                <a:cxn ang="0">
                  <a:pos x="57" y="3"/>
                </a:cxn>
                <a:cxn ang="0">
                  <a:pos x="41" y="5"/>
                </a:cxn>
                <a:cxn ang="0">
                  <a:pos x="41" y="5"/>
                </a:cxn>
                <a:cxn ang="0">
                  <a:pos x="39" y="7"/>
                </a:cxn>
                <a:cxn ang="0">
                  <a:pos x="36" y="12"/>
                </a:cxn>
                <a:cxn ang="0">
                  <a:pos x="31" y="18"/>
                </a:cxn>
                <a:cxn ang="0">
                  <a:pos x="25" y="25"/>
                </a:cxn>
                <a:cxn ang="0">
                  <a:pos x="18" y="35"/>
                </a:cxn>
                <a:cxn ang="0">
                  <a:pos x="13" y="43"/>
                </a:cxn>
                <a:cxn ang="0">
                  <a:pos x="6" y="56"/>
                </a:cxn>
                <a:cxn ang="0">
                  <a:pos x="2" y="67"/>
                </a:cxn>
                <a:cxn ang="0">
                  <a:pos x="0" y="79"/>
                </a:cxn>
                <a:cxn ang="0">
                  <a:pos x="2" y="92"/>
                </a:cxn>
              </a:cxnLst>
              <a:rect l="0" t="0" r="r" b="b"/>
              <a:pathLst>
                <a:path w="252" h="268">
                  <a:moveTo>
                    <a:pt x="246" y="267"/>
                  </a:moveTo>
                  <a:lnTo>
                    <a:pt x="251" y="249"/>
                  </a:lnTo>
                  <a:lnTo>
                    <a:pt x="251" y="230"/>
                  </a:lnTo>
                  <a:lnTo>
                    <a:pt x="251" y="207"/>
                  </a:lnTo>
                  <a:lnTo>
                    <a:pt x="248" y="184"/>
                  </a:lnTo>
                  <a:lnTo>
                    <a:pt x="244" y="161"/>
                  </a:lnTo>
                  <a:lnTo>
                    <a:pt x="241" y="138"/>
                  </a:lnTo>
                  <a:lnTo>
                    <a:pt x="232" y="115"/>
                  </a:lnTo>
                  <a:lnTo>
                    <a:pt x="223" y="92"/>
                  </a:lnTo>
                  <a:lnTo>
                    <a:pt x="211" y="71"/>
                  </a:lnTo>
                  <a:lnTo>
                    <a:pt x="198" y="52"/>
                  </a:lnTo>
                  <a:lnTo>
                    <a:pt x="198" y="52"/>
                  </a:lnTo>
                  <a:lnTo>
                    <a:pt x="183" y="35"/>
                  </a:lnTo>
                  <a:lnTo>
                    <a:pt x="168" y="23"/>
                  </a:lnTo>
                  <a:lnTo>
                    <a:pt x="151" y="12"/>
                  </a:lnTo>
                  <a:lnTo>
                    <a:pt x="137" y="5"/>
                  </a:lnTo>
                  <a:lnTo>
                    <a:pt x="119" y="2"/>
                  </a:lnTo>
                  <a:lnTo>
                    <a:pt x="105" y="0"/>
                  </a:lnTo>
                  <a:lnTo>
                    <a:pt x="89" y="0"/>
                  </a:lnTo>
                  <a:lnTo>
                    <a:pt x="71" y="0"/>
                  </a:lnTo>
                  <a:lnTo>
                    <a:pt x="57" y="3"/>
                  </a:lnTo>
                  <a:lnTo>
                    <a:pt x="41" y="5"/>
                  </a:lnTo>
                  <a:lnTo>
                    <a:pt x="41" y="5"/>
                  </a:lnTo>
                  <a:lnTo>
                    <a:pt x="39" y="7"/>
                  </a:lnTo>
                  <a:lnTo>
                    <a:pt x="36" y="12"/>
                  </a:lnTo>
                  <a:lnTo>
                    <a:pt x="31" y="18"/>
                  </a:lnTo>
                  <a:lnTo>
                    <a:pt x="25" y="25"/>
                  </a:lnTo>
                  <a:lnTo>
                    <a:pt x="18" y="35"/>
                  </a:lnTo>
                  <a:lnTo>
                    <a:pt x="13" y="43"/>
                  </a:lnTo>
                  <a:lnTo>
                    <a:pt x="6" y="56"/>
                  </a:lnTo>
                  <a:lnTo>
                    <a:pt x="2" y="67"/>
                  </a:lnTo>
                  <a:lnTo>
                    <a:pt x="0" y="79"/>
                  </a:lnTo>
                  <a:lnTo>
                    <a:pt x="2" y="9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4" name="Freeform 1198"/>
            <p:cNvSpPr>
              <a:spLocks/>
            </p:cNvSpPr>
            <p:nvPr/>
          </p:nvSpPr>
          <p:spPr bwMode="auto">
            <a:xfrm>
              <a:off x="3286" y="1271"/>
              <a:ext cx="192" cy="218"/>
            </a:xfrm>
            <a:custGeom>
              <a:avLst/>
              <a:gdLst/>
              <a:ahLst/>
              <a:cxnLst>
                <a:cxn ang="0">
                  <a:pos x="194" y="217"/>
                </a:cxn>
                <a:cxn ang="0">
                  <a:pos x="194" y="196"/>
                </a:cxn>
                <a:cxn ang="0">
                  <a:pos x="189" y="170"/>
                </a:cxn>
                <a:cxn ang="0">
                  <a:pos x="184" y="143"/>
                </a:cxn>
                <a:cxn ang="0">
                  <a:pos x="173" y="115"/>
                </a:cxn>
                <a:cxn ang="0">
                  <a:pos x="159" y="88"/>
                </a:cxn>
                <a:cxn ang="0">
                  <a:pos x="141" y="60"/>
                </a:cxn>
                <a:cxn ang="0">
                  <a:pos x="117" y="37"/>
                </a:cxn>
                <a:cxn ang="0">
                  <a:pos x="92" y="18"/>
                </a:cxn>
                <a:cxn ang="0">
                  <a:pos x="59" y="6"/>
                </a:cxn>
                <a:cxn ang="0">
                  <a:pos x="18" y="0"/>
                </a:cxn>
                <a:cxn ang="0">
                  <a:pos x="18" y="0"/>
                </a:cxn>
                <a:cxn ang="0">
                  <a:pos x="18" y="2"/>
                </a:cxn>
                <a:cxn ang="0">
                  <a:pos x="16" y="6"/>
                </a:cxn>
                <a:cxn ang="0">
                  <a:pos x="14" y="12"/>
                </a:cxn>
                <a:cxn ang="0">
                  <a:pos x="12" y="18"/>
                </a:cxn>
                <a:cxn ang="0">
                  <a:pos x="8" y="29"/>
                </a:cxn>
                <a:cxn ang="0">
                  <a:pos x="6" y="39"/>
                </a:cxn>
                <a:cxn ang="0">
                  <a:pos x="2" y="52"/>
                </a:cxn>
                <a:cxn ang="0">
                  <a:pos x="2" y="67"/>
                </a:cxn>
                <a:cxn ang="0">
                  <a:pos x="0" y="80"/>
                </a:cxn>
                <a:cxn ang="0">
                  <a:pos x="0" y="92"/>
                </a:cxn>
                <a:cxn ang="0">
                  <a:pos x="194" y="217"/>
                </a:cxn>
              </a:cxnLst>
              <a:rect l="0" t="0" r="r" b="b"/>
              <a:pathLst>
                <a:path w="195" h="218">
                  <a:moveTo>
                    <a:pt x="194" y="217"/>
                  </a:moveTo>
                  <a:lnTo>
                    <a:pt x="194" y="196"/>
                  </a:lnTo>
                  <a:lnTo>
                    <a:pt x="189" y="170"/>
                  </a:lnTo>
                  <a:lnTo>
                    <a:pt x="184" y="143"/>
                  </a:lnTo>
                  <a:lnTo>
                    <a:pt x="173" y="115"/>
                  </a:lnTo>
                  <a:lnTo>
                    <a:pt x="159" y="88"/>
                  </a:lnTo>
                  <a:lnTo>
                    <a:pt x="141" y="60"/>
                  </a:lnTo>
                  <a:lnTo>
                    <a:pt x="117" y="37"/>
                  </a:lnTo>
                  <a:lnTo>
                    <a:pt x="92" y="18"/>
                  </a:lnTo>
                  <a:lnTo>
                    <a:pt x="59" y="6"/>
                  </a:lnTo>
                  <a:lnTo>
                    <a:pt x="18" y="0"/>
                  </a:lnTo>
                  <a:lnTo>
                    <a:pt x="18" y="0"/>
                  </a:lnTo>
                  <a:lnTo>
                    <a:pt x="18" y="2"/>
                  </a:lnTo>
                  <a:lnTo>
                    <a:pt x="16" y="6"/>
                  </a:lnTo>
                  <a:lnTo>
                    <a:pt x="14" y="12"/>
                  </a:lnTo>
                  <a:lnTo>
                    <a:pt x="12" y="18"/>
                  </a:lnTo>
                  <a:lnTo>
                    <a:pt x="8" y="29"/>
                  </a:lnTo>
                  <a:lnTo>
                    <a:pt x="6" y="39"/>
                  </a:lnTo>
                  <a:lnTo>
                    <a:pt x="2" y="52"/>
                  </a:lnTo>
                  <a:lnTo>
                    <a:pt x="2" y="67"/>
                  </a:lnTo>
                  <a:lnTo>
                    <a:pt x="0" y="80"/>
                  </a:lnTo>
                  <a:lnTo>
                    <a:pt x="0" y="92"/>
                  </a:lnTo>
                  <a:lnTo>
                    <a:pt x="194" y="217"/>
                  </a:lnTo>
                </a:path>
              </a:pathLst>
            </a:custGeom>
            <a:solidFill>
              <a:srgbClr val="7C6000"/>
            </a:solidFill>
            <a:ln w="9525" cap="rnd">
              <a:noFill/>
              <a:round/>
              <a:headEnd/>
              <a:tailEnd/>
            </a:ln>
            <a:effectLst/>
          </p:spPr>
          <p:txBody>
            <a:bodyPr/>
            <a:lstStyle/>
            <a:p>
              <a:pPr>
                <a:defRPr/>
              </a:pPr>
              <a:endParaRPr lang="en-US"/>
            </a:p>
          </p:txBody>
        </p:sp>
        <p:sp>
          <p:nvSpPr>
            <p:cNvPr id="175" name="Freeform 1199"/>
            <p:cNvSpPr>
              <a:spLocks/>
            </p:cNvSpPr>
            <p:nvPr/>
          </p:nvSpPr>
          <p:spPr bwMode="auto">
            <a:xfrm>
              <a:off x="3286" y="1271"/>
              <a:ext cx="192" cy="218"/>
            </a:xfrm>
            <a:custGeom>
              <a:avLst/>
              <a:gdLst/>
              <a:ahLst/>
              <a:cxnLst>
                <a:cxn ang="0">
                  <a:pos x="194" y="217"/>
                </a:cxn>
                <a:cxn ang="0">
                  <a:pos x="194" y="196"/>
                </a:cxn>
                <a:cxn ang="0">
                  <a:pos x="189" y="170"/>
                </a:cxn>
                <a:cxn ang="0">
                  <a:pos x="184" y="143"/>
                </a:cxn>
                <a:cxn ang="0">
                  <a:pos x="173" y="115"/>
                </a:cxn>
                <a:cxn ang="0">
                  <a:pos x="159" y="88"/>
                </a:cxn>
                <a:cxn ang="0">
                  <a:pos x="141" y="60"/>
                </a:cxn>
                <a:cxn ang="0">
                  <a:pos x="117" y="37"/>
                </a:cxn>
                <a:cxn ang="0">
                  <a:pos x="92" y="18"/>
                </a:cxn>
                <a:cxn ang="0">
                  <a:pos x="59" y="6"/>
                </a:cxn>
                <a:cxn ang="0">
                  <a:pos x="18" y="0"/>
                </a:cxn>
                <a:cxn ang="0">
                  <a:pos x="18" y="0"/>
                </a:cxn>
                <a:cxn ang="0">
                  <a:pos x="18" y="2"/>
                </a:cxn>
                <a:cxn ang="0">
                  <a:pos x="16" y="6"/>
                </a:cxn>
                <a:cxn ang="0">
                  <a:pos x="14" y="12"/>
                </a:cxn>
                <a:cxn ang="0">
                  <a:pos x="12" y="18"/>
                </a:cxn>
                <a:cxn ang="0">
                  <a:pos x="8" y="29"/>
                </a:cxn>
                <a:cxn ang="0">
                  <a:pos x="6" y="39"/>
                </a:cxn>
                <a:cxn ang="0">
                  <a:pos x="2" y="52"/>
                </a:cxn>
                <a:cxn ang="0">
                  <a:pos x="2" y="67"/>
                </a:cxn>
                <a:cxn ang="0">
                  <a:pos x="0" y="80"/>
                </a:cxn>
                <a:cxn ang="0">
                  <a:pos x="0" y="92"/>
                </a:cxn>
              </a:cxnLst>
              <a:rect l="0" t="0" r="r" b="b"/>
              <a:pathLst>
                <a:path w="195" h="218">
                  <a:moveTo>
                    <a:pt x="194" y="217"/>
                  </a:moveTo>
                  <a:lnTo>
                    <a:pt x="194" y="196"/>
                  </a:lnTo>
                  <a:lnTo>
                    <a:pt x="189" y="170"/>
                  </a:lnTo>
                  <a:lnTo>
                    <a:pt x="184" y="143"/>
                  </a:lnTo>
                  <a:lnTo>
                    <a:pt x="173" y="115"/>
                  </a:lnTo>
                  <a:lnTo>
                    <a:pt x="159" y="88"/>
                  </a:lnTo>
                  <a:lnTo>
                    <a:pt x="141" y="60"/>
                  </a:lnTo>
                  <a:lnTo>
                    <a:pt x="117" y="37"/>
                  </a:lnTo>
                  <a:lnTo>
                    <a:pt x="92" y="18"/>
                  </a:lnTo>
                  <a:lnTo>
                    <a:pt x="59" y="6"/>
                  </a:lnTo>
                  <a:lnTo>
                    <a:pt x="18" y="0"/>
                  </a:lnTo>
                  <a:lnTo>
                    <a:pt x="18" y="0"/>
                  </a:lnTo>
                  <a:lnTo>
                    <a:pt x="18" y="2"/>
                  </a:lnTo>
                  <a:lnTo>
                    <a:pt x="16" y="6"/>
                  </a:lnTo>
                  <a:lnTo>
                    <a:pt x="14" y="12"/>
                  </a:lnTo>
                  <a:lnTo>
                    <a:pt x="12" y="18"/>
                  </a:lnTo>
                  <a:lnTo>
                    <a:pt x="8" y="29"/>
                  </a:lnTo>
                  <a:lnTo>
                    <a:pt x="6" y="39"/>
                  </a:lnTo>
                  <a:lnTo>
                    <a:pt x="2" y="52"/>
                  </a:lnTo>
                  <a:lnTo>
                    <a:pt x="2" y="67"/>
                  </a:lnTo>
                  <a:lnTo>
                    <a:pt x="0" y="80"/>
                  </a:lnTo>
                  <a:lnTo>
                    <a:pt x="0" y="9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6" name="Freeform 1200"/>
            <p:cNvSpPr>
              <a:spLocks/>
            </p:cNvSpPr>
            <p:nvPr/>
          </p:nvSpPr>
          <p:spPr bwMode="auto">
            <a:xfrm>
              <a:off x="3199" y="1200"/>
              <a:ext cx="192" cy="225"/>
            </a:xfrm>
            <a:custGeom>
              <a:avLst/>
              <a:gdLst/>
              <a:ahLst/>
              <a:cxnLst>
                <a:cxn ang="0">
                  <a:pos x="193" y="222"/>
                </a:cxn>
                <a:cxn ang="0">
                  <a:pos x="189" y="203"/>
                </a:cxn>
                <a:cxn ang="0">
                  <a:pos x="183" y="180"/>
                </a:cxn>
                <a:cxn ang="0">
                  <a:pos x="172" y="157"/>
                </a:cxn>
                <a:cxn ang="0">
                  <a:pos x="160" y="131"/>
                </a:cxn>
                <a:cxn ang="0">
                  <a:pos x="144" y="106"/>
                </a:cxn>
                <a:cxn ang="0">
                  <a:pos x="126" y="81"/>
                </a:cxn>
                <a:cxn ang="0">
                  <a:pos x="103" y="56"/>
                </a:cxn>
                <a:cxn ang="0">
                  <a:pos x="75" y="35"/>
                </a:cxn>
                <a:cxn ang="0">
                  <a:pos x="46" y="16"/>
                </a:cxn>
                <a:cxn ang="0">
                  <a:pos x="13" y="0"/>
                </a:cxn>
                <a:cxn ang="0">
                  <a:pos x="13" y="0"/>
                </a:cxn>
                <a:cxn ang="0">
                  <a:pos x="13" y="1"/>
                </a:cxn>
                <a:cxn ang="0">
                  <a:pos x="8" y="7"/>
                </a:cxn>
                <a:cxn ang="0">
                  <a:pos x="6" y="16"/>
                </a:cxn>
                <a:cxn ang="0">
                  <a:pos x="4" y="26"/>
                </a:cxn>
                <a:cxn ang="0">
                  <a:pos x="2" y="41"/>
                </a:cxn>
                <a:cxn ang="0">
                  <a:pos x="0" y="56"/>
                </a:cxn>
                <a:cxn ang="0">
                  <a:pos x="0" y="73"/>
                </a:cxn>
                <a:cxn ang="0">
                  <a:pos x="0" y="90"/>
                </a:cxn>
                <a:cxn ang="0">
                  <a:pos x="4" y="108"/>
                </a:cxn>
                <a:cxn ang="0">
                  <a:pos x="8" y="125"/>
                </a:cxn>
                <a:cxn ang="0">
                  <a:pos x="193" y="222"/>
                </a:cxn>
              </a:cxnLst>
              <a:rect l="0" t="0" r="r" b="b"/>
              <a:pathLst>
                <a:path w="194" h="223">
                  <a:moveTo>
                    <a:pt x="193" y="222"/>
                  </a:moveTo>
                  <a:lnTo>
                    <a:pt x="189" y="203"/>
                  </a:lnTo>
                  <a:lnTo>
                    <a:pt x="183" y="180"/>
                  </a:lnTo>
                  <a:lnTo>
                    <a:pt x="172" y="157"/>
                  </a:lnTo>
                  <a:lnTo>
                    <a:pt x="160" y="131"/>
                  </a:lnTo>
                  <a:lnTo>
                    <a:pt x="144" y="106"/>
                  </a:lnTo>
                  <a:lnTo>
                    <a:pt x="126" y="81"/>
                  </a:lnTo>
                  <a:lnTo>
                    <a:pt x="103" y="56"/>
                  </a:lnTo>
                  <a:lnTo>
                    <a:pt x="75" y="35"/>
                  </a:lnTo>
                  <a:lnTo>
                    <a:pt x="46" y="16"/>
                  </a:lnTo>
                  <a:lnTo>
                    <a:pt x="13" y="0"/>
                  </a:lnTo>
                  <a:lnTo>
                    <a:pt x="13" y="0"/>
                  </a:lnTo>
                  <a:lnTo>
                    <a:pt x="13" y="1"/>
                  </a:lnTo>
                  <a:lnTo>
                    <a:pt x="8" y="7"/>
                  </a:lnTo>
                  <a:lnTo>
                    <a:pt x="6" y="16"/>
                  </a:lnTo>
                  <a:lnTo>
                    <a:pt x="4" y="26"/>
                  </a:lnTo>
                  <a:lnTo>
                    <a:pt x="2" y="41"/>
                  </a:lnTo>
                  <a:lnTo>
                    <a:pt x="0" y="56"/>
                  </a:lnTo>
                  <a:lnTo>
                    <a:pt x="0" y="73"/>
                  </a:lnTo>
                  <a:lnTo>
                    <a:pt x="0" y="90"/>
                  </a:lnTo>
                  <a:lnTo>
                    <a:pt x="4" y="108"/>
                  </a:lnTo>
                  <a:lnTo>
                    <a:pt x="8" y="125"/>
                  </a:lnTo>
                  <a:lnTo>
                    <a:pt x="193" y="222"/>
                  </a:lnTo>
                </a:path>
              </a:pathLst>
            </a:custGeom>
            <a:solidFill>
              <a:srgbClr val="7C6000"/>
            </a:solidFill>
            <a:ln w="9525" cap="rnd">
              <a:noFill/>
              <a:round/>
              <a:headEnd/>
              <a:tailEnd/>
            </a:ln>
            <a:effectLst/>
          </p:spPr>
          <p:txBody>
            <a:bodyPr/>
            <a:lstStyle/>
            <a:p>
              <a:pPr>
                <a:defRPr/>
              </a:pPr>
              <a:endParaRPr lang="en-US"/>
            </a:p>
          </p:txBody>
        </p:sp>
        <p:sp>
          <p:nvSpPr>
            <p:cNvPr id="177" name="Freeform 1201"/>
            <p:cNvSpPr>
              <a:spLocks/>
            </p:cNvSpPr>
            <p:nvPr/>
          </p:nvSpPr>
          <p:spPr bwMode="auto">
            <a:xfrm>
              <a:off x="3199" y="1200"/>
              <a:ext cx="192" cy="225"/>
            </a:xfrm>
            <a:custGeom>
              <a:avLst/>
              <a:gdLst/>
              <a:ahLst/>
              <a:cxnLst>
                <a:cxn ang="0">
                  <a:pos x="193" y="222"/>
                </a:cxn>
                <a:cxn ang="0">
                  <a:pos x="189" y="203"/>
                </a:cxn>
                <a:cxn ang="0">
                  <a:pos x="183" y="180"/>
                </a:cxn>
                <a:cxn ang="0">
                  <a:pos x="172" y="157"/>
                </a:cxn>
                <a:cxn ang="0">
                  <a:pos x="160" y="131"/>
                </a:cxn>
                <a:cxn ang="0">
                  <a:pos x="144" y="106"/>
                </a:cxn>
                <a:cxn ang="0">
                  <a:pos x="126" y="81"/>
                </a:cxn>
                <a:cxn ang="0">
                  <a:pos x="103" y="56"/>
                </a:cxn>
                <a:cxn ang="0">
                  <a:pos x="75" y="35"/>
                </a:cxn>
                <a:cxn ang="0">
                  <a:pos x="46" y="16"/>
                </a:cxn>
                <a:cxn ang="0">
                  <a:pos x="13" y="0"/>
                </a:cxn>
                <a:cxn ang="0">
                  <a:pos x="13" y="0"/>
                </a:cxn>
                <a:cxn ang="0">
                  <a:pos x="13" y="1"/>
                </a:cxn>
                <a:cxn ang="0">
                  <a:pos x="8" y="7"/>
                </a:cxn>
                <a:cxn ang="0">
                  <a:pos x="6" y="16"/>
                </a:cxn>
                <a:cxn ang="0">
                  <a:pos x="4" y="26"/>
                </a:cxn>
                <a:cxn ang="0">
                  <a:pos x="2" y="41"/>
                </a:cxn>
                <a:cxn ang="0">
                  <a:pos x="0" y="56"/>
                </a:cxn>
                <a:cxn ang="0">
                  <a:pos x="0" y="73"/>
                </a:cxn>
                <a:cxn ang="0">
                  <a:pos x="0" y="90"/>
                </a:cxn>
                <a:cxn ang="0">
                  <a:pos x="4" y="108"/>
                </a:cxn>
                <a:cxn ang="0">
                  <a:pos x="8" y="125"/>
                </a:cxn>
              </a:cxnLst>
              <a:rect l="0" t="0" r="r" b="b"/>
              <a:pathLst>
                <a:path w="194" h="223">
                  <a:moveTo>
                    <a:pt x="193" y="222"/>
                  </a:moveTo>
                  <a:lnTo>
                    <a:pt x="189" y="203"/>
                  </a:lnTo>
                  <a:lnTo>
                    <a:pt x="183" y="180"/>
                  </a:lnTo>
                  <a:lnTo>
                    <a:pt x="172" y="157"/>
                  </a:lnTo>
                  <a:lnTo>
                    <a:pt x="160" y="131"/>
                  </a:lnTo>
                  <a:lnTo>
                    <a:pt x="144" y="106"/>
                  </a:lnTo>
                  <a:lnTo>
                    <a:pt x="126" y="81"/>
                  </a:lnTo>
                  <a:lnTo>
                    <a:pt x="103" y="56"/>
                  </a:lnTo>
                  <a:lnTo>
                    <a:pt x="75" y="35"/>
                  </a:lnTo>
                  <a:lnTo>
                    <a:pt x="46" y="16"/>
                  </a:lnTo>
                  <a:lnTo>
                    <a:pt x="13" y="0"/>
                  </a:lnTo>
                  <a:lnTo>
                    <a:pt x="13" y="0"/>
                  </a:lnTo>
                  <a:lnTo>
                    <a:pt x="13" y="1"/>
                  </a:lnTo>
                  <a:lnTo>
                    <a:pt x="8" y="7"/>
                  </a:lnTo>
                  <a:lnTo>
                    <a:pt x="6" y="16"/>
                  </a:lnTo>
                  <a:lnTo>
                    <a:pt x="4" y="26"/>
                  </a:lnTo>
                  <a:lnTo>
                    <a:pt x="2" y="41"/>
                  </a:lnTo>
                  <a:lnTo>
                    <a:pt x="0" y="56"/>
                  </a:lnTo>
                  <a:lnTo>
                    <a:pt x="0" y="73"/>
                  </a:lnTo>
                  <a:lnTo>
                    <a:pt x="0" y="90"/>
                  </a:lnTo>
                  <a:lnTo>
                    <a:pt x="4" y="108"/>
                  </a:lnTo>
                  <a:lnTo>
                    <a:pt x="8" y="1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8" name="Freeform 1202"/>
            <p:cNvSpPr>
              <a:spLocks/>
            </p:cNvSpPr>
            <p:nvPr/>
          </p:nvSpPr>
          <p:spPr bwMode="auto">
            <a:xfrm>
              <a:off x="3055" y="1189"/>
              <a:ext cx="231" cy="161"/>
            </a:xfrm>
            <a:custGeom>
              <a:avLst/>
              <a:gdLst/>
              <a:ahLst/>
              <a:cxnLst>
                <a:cxn ang="0">
                  <a:pos x="231" y="159"/>
                </a:cxn>
                <a:cxn ang="0">
                  <a:pos x="227" y="144"/>
                </a:cxn>
                <a:cxn ang="0">
                  <a:pos x="218" y="128"/>
                </a:cxn>
                <a:cxn ang="0">
                  <a:pos x="214" y="112"/>
                </a:cxn>
                <a:cxn ang="0">
                  <a:pos x="205" y="100"/>
                </a:cxn>
                <a:cxn ang="0">
                  <a:pos x="198" y="87"/>
                </a:cxn>
                <a:cxn ang="0">
                  <a:pos x="189" y="77"/>
                </a:cxn>
                <a:cxn ang="0">
                  <a:pos x="180" y="66"/>
                </a:cxn>
                <a:cxn ang="0">
                  <a:pos x="170" y="59"/>
                </a:cxn>
                <a:cxn ang="0">
                  <a:pos x="159" y="50"/>
                </a:cxn>
                <a:cxn ang="0">
                  <a:pos x="147" y="41"/>
                </a:cxn>
                <a:cxn ang="0">
                  <a:pos x="147" y="41"/>
                </a:cxn>
                <a:cxn ang="0">
                  <a:pos x="132" y="33"/>
                </a:cxn>
                <a:cxn ang="0">
                  <a:pos x="119" y="27"/>
                </a:cxn>
                <a:cxn ang="0">
                  <a:pos x="104" y="20"/>
                </a:cxn>
                <a:cxn ang="0">
                  <a:pos x="90" y="14"/>
                </a:cxn>
                <a:cxn ang="0">
                  <a:pos x="75" y="10"/>
                </a:cxn>
                <a:cxn ang="0">
                  <a:pos x="60" y="6"/>
                </a:cxn>
                <a:cxn ang="0">
                  <a:pos x="46" y="4"/>
                </a:cxn>
                <a:cxn ang="0">
                  <a:pos x="30" y="2"/>
                </a:cxn>
                <a:cxn ang="0">
                  <a:pos x="18" y="0"/>
                </a:cxn>
                <a:cxn ang="0">
                  <a:pos x="5" y="0"/>
                </a:cxn>
                <a:cxn ang="0">
                  <a:pos x="5" y="0"/>
                </a:cxn>
                <a:cxn ang="0">
                  <a:pos x="4" y="2"/>
                </a:cxn>
                <a:cxn ang="0">
                  <a:pos x="4" y="6"/>
                </a:cxn>
                <a:cxn ang="0">
                  <a:pos x="2" y="12"/>
                </a:cxn>
                <a:cxn ang="0">
                  <a:pos x="2" y="20"/>
                </a:cxn>
                <a:cxn ang="0">
                  <a:pos x="0" y="29"/>
                </a:cxn>
                <a:cxn ang="0">
                  <a:pos x="0" y="41"/>
                </a:cxn>
                <a:cxn ang="0">
                  <a:pos x="0" y="52"/>
                </a:cxn>
                <a:cxn ang="0">
                  <a:pos x="2" y="62"/>
                </a:cxn>
                <a:cxn ang="0">
                  <a:pos x="4" y="75"/>
                </a:cxn>
                <a:cxn ang="0">
                  <a:pos x="7" y="85"/>
                </a:cxn>
                <a:cxn ang="0">
                  <a:pos x="231" y="159"/>
                </a:cxn>
              </a:cxnLst>
              <a:rect l="0" t="0" r="r" b="b"/>
              <a:pathLst>
                <a:path w="232" h="160">
                  <a:moveTo>
                    <a:pt x="231" y="159"/>
                  </a:moveTo>
                  <a:lnTo>
                    <a:pt x="227" y="144"/>
                  </a:lnTo>
                  <a:lnTo>
                    <a:pt x="218" y="128"/>
                  </a:lnTo>
                  <a:lnTo>
                    <a:pt x="214" y="112"/>
                  </a:lnTo>
                  <a:lnTo>
                    <a:pt x="205" y="100"/>
                  </a:lnTo>
                  <a:lnTo>
                    <a:pt x="198" y="87"/>
                  </a:lnTo>
                  <a:lnTo>
                    <a:pt x="189" y="77"/>
                  </a:lnTo>
                  <a:lnTo>
                    <a:pt x="180" y="66"/>
                  </a:lnTo>
                  <a:lnTo>
                    <a:pt x="170" y="59"/>
                  </a:lnTo>
                  <a:lnTo>
                    <a:pt x="159" y="50"/>
                  </a:lnTo>
                  <a:lnTo>
                    <a:pt x="147" y="41"/>
                  </a:lnTo>
                  <a:lnTo>
                    <a:pt x="147" y="41"/>
                  </a:lnTo>
                  <a:lnTo>
                    <a:pt x="132" y="33"/>
                  </a:lnTo>
                  <a:lnTo>
                    <a:pt x="119" y="27"/>
                  </a:lnTo>
                  <a:lnTo>
                    <a:pt x="104" y="20"/>
                  </a:lnTo>
                  <a:lnTo>
                    <a:pt x="90" y="14"/>
                  </a:lnTo>
                  <a:lnTo>
                    <a:pt x="75" y="10"/>
                  </a:lnTo>
                  <a:lnTo>
                    <a:pt x="60" y="6"/>
                  </a:lnTo>
                  <a:lnTo>
                    <a:pt x="46" y="4"/>
                  </a:lnTo>
                  <a:lnTo>
                    <a:pt x="30" y="2"/>
                  </a:lnTo>
                  <a:lnTo>
                    <a:pt x="18" y="0"/>
                  </a:lnTo>
                  <a:lnTo>
                    <a:pt x="5" y="0"/>
                  </a:lnTo>
                  <a:lnTo>
                    <a:pt x="5" y="0"/>
                  </a:lnTo>
                  <a:lnTo>
                    <a:pt x="4" y="2"/>
                  </a:lnTo>
                  <a:lnTo>
                    <a:pt x="4" y="6"/>
                  </a:lnTo>
                  <a:lnTo>
                    <a:pt x="2" y="12"/>
                  </a:lnTo>
                  <a:lnTo>
                    <a:pt x="2" y="20"/>
                  </a:lnTo>
                  <a:lnTo>
                    <a:pt x="0" y="29"/>
                  </a:lnTo>
                  <a:lnTo>
                    <a:pt x="0" y="41"/>
                  </a:lnTo>
                  <a:lnTo>
                    <a:pt x="0" y="52"/>
                  </a:lnTo>
                  <a:lnTo>
                    <a:pt x="2" y="62"/>
                  </a:lnTo>
                  <a:lnTo>
                    <a:pt x="4" y="75"/>
                  </a:lnTo>
                  <a:lnTo>
                    <a:pt x="7" y="85"/>
                  </a:lnTo>
                  <a:lnTo>
                    <a:pt x="231" y="159"/>
                  </a:lnTo>
                </a:path>
              </a:pathLst>
            </a:custGeom>
            <a:solidFill>
              <a:srgbClr val="7C6000"/>
            </a:solidFill>
            <a:ln w="9525" cap="rnd">
              <a:noFill/>
              <a:round/>
              <a:headEnd/>
              <a:tailEnd/>
            </a:ln>
            <a:effectLst/>
          </p:spPr>
          <p:txBody>
            <a:bodyPr/>
            <a:lstStyle/>
            <a:p>
              <a:pPr>
                <a:defRPr/>
              </a:pPr>
              <a:endParaRPr lang="en-US"/>
            </a:p>
          </p:txBody>
        </p:sp>
        <p:sp>
          <p:nvSpPr>
            <p:cNvPr id="179" name="Freeform 1203"/>
            <p:cNvSpPr>
              <a:spLocks/>
            </p:cNvSpPr>
            <p:nvPr/>
          </p:nvSpPr>
          <p:spPr bwMode="auto">
            <a:xfrm>
              <a:off x="3055" y="1189"/>
              <a:ext cx="231" cy="161"/>
            </a:xfrm>
            <a:custGeom>
              <a:avLst/>
              <a:gdLst/>
              <a:ahLst/>
              <a:cxnLst>
                <a:cxn ang="0">
                  <a:pos x="231" y="159"/>
                </a:cxn>
                <a:cxn ang="0">
                  <a:pos x="227" y="144"/>
                </a:cxn>
                <a:cxn ang="0">
                  <a:pos x="218" y="128"/>
                </a:cxn>
                <a:cxn ang="0">
                  <a:pos x="214" y="112"/>
                </a:cxn>
                <a:cxn ang="0">
                  <a:pos x="205" y="100"/>
                </a:cxn>
                <a:cxn ang="0">
                  <a:pos x="198" y="87"/>
                </a:cxn>
                <a:cxn ang="0">
                  <a:pos x="189" y="77"/>
                </a:cxn>
                <a:cxn ang="0">
                  <a:pos x="180" y="66"/>
                </a:cxn>
                <a:cxn ang="0">
                  <a:pos x="170" y="59"/>
                </a:cxn>
                <a:cxn ang="0">
                  <a:pos x="159" y="50"/>
                </a:cxn>
                <a:cxn ang="0">
                  <a:pos x="147" y="41"/>
                </a:cxn>
                <a:cxn ang="0">
                  <a:pos x="147" y="41"/>
                </a:cxn>
                <a:cxn ang="0">
                  <a:pos x="132" y="33"/>
                </a:cxn>
                <a:cxn ang="0">
                  <a:pos x="119" y="27"/>
                </a:cxn>
                <a:cxn ang="0">
                  <a:pos x="104" y="20"/>
                </a:cxn>
                <a:cxn ang="0">
                  <a:pos x="90" y="14"/>
                </a:cxn>
                <a:cxn ang="0">
                  <a:pos x="75" y="10"/>
                </a:cxn>
                <a:cxn ang="0">
                  <a:pos x="60" y="6"/>
                </a:cxn>
                <a:cxn ang="0">
                  <a:pos x="46" y="4"/>
                </a:cxn>
                <a:cxn ang="0">
                  <a:pos x="30" y="2"/>
                </a:cxn>
                <a:cxn ang="0">
                  <a:pos x="18" y="0"/>
                </a:cxn>
                <a:cxn ang="0">
                  <a:pos x="5" y="0"/>
                </a:cxn>
                <a:cxn ang="0">
                  <a:pos x="5" y="0"/>
                </a:cxn>
                <a:cxn ang="0">
                  <a:pos x="4" y="2"/>
                </a:cxn>
                <a:cxn ang="0">
                  <a:pos x="4" y="6"/>
                </a:cxn>
                <a:cxn ang="0">
                  <a:pos x="2" y="12"/>
                </a:cxn>
                <a:cxn ang="0">
                  <a:pos x="2" y="20"/>
                </a:cxn>
                <a:cxn ang="0">
                  <a:pos x="0" y="29"/>
                </a:cxn>
                <a:cxn ang="0">
                  <a:pos x="0" y="41"/>
                </a:cxn>
                <a:cxn ang="0">
                  <a:pos x="0" y="52"/>
                </a:cxn>
                <a:cxn ang="0">
                  <a:pos x="2" y="62"/>
                </a:cxn>
                <a:cxn ang="0">
                  <a:pos x="4" y="75"/>
                </a:cxn>
                <a:cxn ang="0">
                  <a:pos x="7" y="85"/>
                </a:cxn>
              </a:cxnLst>
              <a:rect l="0" t="0" r="r" b="b"/>
              <a:pathLst>
                <a:path w="232" h="160">
                  <a:moveTo>
                    <a:pt x="231" y="159"/>
                  </a:moveTo>
                  <a:lnTo>
                    <a:pt x="227" y="144"/>
                  </a:lnTo>
                  <a:lnTo>
                    <a:pt x="218" y="128"/>
                  </a:lnTo>
                  <a:lnTo>
                    <a:pt x="214" y="112"/>
                  </a:lnTo>
                  <a:lnTo>
                    <a:pt x="205" y="100"/>
                  </a:lnTo>
                  <a:lnTo>
                    <a:pt x="198" y="87"/>
                  </a:lnTo>
                  <a:lnTo>
                    <a:pt x="189" y="77"/>
                  </a:lnTo>
                  <a:lnTo>
                    <a:pt x="180" y="66"/>
                  </a:lnTo>
                  <a:lnTo>
                    <a:pt x="170" y="59"/>
                  </a:lnTo>
                  <a:lnTo>
                    <a:pt x="159" y="50"/>
                  </a:lnTo>
                  <a:lnTo>
                    <a:pt x="147" y="41"/>
                  </a:lnTo>
                  <a:lnTo>
                    <a:pt x="147" y="41"/>
                  </a:lnTo>
                  <a:lnTo>
                    <a:pt x="132" y="33"/>
                  </a:lnTo>
                  <a:lnTo>
                    <a:pt x="119" y="27"/>
                  </a:lnTo>
                  <a:lnTo>
                    <a:pt x="104" y="20"/>
                  </a:lnTo>
                  <a:lnTo>
                    <a:pt x="90" y="14"/>
                  </a:lnTo>
                  <a:lnTo>
                    <a:pt x="75" y="10"/>
                  </a:lnTo>
                  <a:lnTo>
                    <a:pt x="60" y="6"/>
                  </a:lnTo>
                  <a:lnTo>
                    <a:pt x="46" y="4"/>
                  </a:lnTo>
                  <a:lnTo>
                    <a:pt x="30" y="2"/>
                  </a:lnTo>
                  <a:lnTo>
                    <a:pt x="18" y="0"/>
                  </a:lnTo>
                  <a:lnTo>
                    <a:pt x="5" y="0"/>
                  </a:lnTo>
                  <a:lnTo>
                    <a:pt x="5" y="0"/>
                  </a:lnTo>
                  <a:lnTo>
                    <a:pt x="4" y="2"/>
                  </a:lnTo>
                  <a:lnTo>
                    <a:pt x="4" y="6"/>
                  </a:lnTo>
                  <a:lnTo>
                    <a:pt x="2" y="12"/>
                  </a:lnTo>
                  <a:lnTo>
                    <a:pt x="2" y="20"/>
                  </a:lnTo>
                  <a:lnTo>
                    <a:pt x="0" y="29"/>
                  </a:lnTo>
                  <a:lnTo>
                    <a:pt x="0" y="41"/>
                  </a:lnTo>
                  <a:lnTo>
                    <a:pt x="0" y="52"/>
                  </a:lnTo>
                  <a:lnTo>
                    <a:pt x="2" y="62"/>
                  </a:lnTo>
                  <a:lnTo>
                    <a:pt x="4" y="75"/>
                  </a:lnTo>
                  <a:lnTo>
                    <a:pt x="7" y="8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0" name="Freeform 1204"/>
            <p:cNvSpPr>
              <a:spLocks/>
            </p:cNvSpPr>
            <p:nvPr/>
          </p:nvSpPr>
          <p:spPr bwMode="auto">
            <a:xfrm>
              <a:off x="3718" y="1691"/>
              <a:ext cx="111" cy="385"/>
            </a:xfrm>
            <a:custGeom>
              <a:avLst/>
              <a:gdLst/>
              <a:ahLst/>
              <a:cxnLst>
                <a:cxn ang="0">
                  <a:pos x="77" y="384"/>
                </a:cxn>
                <a:cxn ang="0">
                  <a:pos x="84" y="363"/>
                </a:cxn>
                <a:cxn ang="0">
                  <a:pos x="93" y="333"/>
                </a:cxn>
                <a:cxn ang="0">
                  <a:pos x="98" y="298"/>
                </a:cxn>
                <a:cxn ang="0">
                  <a:pos x="105" y="257"/>
                </a:cxn>
                <a:cxn ang="0">
                  <a:pos x="109" y="216"/>
                </a:cxn>
                <a:cxn ang="0">
                  <a:pos x="112" y="170"/>
                </a:cxn>
                <a:cxn ang="0">
                  <a:pos x="107" y="123"/>
                </a:cxn>
                <a:cxn ang="0">
                  <a:pos x="98" y="80"/>
                </a:cxn>
                <a:cxn ang="0">
                  <a:pos x="86" y="37"/>
                </a:cxn>
                <a:cxn ang="0">
                  <a:pos x="63" y="0"/>
                </a:cxn>
                <a:cxn ang="0">
                  <a:pos x="63" y="0"/>
                </a:cxn>
                <a:cxn ang="0">
                  <a:pos x="61" y="0"/>
                </a:cxn>
                <a:cxn ang="0">
                  <a:pos x="57" y="6"/>
                </a:cxn>
                <a:cxn ang="0">
                  <a:pos x="50" y="12"/>
                </a:cxn>
                <a:cxn ang="0">
                  <a:pos x="43" y="25"/>
                </a:cxn>
                <a:cxn ang="0">
                  <a:pos x="36" y="37"/>
                </a:cxn>
                <a:cxn ang="0">
                  <a:pos x="25" y="54"/>
                </a:cxn>
                <a:cxn ang="0">
                  <a:pos x="17" y="73"/>
                </a:cxn>
                <a:cxn ang="0">
                  <a:pos x="8" y="94"/>
                </a:cxn>
                <a:cxn ang="0">
                  <a:pos x="4" y="115"/>
                </a:cxn>
                <a:cxn ang="0">
                  <a:pos x="0" y="140"/>
                </a:cxn>
                <a:cxn ang="0">
                  <a:pos x="77" y="384"/>
                </a:cxn>
              </a:cxnLst>
              <a:rect l="0" t="0" r="r" b="b"/>
              <a:pathLst>
                <a:path w="113" h="385">
                  <a:moveTo>
                    <a:pt x="77" y="384"/>
                  </a:moveTo>
                  <a:lnTo>
                    <a:pt x="84" y="363"/>
                  </a:lnTo>
                  <a:lnTo>
                    <a:pt x="93" y="333"/>
                  </a:lnTo>
                  <a:lnTo>
                    <a:pt x="98" y="298"/>
                  </a:lnTo>
                  <a:lnTo>
                    <a:pt x="105" y="257"/>
                  </a:lnTo>
                  <a:lnTo>
                    <a:pt x="109" y="216"/>
                  </a:lnTo>
                  <a:lnTo>
                    <a:pt x="112" y="170"/>
                  </a:lnTo>
                  <a:lnTo>
                    <a:pt x="107" y="123"/>
                  </a:lnTo>
                  <a:lnTo>
                    <a:pt x="98" y="80"/>
                  </a:lnTo>
                  <a:lnTo>
                    <a:pt x="86" y="37"/>
                  </a:lnTo>
                  <a:lnTo>
                    <a:pt x="63" y="0"/>
                  </a:lnTo>
                  <a:lnTo>
                    <a:pt x="63" y="0"/>
                  </a:lnTo>
                  <a:lnTo>
                    <a:pt x="61" y="0"/>
                  </a:lnTo>
                  <a:lnTo>
                    <a:pt x="57" y="6"/>
                  </a:lnTo>
                  <a:lnTo>
                    <a:pt x="50" y="12"/>
                  </a:lnTo>
                  <a:lnTo>
                    <a:pt x="43" y="25"/>
                  </a:lnTo>
                  <a:lnTo>
                    <a:pt x="36" y="37"/>
                  </a:lnTo>
                  <a:lnTo>
                    <a:pt x="25" y="54"/>
                  </a:lnTo>
                  <a:lnTo>
                    <a:pt x="17" y="73"/>
                  </a:lnTo>
                  <a:lnTo>
                    <a:pt x="8" y="94"/>
                  </a:lnTo>
                  <a:lnTo>
                    <a:pt x="4" y="115"/>
                  </a:lnTo>
                  <a:lnTo>
                    <a:pt x="0" y="140"/>
                  </a:lnTo>
                  <a:lnTo>
                    <a:pt x="77" y="384"/>
                  </a:lnTo>
                </a:path>
              </a:pathLst>
            </a:custGeom>
            <a:solidFill>
              <a:srgbClr val="FFD80F"/>
            </a:solidFill>
            <a:ln w="9525" cap="rnd">
              <a:noFill/>
              <a:round/>
              <a:headEnd/>
              <a:tailEnd/>
            </a:ln>
            <a:effectLst/>
          </p:spPr>
          <p:txBody>
            <a:bodyPr/>
            <a:lstStyle/>
            <a:p>
              <a:pPr>
                <a:defRPr/>
              </a:pPr>
              <a:endParaRPr lang="en-US"/>
            </a:p>
          </p:txBody>
        </p:sp>
        <p:sp>
          <p:nvSpPr>
            <p:cNvPr id="181" name="Freeform 1205"/>
            <p:cNvSpPr>
              <a:spLocks/>
            </p:cNvSpPr>
            <p:nvPr/>
          </p:nvSpPr>
          <p:spPr bwMode="auto">
            <a:xfrm>
              <a:off x="3718" y="1691"/>
              <a:ext cx="111" cy="385"/>
            </a:xfrm>
            <a:custGeom>
              <a:avLst/>
              <a:gdLst/>
              <a:ahLst/>
              <a:cxnLst>
                <a:cxn ang="0">
                  <a:pos x="77" y="384"/>
                </a:cxn>
                <a:cxn ang="0">
                  <a:pos x="84" y="363"/>
                </a:cxn>
                <a:cxn ang="0">
                  <a:pos x="93" y="333"/>
                </a:cxn>
                <a:cxn ang="0">
                  <a:pos x="98" y="298"/>
                </a:cxn>
                <a:cxn ang="0">
                  <a:pos x="105" y="257"/>
                </a:cxn>
                <a:cxn ang="0">
                  <a:pos x="109" y="216"/>
                </a:cxn>
                <a:cxn ang="0">
                  <a:pos x="112" y="170"/>
                </a:cxn>
                <a:cxn ang="0">
                  <a:pos x="107" y="123"/>
                </a:cxn>
                <a:cxn ang="0">
                  <a:pos x="98" y="80"/>
                </a:cxn>
                <a:cxn ang="0">
                  <a:pos x="86" y="37"/>
                </a:cxn>
                <a:cxn ang="0">
                  <a:pos x="63" y="0"/>
                </a:cxn>
                <a:cxn ang="0">
                  <a:pos x="63" y="0"/>
                </a:cxn>
                <a:cxn ang="0">
                  <a:pos x="61" y="0"/>
                </a:cxn>
                <a:cxn ang="0">
                  <a:pos x="57" y="6"/>
                </a:cxn>
                <a:cxn ang="0">
                  <a:pos x="50" y="12"/>
                </a:cxn>
                <a:cxn ang="0">
                  <a:pos x="43" y="25"/>
                </a:cxn>
                <a:cxn ang="0">
                  <a:pos x="36" y="37"/>
                </a:cxn>
                <a:cxn ang="0">
                  <a:pos x="25" y="54"/>
                </a:cxn>
                <a:cxn ang="0">
                  <a:pos x="17" y="73"/>
                </a:cxn>
                <a:cxn ang="0">
                  <a:pos x="8" y="94"/>
                </a:cxn>
                <a:cxn ang="0">
                  <a:pos x="4" y="115"/>
                </a:cxn>
                <a:cxn ang="0">
                  <a:pos x="0" y="140"/>
                </a:cxn>
              </a:cxnLst>
              <a:rect l="0" t="0" r="r" b="b"/>
              <a:pathLst>
                <a:path w="113" h="385">
                  <a:moveTo>
                    <a:pt x="77" y="384"/>
                  </a:moveTo>
                  <a:lnTo>
                    <a:pt x="84" y="363"/>
                  </a:lnTo>
                  <a:lnTo>
                    <a:pt x="93" y="333"/>
                  </a:lnTo>
                  <a:lnTo>
                    <a:pt x="98" y="298"/>
                  </a:lnTo>
                  <a:lnTo>
                    <a:pt x="105" y="257"/>
                  </a:lnTo>
                  <a:lnTo>
                    <a:pt x="109" y="216"/>
                  </a:lnTo>
                  <a:lnTo>
                    <a:pt x="112" y="170"/>
                  </a:lnTo>
                  <a:lnTo>
                    <a:pt x="107" y="123"/>
                  </a:lnTo>
                  <a:lnTo>
                    <a:pt x="98" y="80"/>
                  </a:lnTo>
                  <a:lnTo>
                    <a:pt x="86" y="37"/>
                  </a:lnTo>
                  <a:lnTo>
                    <a:pt x="63" y="0"/>
                  </a:lnTo>
                  <a:lnTo>
                    <a:pt x="63" y="0"/>
                  </a:lnTo>
                  <a:lnTo>
                    <a:pt x="61" y="0"/>
                  </a:lnTo>
                  <a:lnTo>
                    <a:pt x="57" y="6"/>
                  </a:lnTo>
                  <a:lnTo>
                    <a:pt x="50" y="12"/>
                  </a:lnTo>
                  <a:lnTo>
                    <a:pt x="43" y="25"/>
                  </a:lnTo>
                  <a:lnTo>
                    <a:pt x="36" y="37"/>
                  </a:lnTo>
                  <a:lnTo>
                    <a:pt x="25" y="54"/>
                  </a:lnTo>
                  <a:lnTo>
                    <a:pt x="17" y="73"/>
                  </a:lnTo>
                  <a:lnTo>
                    <a:pt x="8" y="94"/>
                  </a:lnTo>
                  <a:lnTo>
                    <a:pt x="4" y="115"/>
                  </a:lnTo>
                  <a:lnTo>
                    <a:pt x="0" y="14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2" name="Freeform 1206"/>
            <p:cNvSpPr>
              <a:spLocks/>
            </p:cNvSpPr>
            <p:nvPr/>
          </p:nvSpPr>
          <p:spPr bwMode="auto">
            <a:xfrm>
              <a:off x="3625" y="1543"/>
              <a:ext cx="152" cy="328"/>
            </a:xfrm>
            <a:custGeom>
              <a:avLst/>
              <a:gdLst/>
              <a:ahLst/>
              <a:cxnLst>
                <a:cxn ang="0">
                  <a:pos x="141" y="330"/>
                </a:cxn>
                <a:cxn ang="0">
                  <a:pos x="145" y="309"/>
                </a:cxn>
                <a:cxn ang="0">
                  <a:pos x="147" y="280"/>
                </a:cxn>
                <a:cxn ang="0">
                  <a:pos x="150" y="248"/>
                </a:cxn>
                <a:cxn ang="0">
                  <a:pos x="150" y="212"/>
                </a:cxn>
                <a:cxn ang="0">
                  <a:pos x="145" y="174"/>
                </a:cxn>
                <a:cxn ang="0">
                  <a:pos x="140" y="136"/>
                </a:cxn>
                <a:cxn ang="0">
                  <a:pos x="129" y="99"/>
                </a:cxn>
                <a:cxn ang="0">
                  <a:pos x="114" y="62"/>
                </a:cxn>
                <a:cxn ang="0">
                  <a:pos x="92" y="29"/>
                </a:cxn>
                <a:cxn ang="0">
                  <a:pos x="67" y="0"/>
                </a:cxn>
                <a:cxn ang="0">
                  <a:pos x="67" y="0"/>
                </a:cxn>
                <a:cxn ang="0">
                  <a:pos x="65" y="0"/>
                </a:cxn>
                <a:cxn ang="0">
                  <a:pos x="61" y="4"/>
                </a:cxn>
                <a:cxn ang="0">
                  <a:pos x="55" y="11"/>
                </a:cxn>
                <a:cxn ang="0">
                  <a:pos x="44" y="16"/>
                </a:cxn>
                <a:cxn ang="0">
                  <a:pos x="36" y="27"/>
                </a:cxn>
                <a:cxn ang="0">
                  <a:pos x="25" y="37"/>
                </a:cxn>
                <a:cxn ang="0">
                  <a:pos x="16" y="50"/>
                </a:cxn>
                <a:cxn ang="0">
                  <a:pos x="8" y="62"/>
                </a:cxn>
                <a:cxn ang="0">
                  <a:pos x="4" y="75"/>
                </a:cxn>
                <a:cxn ang="0">
                  <a:pos x="0" y="88"/>
                </a:cxn>
                <a:cxn ang="0">
                  <a:pos x="141" y="330"/>
                </a:cxn>
              </a:cxnLst>
              <a:rect l="0" t="0" r="r" b="b"/>
              <a:pathLst>
                <a:path w="151" h="331">
                  <a:moveTo>
                    <a:pt x="141" y="330"/>
                  </a:moveTo>
                  <a:lnTo>
                    <a:pt x="145" y="309"/>
                  </a:lnTo>
                  <a:lnTo>
                    <a:pt x="147" y="280"/>
                  </a:lnTo>
                  <a:lnTo>
                    <a:pt x="150" y="248"/>
                  </a:lnTo>
                  <a:lnTo>
                    <a:pt x="150" y="212"/>
                  </a:lnTo>
                  <a:lnTo>
                    <a:pt x="145" y="174"/>
                  </a:lnTo>
                  <a:lnTo>
                    <a:pt x="140" y="136"/>
                  </a:lnTo>
                  <a:lnTo>
                    <a:pt x="129" y="99"/>
                  </a:lnTo>
                  <a:lnTo>
                    <a:pt x="114" y="62"/>
                  </a:lnTo>
                  <a:lnTo>
                    <a:pt x="92" y="29"/>
                  </a:lnTo>
                  <a:lnTo>
                    <a:pt x="67" y="0"/>
                  </a:lnTo>
                  <a:lnTo>
                    <a:pt x="67" y="0"/>
                  </a:lnTo>
                  <a:lnTo>
                    <a:pt x="65" y="0"/>
                  </a:lnTo>
                  <a:lnTo>
                    <a:pt x="61" y="4"/>
                  </a:lnTo>
                  <a:lnTo>
                    <a:pt x="55" y="11"/>
                  </a:lnTo>
                  <a:lnTo>
                    <a:pt x="44" y="16"/>
                  </a:lnTo>
                  <a:lnTo>
                    <a:pt x="36" y="27"/>
                  </a:lnTo>
                  <a:lnTo>
                    <a:pt x="25" y="37"/>
                  </a:lnTo>
                  <a:lnTo>
                    <a:pt x="16" y="50"/>
                  </a:lnTo>
                  <a:lnTo>
                    <a:pt x="8" y="62"/>
                  </a:lnTo>
                  <a:lnTo>
                    <a:pt x="4" y="75"/>
                  </a:lnTo>
                  <a:lnTo>
                    <a:pt x="0" y="88"/>
                  </a:lnTo>
                  <a:lnTo>
                    <a:pt x="141" y="330"/>
                  </a:lnTo>
                </a:path>
              </a:pathLst>
            </a:custGeom>
            <a:solidFill>
              <a:srgbClr val="FFD80F"/>
            </a:solidFill>
            <a:ln w="9525" cap="rnd">
              <a:noFill/>
              <a:round/>
              <a:headEnd/>
              <a:tailEnd/>
            </a:ln>
            <a:effectLst/>
          </p:spPr>
          <p:txBody>
            <a:bodyPr/>
            <a:lstStyle/>
            <a:p>
              <a:pPr>
                <a:defRPr/>
              </a:pPr>
              <a:endParaRPr lang="en-US"/>
            </a:p>
          </p:txBody>
        </p:sp>
        <p:sp>
          <p:nvSpPr>
            <p:cNvPr id="183" name="Freeform 1207"/>
            <p:cNvSpPr>
              <a:spLocks/>
            </p:cNvSpPr>
            <p:nvPr/>
          </p:nvSpPr>
          <p:spPr bwMode="auto">
            <a:xfrm>
              <a:off x="3625" y="1543"/>
              <a:ext cx="152" cy="328"/>
            </a:xfrm>
            <a:custGeom>
              <a:avLst/>
              <a:gdLst/>
              <a:ahLst/>
              <a:cxnLst>
                <a:cxn ang="0">
                  <a:pos x="141" y="330"/>
                </a:cxn>
                <a:cxn ang="0">
                  <a:pos x="145" y="309"/>
                </a:cxn>
                <a:cxn ang="0">
                  <a:pos x="147" y="280"/>
                </a:cxn>
                <a:cxn ang="0">
                  <a:pos x="150" y="248"/>
                </a:cxn>
                <a:cxn ang="0">
                  <a:pos x="150" y="212"/>
                </a:cxn>
                <a:cxn ang="0">
                  <a:pos x="145" y="174"/>
                </a:cxn>
                <a:cxn ang="0">
                  <a:pos x="140" y="136"/>
                </a:cxn>
                <a:cxn ang="0">
                  <a:pos x="129" y="99"/>
                </a:cxn>
                <a:cxn ang="0">
                  <a:pos x="114" y="62"/>
                </a:cxn>
                <a:cxn ang="0">
                  <a:pos x="92" y="29"/>
                </a:cxn>
                <a:cxn ang="0">
                  <a:pos x="67" y="0"/>
                </a:cxn>
                <a:cxn ang="0">
                  <a:pos x="67" y="0"/>
                </a:cxn>
                <a:cxn ang="0">
                  <a:pos x="65" y="0"/>
                </a:cxn>
                <a:cxn ang="0">
                  <a:pos x="61" y="4"/>
                </a:cxn>
                <a:cxn ang="0">
                  <a:pos x="55" y="11"/>
                </a:cxn>
                <a:cxn ang="0">
                  <a:pos x="44" y="16"/>
                </a:cxn>
                <a:cxn ang="0">
                  <a:pos x="36" y="27"/>
                </a:cxn>
                <a:cxn ang="0">
                  <a:pos x="25" y="37"/>
                </a:cxn>
                <a:cxn ang="0">
                  <a:pos x="16" y="50"/>
                </a:cxn>
                <a:cxn ang="0">
                  <a:pos x="8" y="62"/>
                </a:cxn>
                <a:cxn ang="0">
                  <a:pos x="4" y="75"/>
                </a:cxn>
                <a:cxn ang="0">
                  <a:pos x="0" y="88"/>
                </a:cxn>
              </a:cxnLst>
              <a:rect l="0" t="0" r="r" b="b"/>
              <a:pathLst>
                <a:path w="151" h="331">
                  <a:moveTo>
                    <a:pt x="141" y="330"/>
                  </a:moveTo>
                  <a:lnTo>
                    <a:pt x="145" y="309"/>
                  </a:lnTo>
                  <a:lnTo>
                    <a:pt x="147" y="280"/>
                  </a:lnTo>
                  <a:lnTo>
                    <a:pt x="150" y="248"/>
                  </a:lnTo>
                  <a:lnTo>
                    <a:pt x="150" y="212"/>
                  </a:lnTo>
                  <a:lnTo>
                    <a:pt x="145" y="174"/>
                  </a:lnTo>
                  <a:lnTo>
                    <a:pt x="140" y="136"/>
                  </a:lnTo>
                  <a:lnTo>
                    <a:pt x="129" y="99"/>
                  </a:lnTo>
                  <a:lnTo>
                    <a:pt x="114" y="62"/>
                  </a:lnTo>
                  <a:lnTo>
                    <a:pt x="92" y="29"/>
                  </a:lnTo>
                  <a:lnTo>
                    <a:pt x="67" y="0"/>
                  </a:lnTo>
                  <a:lnTo>
                    <a:pt x="67" y="0"/>
                  </a:lnTo>
                  <a:lnTo>
                    <a:pt x="65" y="0"/>
                  </a:lnTo>
                  <a:lnTo>
                    <a:pt x="61" y="4"/>
                  </a:lnTo>
                  <a:lnTo>
                    <a:pt x="55" y="11"/>
                  </a:lnTo>
                  <a:lnTo>
                    <a:pt x="44" y="16"/>
                  </a:lnTo>
                  <a:lnTo>
                    <a:pt x="36" y="27"/>
                  </a:lnTo>
                  <a:lnTo>
                    <a:pt x="25" y="37"/>
                  </a:lnTo>
                  <a:lnTo>
                    <a:pt x="16" y="50"/>
                  </a:lnTo>
                  <a:lnTo>
                    <a:pt x="8" y="62"/>
                  </a:lnTo>
                  <a:lnTo>
                    <a:pt x="4" y="75"/>
                  </a:lnTo>
                  <a:lnTo>
                    <a:pt x="0" y="8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4" name="Freeform 1208"/>
            <p:cNvSpPr>
              <a:spLocks/>
            </p:cNvSpPr>
            <p:nvPr/>
          </p:nvSpPr>
          <p:spPr bwMode="auto">
            <a:xfrm>
              <a:off x="3548" y="1449"/>
              <a:ext cx="141" cy="271"/>
            </a:xfrm>
            <a:custGeom>
              <a:avLst/>
              <a:gdLst/>
              <a:ahLst/>
              <a:cxnLst>
                <a:cxn ang="0">
                  <a:pos x="131" y="270"/>
                </a:cxn>
                <a:cxn ang="0">
                  <a:pos x="135" y="253"/>
                </a:cxn>
                <a:cxn ang="0">
                  <a:pos x="137" y="231"/>
                </a:cxn>
                <a:cxn ang="0">
                  <a:pos x="140" y="203"/>
                </a:cxn>
                <a:cxn ang="0">
                  <a:pos x="137" y="175"/>
                </a:cxn>
                <a:cxn ang="0">
                  <a:pos x="133" y="143"/>
                </a:cxn>
                <a:cxn ang="0">
                  <a:pos x="126" y="111"/>
                </a:cxn>
                <a:cxn ang="0">
                  <a:pos x="116" y="80"/>
                </a:cxn>
                <a:cxn ang="0">
                  <a:pos x="103" y="50"/>
                </a:cxn>
                <a:cxn ang="0">
                  <a:pos x="84" y="23"/>
                </a:cxn>
                <a:cxn ang="0">
                  <a:pos x="61" y="0"/>
                </a:cxn>
                <a:cxn ang="0">
                  <a:pos x="61" y="0"/>
                </a:cxn>
                <a:cxn ang="0">
                  <a:pos x="55" y="4"/>
                </a:cxn>
                <a:cxn ang="0">
                  <a:pos x="46" y="9"/>
                </a:cxn>
                <a:cxn ang="0">
                  <a:pos x="40" y="16"/>
                </a:cxn>
                <a:cxn ang="0">
                  <a:pos x="31" y="23"/>
                </a:cxn>
                <a:cxn ang="0">
                  <a:pos x="23" y="31"/>
                </a:cxn>
                <a:cxn ang="0">
                  <a:pos x="15" y="41"/>
                </a:cxn>
                <a:cxn ang="0">
                  <a:pos x="8" y="52"/>
                </a:cxn>
                <a:cxn ang="0">
                  <a:pos x="4" y="65"/>
                </a:cxn>
                <a:cxn ang="0">
                  <a:pos x="0" y="80"/>
                </a:cxn>
                <a:cxn ang="0">
                  <a:pos x="0" y="99"/>
                </a:cxn>
                <a:cxn ang="0">
                  <a:pos x="131" y="270"/>
                </a:cxn>
              </a:cxnLst>
              <a:rect l="0" t="0" r="r" b="b"/>
              <a:pathLst>
                <a:path w="141" h="271">
                  <a:moveTo>
                    <a:pt x="131" y="270"/>
                  </a:moveTo>
                  <a:lnTo>
                    <a:pt x="135" y="253"/>
                  </a:lnTo>
                  <a:lnTo>
                    <a:pt x="137" y="231"/>
                  </a:lnTo>
                  <a:lnTo>
                    <a:pt x="140" y="203"/>
                  </a:lnTo>
                  <a:lnTo>
                    <a:pt x="137" y="175"/>
                  </a:lnTo>
                  <a:lnTo>
                    <a:pt x="133" y="143"/>
                  </a:lnTo>
                  <a:lnTo>
                    <a:pt x="126" y="111"/>
                  </a:lnTo>
                  <a:lnTo>
                    <a:pt x="116" y="80"/>
                  </a:lnTo>
                  <a:lnTo>
                    <a:pt x="103" y="50"/>
                  </a:lnTo>
                  <a:lnTo>
                    <a:pt x="84" y="23"/>
                  </a:lnTo>
                  <a:lnTo>
                    <a:pt x="61" y="0"/>
                  </a:lnTo>
                  <a:lnTo>
                    <a:pt x="61" y="0"/>
                  </a:lnTo>
                  <a:lnTo>
                    <a:pt x="55" y="4"/>
                  </a:lnTo>
                  <a:lnTo>
                    <a:pt x="46" y="9"/>
                  </a:lnTo>
                  <a:lnTo>
                    <a:pt x="40" y="16"/>
                  </a:lnTo>
                  <a:lnTo>
                    <a:pt x="31" y="23"/>
                  </a:lnTo>
                  <a:lnTo>
                    <a:pt x="23" y="31"/>
                  </a:lnTo>
                  <a:lnTo>
                    <a:pt x="15" y="41"/>
                  </a:lnTo>
                  <a:lnTo>
                    <a:pt x="8" y="52"/>
                  </a:lnTo>
                  <a:lnTo>
                    <a:pt x="4" y="65"/>
                  </a:lnTo>
                  <a:lnTo>
                    <a:pt x="0" y="80"/>
                  </a:lnTo>
                  <a:lnTo>
                    <a:pt x="0" y="99"/>
                  </a:lnTo>
                  <a:lnTo>
                    <a:pt x="131" y="270"/>
                  </a:lnTo>
                </a:path>
              </a:pathLst>
            </a:custGeom>
            <a:solidFill>
              <a:srgbClr val="FFD80F"/>
            </a:solidFill>
            <a:ln w="9525" cap="rnd">
              <a:noFill/>
              <a:round/>
              <a:headEnd/>
              <a:tailEnd/>
            </a:ln>
            <a:effectLst/>
          </p:spPr>
          <p:txBody>
            <a:bodyPr/>
            <a:lstStyle/>
            <a:p>
              <a:pPr>
                <a:defRPr/>
              </a:pPr>
              <a:endParaRPr lang="en-US"/>
            </a:p>
          </p:txBody>
        </p:sp>
        <p:sp>
          <p:nvSpPr>
            <p:cNvPr id="185" name="Freeform 1209"/>
            <p:cNvSpPr>
              <a:spLocks/>
            </p:cNvSpPr>
            <p:nvPr/>
          </p:nvSpPr>
          <p:spPr bwMode="auto">
            <a:xfrm>
              <a:off x="3548" y="1449"/>
              <a:ext cx="141" cy="271"/>
            </a:xfrm>
            <a:custGeom>
              <a:avLst/>
              <a:gdLst/>
              <a:ahLst/>
              <a:cxnLst>
                <a:cxn ang="0">
                  <a:pos x="131" y="270"/>
                </a:cxn>
                <a:cxn ang="0">
                  <a:pos x="135" y="253"/>
                </a:cxn>
                <a:cxn ang="0">
                  <a:pos x="137" y="231"/>
                </a:cxn>
                <a:cxn ang="0">
                  <a:pos x="140" y="203"/>
                </a:cxn>
                <a:cxn ang="0">
                  <a:pos x="137" y="175"/>
                </a:cxn>
                <a:cxn ang="0">
                  <a:pos x="133" y="143"/>
                </a:cxn>
                <a:cxn ang="0">
                  <a:pos x="126" y="111"/>
                </a:cxn>
                <a:cxn ang="0">
                  <a:pos x="116" y="80"/>
                </a:cxn>
                <a:cxn ang="0">
                  <a:pos x="103" y="50"/>
                </a:cxn>
                <a:cxn ang="0">
                  <a:pos x="84" y="23"/>
                </a:cxn>
                <a:cxn ang="0">
                  <a:pos x="61" y="0"/>
                </a:cxn>
                <a:cxn ang="0">
                  <a:pos x="61" y="0"/>
                </a:cxn>
                <a:cxn ang="0">
                  <a:pos x="55" y="4"/>
                </a:cxn>
                <a:cxn ang="0">
                  <a:pos x="46" y="9"/>
                </a:cxn>
                <a:cxn ang="0">
                  <a:pos x="40" y="16"/>
                </a:cxn>
                <a:cxn ang="0">
                  <a:pos x="31" y="23"/>
                </a:cxn>
                <a:cxn ang="0">
                  <a:pos x="23" y="31"/>
                </a:cxn>
                <a:cxn ang="0">
                  <a:pos x="15" y="41"/>
                </a:cxn>
                <a:cxn ang="0">
                  <a:pos x="8" y="52"/>
                </a:cxn>
                <a:cxn ang="0">
                  <a:pos x="4" y="65"/>
                </a:cxn>
                <a:cxn ang="0">
                  <a:pos x="0" y="80"/>
                </a:cxn>
                <a:cxn ang="0">
                  <a:pos x="0" y="99"/>
                </a:cxn>
              </a:cxnLst>
              <a:rect l="0" t="0" r="r" b="b"/>
              <a:pathLst>
                <a:path w="141" h="271">
                  <a:moveTo>
                    <a:pt x="131" y="270"/>
                  </a:moveTo>
                  <a:lnTo>
                    <a:pt x="135" y="253"/>
                  </a:lnTo>
                  <a:lnTo>
                    <a:pt x="137" y="231"/>
                  </a:lnTo>
                  <a:lnTo>
                    <a:pt x="140" y="203"/>
                  </a:lnTo>
                  <a:lnTo>
                    <a:pt x="137" y="175"/>
                  </a:lnTo>
                  <a:lnTo>
                    <a:pt x="133" y="143"/>
                  </a:lnTo>
                  <a:lnTo>
                    <a:pt x="126" y="111"/>
                  </a:lnTo>
                  <a:lnTo>
                    <a:pt x="116" y="80"/>
                  </a:lnTo>
                  <a:lnTo>
                    <a:pt x="103" y="50"/>
                  </a:lnTo>
                  <a:lnTo>
                    <a:pt x="84" y="23"/>
                  </a:lnTo>
                  <a:lnTo>
                    <a:pt x="61" y="0"/>
                  </a:lnTo>
                  <a:lnTo>
                    <a:pt x="61" y="0"/>
                  </a:lnTo>
                  <a:lnTo>
                    <a:pt x="55" y="4"/>
                  </a:lnTo>
                  <a:lnTo>
                    <a:pt x="46" y="9"/>
                  </a:lnTo>
                  <a:lnTo>
                    <a:pt x="40" y="16"/>
                  </a:lnTo>
                  <a:lnTo>
                    <a:pt x="31" y="23"/>
                  </a:lnTo>
                  <a:lnTo>
                    <a:pt x="23" y="31"/>
                  </a:lnTo>
                  <a:lnTo>
                    <a:pt x="15" y="41"/>
                  </a:lnTo>
                  <a:lnTo>
                    <a:pt x="8" y="52"/>
                  </a:lnTo>
                  <a:lnTo>
                    <a:pt x="4" y="65"/>
                  </a:lnTo>
                  <a:lnTo>
                    <a:pt x="0" y="80"/>
                  </a:lnTo>
                  <a:lnTo>
                    <a:pt x="0" y="9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6" name="Freeform 1210"/>
            <p:cNvSpPr>
              <a:spLocks/>
            </p:cNvSpPr>
            <p:nvPr/>
          </p:nvSpPr>
          <p:spPr bwMode="auto">
            <a:xfrm>
              <a:off x="3305" y="1300"/>
              <a:ext cx="250" cy="270"/>
            </a:xfrm>
            <a:custGeom>
              <a:avLst/>
              <a:gdLst/>
              <a:ahLst/>
              <a:cxnLst>
                <a:cxn ang="0">
                  <a:pos x="246" y="269"/>
                </a:cxn>
                <a:cxn ang="0">
                  <a:pos x="248" y="252"/>
                </a:cxn>
                <a:cxn ang="0">
                  <a:pos x="251" y="233"/>
                </a:cxn>
                <a:cxn ang="0">
                  <a:pos x="248" y="210"/>
                </a:cxn>
                <a:cxn ang="0">
                  <a:pos x="246" y="187"/>
                </a:cxn>
                <a:cxn ang="0">
                  <a:pos x="244" y="163"/>
                </a:cxn>
                <a:cxn ang="0">
                  <a:pos x="237" y="140"/>
                </a:cxn>
                <a:cxn ang="0">
                  <a:pos x="231" y="115"/>
                </a:cxn>
                <a:cxn ang="0">
                  <a:pos x="221" y="94"/>
                </a:cxn>
                <a:cxn ang="0">
                  <a:pos x="210" y="73"/>
                </a:cxn>
                <a:cxn ang="0">
                  <a:pos x="198" y="52"/>
                </a:cxn>
                <a:cxn ang="0">
                  <a:pos x="198" y="52"/>
                </a:cxn>
                <a:cxn ang="0">
                  <a:pos x="182" y="38"/>
                </a:cxn>
                <a:cxn ang="0">
                  <a:pos x="166" y="25"/>
                </a:cxn>
                <a:cxn ang="0">
                  <a:pos x="150" y="15"/>
                </a:cxn>
                <a:cxn ang="0">
                  <a:pos x="136" y="8"/>
                </a:cxn>
                <a:cxn ang="0">
                  <a:pos x="119" y="4"/>
                </a:cxn>
                <a:cxn ang="0">
                  <a:pos x="102" y="0"/>
                </a:cxn>
                <a:cxn ang="0">
                  <a:pos x="85" y="0"/>
                </a:cxn>
                <a:cxn ang="0">
                  <a:pos x="71" y="2"/>
                </a:cxn>
                <a:cxn ang="0">
                  <a:pos x="56" y="4"/>
                </a:cxn>
                <a:cxn ang="0">
                  <a:pos x="41" y="8"/>
                </a:cxn>
                <a:cxn ang="0">
                  <a:pos x="41" y="8"/>
                </a:cxn>
                <a:cxn ang="0">
                  <a:pos x="39" y="10"/>
                </a:cxn>
                <a:cxn ang="0">
                  <a:pos x="35" y="13"/>
                </a:cxn>
                <a:cxn ang="0">
                  <a:pos x="30" y="18"/>
                </a:cxn>
                <a:cxn ang="0">
                  <a:pos x="25" y="27"/>
                </a:cxn>
                <a:cxn ang="0">
                  <a:pos x="18" y="36"/>
                </a:cxn>
                <a:cxn ang="0">
                  <a:pos x="12" y="46"/>
                </a:cxn>
                <a:cxn ang="0">
                  <a:pos x="5" y="57"/>
                </a:cxn>
                <a:cxn ang="0">
                  <a:pos x="1" y="69"/>
                </a:cxn>
                <a:cxn ang="0">
                  <a:pos x="0" y="82"/>
                </a:cxn>
                <a:cxn ang="0">
                  <a:pos x="0" y="94"/>
                </a:cxn>
                <a:cxn ang="0">
                  <a:pos x="246" y="269"/>
                </a:cxn>
              </a:cxnLst>
              <a:rect l="0" t="0" r="r" b="b"/>
              <a:pathLst>
                <a:path w="252" h="270">
                  <a:moveTo>
                    <a:pt x="246" y="269"/>
                  </a:moveTo>
                  <a:lnTo>
                    <a:pt x="248" y="252"/>
                  </a:lnTo>
                  <a:lnTo>
                    <a:pt x="251" y="233"/>
                  </a:lnTo>
                  <a:lnTo>
                    <a:pt x="248" y="210"/>
                  </a:lnTo>
                  <a:lnTo>
                    <a:pt x="246" y="187"/>
                  </a:lnTo>
                  <a:lnTo>
                    <a:pt x="244" y="163"/>
                  </a:lnTo>
                  <a:lnTo>
                    <a:pt x="237" y="140"/>
                  </a:lnTo>
                  <a:lnTo>
                    <a:pt x="231" y="115"/>
                  </a:lnTo>
                  <a:lnTo>
                    <a:pt x="221" y="94"/>
                  </a:lnTo>
                  <a:lnTo>
                    <a:pt x="210" y="73"/>
                  </a:lnTo>
                  <a:lnTo>
                    <a:pt x="198" y="52"/>
                  </a:lnTo>
                  <a:lnTo>
                    <a:pt x="198" y="52"/>
                  </a:lnTo>
                  <a:lnTo>
                    <a:pt x="182" y="38"/>
                  </a:lnTo>
                  <a:lnTo>
                    <a:pt x="166" y="25"/>
                  </a:lnTo>
                  <a:lnTo>
                    <a:pt x="150" y="15"/>
                  </a:lnTo>
                  <a:lnTo>
                    <a:pt x="136" y="8"/>
                  </a:lnTo>
                  <a:lnTo>
                    <a:pt x="119" y="4"/>
                  </a:lnTo>
                  <a:lnTo>
                    <a:pt x="102" y="0"/>
                  </a:lnTo>
                  <a:lnTo>
                    <a:pt x="85" y="0"/>
                  </a:lnTo>
                  <a:lnTo>
                    <a:pt x="71" y="2"/>
                  </a:lnTo>
                  <a:lnTo>
                    <a:pt x="56" y="4"/>
                  </a:lnTo>
                  <a:lnTo>
                    <a:pt x="41" y="8"/>
                  </a:lnTo>
                  <a:lnTo>
                    <a:pt x="41" y="8"/>
                  </a:lnTo>
                  <a:lnTo>
                    <a:pt x="39" y="10"/>
                  </a:lnTo>
                  <a:lnTo>
                    <a:pt x="35" y="13"/>
                  </a:lnTo>
                  <a:lnTo>
                    <a:pt x="30" y="18"/>
                  </a:lnTo>
                  <a:lnTo>
                    <a:pt x="25" y="27"/>
                  </a:lnTo>
                  <a:lnTo>
                    <a:pt x="18" y="36"/>
                  </a:lnTo>
                  <a:lnTo>
                    <a:pt x="12" y="46"/>
                  </a:lnTo>
                  <a:lnTo>
                    <a:pt x="5" y="57"/>
                  </a:lnTo>
                  <a:lnTo>
                    <a:pt x="1" y="69"/>
                  </a:lnTo>
                  <a:lnTo>
                    <a:pt x="0" y="82"/>
                  </a:lnTo>
                  <a:lnTo>
                    <a:pt x="0" y="94"/>
                  </a:lnTo>
                  <a:lnTo>
                    <a:pt x="246" y="269"/>
                  </a:lnTo>
                </a:path>
              </a:pathLst>
            </a:custGeom>
            <a:solidFill>
              <a:srgbClr val="FFD80F"/>
            </a:solidFill>
            <a:ln w="9525" cap="rnd">
              <a:noFill/>
              <a:round/>
              <a:headEnd/>
              <a:tailEnd/>
            </a:ln>
            <a:effectLst/>
          </p:spPr>
          <p:txBody>
            <a:bodyPr/>
            <a:lstStyle/>
            <a:p>
              <a:pPr>
                <a:defRPr/>
              </a:pPr>
              <a:endParaRPr lang="en-US"/>
            </a:p>
          </p:txBody>
        </p:sp>
        <p:sp>
          <p:nvSpPr>
            <p:cNvPr id="187" name="Freeform 1211"/>
            <p:cNvSpPr>
              <a:spLocks/>
            </p:cNvSpPr>
            <p:nvPr/>
          </p:nvSpPr>
          <p:spPr bwMode="auto">
            <a:xfrm>
              <a:off x="3305" y="1300"/>
              <a:ext cx="250" cy="270"/>
            </a:xfrm>
            <a:custGeom>
              <a:avLst/>
              <a:gdLst/>
              <a:ahLst/>
              <a:cxnLst>
                <a:cxn ang="0">
                  <a:pos x="246" y="269"/>
                </a:cxn>
                <a:cxn ang="0">
                  <a:pos x="248" y="252"/>
                </a:cxn>
                <a:cxn ang="0">
                  <a:pos x="251" y="233"/>
                </a:cxn>
                <a:cxn ang="0">
                  <a:pos x="248" y="210"/>
                </a:cxn>
                <a:cxn ang="0">
                  <a:pos x="246" y="187"/>
                </a:cxn>
                <a:cxn ang="0">
                  <a:pos x="244" y="163"/>
                </a:cxn>
                <a:cxn ang="0">
                  <a:pos x="237" y="140"/>
                </a:cxn>
                <a:cxn ang="0">
                  <a:pos x="231" y="115"/>
                </a:cxn>
                <a:cxn ang="0">
                  <a:pos x="221" y="94"/>
                </a:cxn>
                <a:cxn ang="0">
                  <a:pos x="210" y="73"/>
                </a:cxn>
                <a:cxn ang="0">
                  <a:pos x="198" y="52"/>
                </a:cxn>
                <a:cxn ang="0">
                  <a:pos x="198" y="52"/>
                </a:cxn>
                <a:cxn ang="0">
                  <a:pos x="182" y="38"/>
                </a:cxn>
                <a:cxn ang="0">
                  <a:pos x="166" y="25"/>
                </a:cxn>
                <a:cxn ang="0">
                  <a:pos x="150" y="15"/>
                </a:cxn>
                <a:cxn ang="0">
                  <a:pos x="136" y="8"/>
                </a:cxn>
                <a:cxn ang="0">
                  <a:pos x="119" y="4"/>
                </a:cxn>
                <a:cxn ang="0">
                  <a:pos x="102" y="0"/>
                </a:cxn>
                <a:cxn ang="0">
                  <a:pos x="85" y="0"/>
                </a:cxn>
                <a:cxn ang="0">
                  <a:pos x="71" y="2"/>
                </a:cxn>
                <a:cxn ang="0">
                  <a:pos x="56" y="4"/>
                </a:cxn>
                <a:cxn ang="0">
                  <a:pos x="41" y="8"/>
                </a:cxn>
                <a:cxn ang="0">
                  <a:pos x="41" y="8"/>
                </a:cxn>
                <a:cxn ang="0">
                  <a:pos x="39" y="10"/>
                </a:cxn>
                <a:cxn ang="0">
                  <a:pos x="35" y="13"/>
                </a:cxn>
                <a:cxn ang="0">
                  <a:pos x="30" y="18"/>
                </a:cxn>
                <a:cxn ang="0">
                  <a:pos x="25" y="27"/>
                </a:cxn>
                <a:cxn ang="0">
                  <a:pos x="18" y="36"/>
                </a:cxn>
                <a:cxn ang="0">
                  <a:pos x="12" y="46"/>
                </a:cxn>
                <a:cxn ang="0">
                  <a:pos x="5" y="57"/>
                </a:cxn>
                <a:cxn ang="0">
                  <a:pos x="1" y="69"/>
                </a:cxn>
                <a:cxn ang="0">
                  <a:pos x="0" y="82"/>
                </a:cxn>
                <a:cxn ang="0">
                  <a:pos x="0" y="94"/>
                </a:cxn>
              </a:cxnLst>
              <a:rect l="0" t="0" r="r" b="b"/>
              <a:pathLst>
                <a:path w="252" h="270">
                  <a:moveTo>
                    <a:pt x="246" y="269"/>
                  </a:moveTo>
                  <a:lnTo>
                    <a:pt x="248" y="252"/>
                  </a:lnTo>
                  <a:lnTo>
                    <a:pt x="251" y="233"/>
                  </a:lnTo>
                  <a:lnTo>
                    <a:pt x="248" y="210"/>
                  </a:lnTo>
                  <a:lnTo>
                    <a:pt x="246" y="187"/>
                  </a:lnTo>
                  <a:lnTo>
                    <a:pt x="244" y="163"/>
                  </a:lnTo>
                  <a:lnTo>
                    <a:pt x="237" y="140"/>
                  </a:lnTo>
                  <a:lnTo>
                    <a:pt x="231" y="115"/>
                  </a:lnTo>
                  <a:lnTo>
                    <a:pt x="221" y="94"/>
                  </a:lnTo>
                  <a:lnTo>
                    <a:pt x="210" y="73"/>
                  </a:lnTo>
                  <a:lnTo>
                    <a:pt x="198" y="52"/>
                  </a:lnTo>
                  <a:lnTo>
                    <a:pt x="198" y="52"/>
                  </a:lnTo>
                  <a:lnTo>
                    <a:pt x="182" y="38"/>
                  </a:lnTo>
                  <a:lnTo>
                    <a:pt x="166" y="25"/>
                  </a:lnTo>
                  <a:lnTo>
                    <a:pt x="150" y="15"/>
                  </a:lnTo>
                  <a:lnTo>
                    <a:pt x="136" y="8"/>
                  </a:lnTo>
                  <a:lnTo>
                    <a:pt x="119" y="4"/>
                  </a:lnTo>
                  <a:lnTo>
                    <a:pt x="102" y="0"/>
                  </a:lnTo>
                  <a:lnTo>
                    <a:pt x="85" y="0"/>
                  </a:lnTo>
                  <a:lnTo>
                    <a:pt x="71" y="2"/>
                  </a:lnTo>
                  <a:lnTo>
                    <a:pt x="56" y="4"/>
                  </a:lnTo>
                  <a:lnTo>
                    <a:pt x="41" y="8"/>
                  </a:lnTo>
                  <a:lnTo>
                    <a:pt x="41" y="8"/>
                  </a:lnTo>
                  <a:lnTo>
                    <a:pt x="39" y="10"/>
                  </a:lnTo>
                  <a:lnTo>
                    <a:pt x="35" y="13"/>
                  </a:lnTo>
                  <a:lnTo>
                    <a:pt x="30" y="18"/>
                  </a:lnTo>
                  <a:lnTo>
                    <a:pt x="25" y="27"/>
                  </a:lnTo>
                  <a:lnTo>
                    <a:pt x="18" y="36"/>
                  </a:lnTo>
                  <a:lnTo>
                    <a:pt x="12" y="46"/>
                  </a:lnTo>
                  <a:lnTo>
                    <a:pt x="5" y="57"/>
                  </a:lnTo>
                  <a:lnTo>
                    <a:pt x="1" y="69"/>
                  </a:lnTo>
                  <a:lnTo>
                    <a:pt x="0" y="82"/>
                  </a:lnTo>
                  <a:lnTo>
                    <a:pt x="0" y="9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8" name="Freeform 1212"/>
            <p:cNvSpPr>
              <a:spLocks/>
            </p:cNvSpPr>
            <p:nvPr/>
          </p:nvSpPr>
          <p:spPr bwMode="auto">
            <a:xfrm>
              <a:off x="3290" y="1263"/>
              <a:ext cx="196" cy="218"/>
            </a:xfrm>
            <a:custGeom>
              <a:avLst/>
              <a:gdLst/>
              <a:ahLst/>
              <a:cxnLst>
                <a:cxn ang="0">
                  <a:pos x="194" y="217"/>
                </a:cxn>
                <a:cxn ang="0">
                  <a:pos x="194" y="195"/>
                </a:cxn>
                <a:cxn ang="0">
                  <a:pos x="189" y="169"/>
                </a:cxn>
                <a:cxn ang="0">
                  <a:pos x="183" y="143"/>
                </a:cxn>
                <a:cxn ang="0">
                  <a:pos x="173" y="116"/>
                </a:cxn>
                <a:cxn ang="0">
                  <a:pos x="160" y="86"/>
                </a:cxn>
                <a:cxn ang="0">
                  <a:pos x="141" y="61"/>
                </a:cxn>
                <a:cxn ang="0">
                  <a:pos x="120" y="38"/>
                </a:cxn>
                <a:cxn ang="0">
                  <a:pos x="90" y="19"/>
                </a:cxn>
                <a:cxn ang="0">
                  <a:pos x="59" y="6"/>
                </a:cxn>
                <a:cxn ang="0">
                  <a:pos x="19" y="0"/>
                </a:cxn>
                <a:cxn ang="0">
                  <a:pos x="19" y="0"/>
                </a:cxn>
                <a:cxn ang="0">
                  <a:pos x="19" y="2"/>
                </a:cxn>
                <a:cxn ang="0">
                  <a:pos x="17" y="6"/>
                </a:cxn>
                <a:cxn ang="0">
                  <a:pos x="15" y="13"/>
                </a:cxn>
                <a:cxn ang="0">
                  <a:pos x="10" y="21"/>
                </a:cxn>
                <a:cxn ang="0">
                  <a:pos x="8" y="29"/>
                </a:cxn>
                <a:cxn ang="0">
                  <a:pos x="4" y="42"/>
                </a:cxn>
                <a:cxn ang="0">
                  <a:pos x="2" y="52"/>
                </a:cxn>
                <a:cxn ang="0">
                  <a:pos x="0" y="67"/>
                </a:cxn>
                <a:cxn ang="0">
                  <a:pos x="0" y="80"/>
                </a:cxn>
                <a:cxn ang="0">
                  <a:pos x="0" y="93"/>
                </a:cxn>
                <a:cxn ang="0">
                  <a:pos x="194" y="217"/>
                </a:cxn>
              </a:cxnLst>
              <a:rect l="0" t="0" r="r" b="b"/>
              <a:pathLst>
                <a:path w="195" h="218">
                  <a:moveTo>
                    <a:pt x="194" y="217"/>
                  </a:moveTo>
                  <a:lnTo>
                    <a:pt x="194" y="195"/>
                  </a:lnTo>
                  <a:lnTo>
                    <a:pt x="189" y="169"/>
                  </a:lnTo>
                  <a:lnTo>
                    <a:pt x="183" y="143"/>
                  </a:lnTo>
                  <a:lnTo>
                    <a:pt x="173" y="116"/>
                  </a:lnTo>
                  <a:lnTo>
                    <a:pt x="160" y="86"/>
                  </a:lnTo>
                  <a:lnTo>
                    <a:pt x="141" y="61"/>
                  </a:lnTo>
                  <a:lnTo>
                    <a:pt x="120" y="38"/>
                  </a:lnTo>
                  <a:lnTo>
                    <a:pt x="90" y="19"/>
                  </a:lnTo>
                  <a:lnTo>
                    <a:pt x="59" y="6"/>
                  </a:lnTo>
                  <a:lnTo>
                    <a:pt x="19" y="0"/>
                  </a:lnTo>
                  <a:lnTo>
                    <a:pt x="19" y="0"/>
                  </a:lnTo>
                  <a:lnTo>
                    <a:pt x="19" y="2"/>
                  </a:lnTo>
                  <a:lnTo>
                    <a:pt x="17" y="6"/>
                  </a:lnTo>
                  <a:lnTo>
                    <a:pt x="15" y="13"/>
                  </a:lnTo>
                  <a:lnTo>
                    <a:pt x="10" y="21"/>
                  </a:lnTo>
                  <a:lnTo>
                    <a:pt x="8" y="29"/>
                  </a:lnTo>
                  <a:lnTo>
                    <a:pt x="4" y="42"/>
                  </a:lnTo>
                  <a:lnTo>
                    <a:pt x="2" y="52"/>
                  </a:lnTo>
                  <a:lnTo>
                    <a:pt x="0" y="67"/>
                  </a:lnTo>
                  <a:lnTo>
                    <a:pt x="0" y="80"/>
                  </a:lnTo>
                  <a:lnTo>
                    <a:pt x="0" y="93"/>
                  </a:lnTo>
                  <a:lnTo>
                    <a:pt x="194" y="217"/>
                  </a:lnTo>
                </a:path>
              </a:pathLst>
            </a:custGeom>
            <a:solidFill>
              <a:srgbClr val="FFD80F"/>
            </a:solidFill>
            <a:ln w="9525" cap="rnd">
              <a:noFill/>
              <a:round/>
              <a:headEnd/>
              <a:tailEnd/>
            </a:ln>
            <a:effectLst/>
          </p:spPr>
          <p:txBody>
            <a:bodyPr/>
            <a:lstStyle/>
            <a:p>
              <a:pPr>
                <a:defRPr/>
              </a:pPr>
              <a:endParaRPr lang="en-US"/>
            </a:p>
          </p:txBody>
        </p:sp>
        <p:sp>
          <p:nvSpPr>
            <p:cNvPr id="189" name="Freeform 1213"/>
            <p:cNvSpPr>
              <a:spLocks/>
            </p:cNvSpPr>
            <p:nvPr/>
          </p:nvSpPr>
          <p:spPr bwMode="auto">
            <a:xfrm>
              <a:off x="3290" y="1263"/>
              <a:ext cx="196" cy="218"/>
            </a:xfrm>
            <a:custGeom>
              <a:avLst/>
              <a:gdLst/>
              <a:ahLst/>
              <a:cxnLst>
                <a:cxn ang="0">
                  <a:pos x="194" y="217"/>
                </a:cxn>
                <a:cxn ang="0">
                  <a:pos x="194" y="195"/>
                </a:cxn>
                <a:cxn ang="0">
                  <a:pos x="189" y="169"/>
                </a:cxn>
                <a:cxn ang="0">
                  <a:pos x="183" y="143"/>
                </a:cxn>
                <a:cxn ang="0">
                  <a:pos x="173" y="116"/>
                </a:cxn>
                <a:cxn ang="0">
                  <a:pos x="160" y="86"/>
                </a:cxn>
                <a:cxn ang="0">
                  <a:pos x="141" y="61"/>
                </a:cxn>
                <a:cxn ang="0">
                  <a:pos x="120" y="38"/>
                </a:cxn>
                <a:cxn ang="0">
                  <a:pos x="90" y="19"/>
                </a:cxn>
                <a:cxn ang="0">
                  <a:pos x="59" y="6"/>
                </a:cxn>
                <a:cxn ang="0">
                  <a:pos x="19" y="0"/>
                </a:cxn>
                <a:cxn ang="0">
                  <a:pos x="19" y="0"/>
                </a:cxn>
                <a:cxn ang="0">
                  <a:pos x="19" y="2"/>
                </a:cxn>
                <a:cxn ang="0">
                  <a:pos x="17" y="6"/>
                </a:cxn>
                <a:cxn ang="0">
                  <a:pos x="15" y="13"/>
                </a:cxn>
                <a:cxn ang="0">
                  <a:pos x="10" y="21"/>
                </a:cxn>
                <a:cxn ang="0">
                  <a:pos x="8" y="29"/>
                </a:cxn>
                <a:cxn ang="0">
                  <a:pos x="4" y="42"/>
                </a:cxn>
                <a:cxn ang="0">
                  <a:pos x="2" y="52"/>
                </a:cxn>
                <a:cxn ang="0">
                  <a:pos x="0" y="67"/>
                </a:cxn>
                <a:cxn ang="0">
                  <a:pos x="0" y="80"/>
                </a:cxn>
                <a:cxn ang="0">
                  <a:pos x="0" y="93"/>
                </a:cxn>
              </a:cxnLst>
              <a:rect l="0" t="0" r="r" b="b"/>
              <a:pathLst>
                <a:path w="195" h="218">
                  <a:moveTo>
                    <a:pt x="194" y="217"/>
                  </a:moveTo>
                  <a:lnTo>
                    <a:pt x="194" y="195"/>
                  </a:lnTo>
                  <a:lnTo>
                    <a:pt x="189" y="169"/>
                  </a:lnTo>
                  <a:lnTo>
                    <a:pt x="183" y="143"/>
                  </a:lnTo>
                  <a:lnTo>
                    <a:pt x="173" y="116"/>
                  </a:lnTo>
                  <a:lnTo>
                    <a:pt x="160" y="86"/>
                  </a:lnTo>
                  <a:lnTo>
                    <a:pt x="141" y="61"/>
                  </a:lnTo>
                  <a:lnTo>
                    <a:pt x="120" y="38"/>
                  </a:lnTo>
                  <a:lnTo>
                    <a:pt x="90" y="19"/>
                  </a:lnTo>
                  <a:lnTo>
                    <a:pt x="59" y="6"/>
                  </a:lnTo>
                  <a:lnTo>
                    <a:pt x="19" y="0"/>
                  </a:lnTo>
                  <a:lnTo>
                    <a:pt x="19" y="0"/>
                  </a:lnTo>
                  <a:lnTo>
                    <a:pt x="19" y="2"/>
                  </a:lnTo>
                  <a:lnTo>
                    <a:pt x="17" y="6"/>
                  </a:lnTo>
                  <a:lnTo>
                    <a:pt x="15" y="13"/>
                  </a:lnTo>
                  <a:lnTo>
                    <a:pt x="10" y="21"/>
                  </a:lnTo>
                  <a:lnTo>
                    <a:pt x="8" y="29"/>
                  </a:lnTo>
                  <a:lnTo>
                    <a:pt x="4" y="42"/>
                  </a:lnTo>
                  <a:lnTo>
                    <a:pt x="2" y="52"/>
                  </a:lnTo>
                  <a:lnTo>
                    <a:pt x="0" y="67"/>
                  </a:lnTo>
                  <a:lnTo>
                    <a:pt x="0" y="80"/>
                  </a:lnTo>
                  <a:lnTo>
                    <a:pt x="0" y="9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0" name="Freeform 1214"/>
            <p:cNvSpPr>
              <a:spLocks/>
            </p:cNvSpPr>
            <p:nvPr/>
          </p:nvSpPr>
          <p:spPr bwMode="auto">
            <a:xfrm>
              <a:off x="3183" y="1175"/>
              <a:ext cx="193" cy="225"/>
            </a:xfrm>
            <a:custGeom>
              <a:avLst/>
              <a:gdLst/>
              <a:ahLst/>
              <a:cxnLst>
                <a:cxn ang="0">
                  <a:pos x="194" y="223"/>
                </a:cxn>
                <a:cxn ang="0">
                  <a:pos x="189" y="204"/>
                </a:cxn>
                <a:cxn ang="0">
                  <a:pos x="184" y="181"/>
                </a:cxn>
                <a:cxn ang="0">
                  <a:pos x="173" y="158"/>
                </a:cxn>
                <a:cxn ang="0">
                  <a:pos x="160" y="130"/>
                </a:cxn>
                <a:cxn ang="0">
                  <a:pos x="145" y="105"/>
                </a:cxn>
                <a:cxn ang="0">
                  <a:pos x="126" y="80"/>
                </a:cxn>
                <a:cxn ang="0">
                  <a:pos x="103" y="57"/>
                </a:cxn>
                <a:cxn ang="0">
                  <a:pos x="78" y="34"/>
                </a:cxn>
                <a:cxn ang="0">
                  <a:pos x="46" y="14"/>
                </a:cxn>
                <a:cxn ang="0">
                  <a:pos x="12" y="0"/>
                </a:cxn>
                <a:cxn ang="0">
                  <a:pos x="12" y="0"/>
                </a:cxn>
                <a:cxn ang="0">
                  <a:pos x="12" y="2"/>
                </a:cxn>
                <a:cxn ang="0">
                  <a:pos x="9" y="6"/>
                </a:cxn>
                <a:cxn ang="0">
                  <a:pos x="6" y="14"/>
                </a:cxn>
                <a:cxn ang="0">
                  <a:pos x="4" y="27"/>
                </a:cxn>
                <a:cxn ang="0">
                  <a:pos x="2" y="41"/>
                </a:cxn>
                <a:cxn ang="0">
                  <a:pos x="0" y="57"/>
                </a:cxn>
                <a:cxn ang="0">
                  <a:pos x="0" y="73"/>
                </a:cxn>
                <a:cxn ang="0">
                  <a:pos x="0" y="90"/>
                </a:cxn>
                <a:cxn ang="0">
                  <a:pos x="4" y="109"/>
                </a:cxn>
                <a:cxn ang="0">
                  <a:pos x="8" y="126"/>
                </a:cxn>
                <a:cxn ang="0">
                  <a:pos x="194" y="223"/>
                </a:cxn>
              </a:cxnLst>
              <a:rect l="0" t="0" r="r" b="b"/>
              <a:pathLst>
                <a:path w="195" h="224">
                  <a:moveTo>
                    <a:pt x="194" y="223"/>
                  </a:moveTo>
                  <a:lnTo>
                    <a:pt x="189" y="204"/>
                  </a:lnTo>
                  <a:lnTo>
                    <a:pt x="184" y="181"/>
                  </a:lnTo>
                  <a:lnTo>
                    <a:pt x="173" y="158"/>
                  </a:lnTo>
                  <a:lnTo>
                    <a:pt x="160" y="130"/>
                  </a:lnTo>
                  <a:lnTo>
                    <a:pt x="145" y="105"/>
                  </a:lnTo>
                  <a:lnTo>
                    <a:pt x="126" y="80"/>
                  </a:lnTo>
                  <a:lnTo>
                    <a:pt x="103" y="57"/>
                  </a:lnTo>
                  <a:lnTo>
                    <a:pt x="78" y="34"/>
                  </a:lnTo>
                  <a:lnTo>
                    <a:pt x="46" y="14"/>
                  </a:lnTo>
                  <a:lnTo>
                    <a:pt x="12" y="0"/>
                  </a:lnTo>
                  <a:lnTo>
                    <a:pt x="12" y="0"/>
                  </a:lnTo>
                  <a:lnTo>
                    <a:pt x="12" y="2"/>
                  </a:lnTo>
                  <a:lnTo>
                    <a:pt x="9" y="6"/>
                  </a:lnTo>
                  <a:lnTo>
                    <a:pt x="6" y="14"/>
                  </a:lnTo>
                  <a:lnTo>
                    <a:pt x="4" y="27"/>
                  </a:lnTo>
                  <a:lnTo>
                    <a:pt x="2" y="41"/>
                  </a:lnTo>
                  <a:lnTo>
                    <a:pt x="0" y="57"/>
                  </a:lnTo>
                  <a:lnTo>
                    <a:pt x="0" y="73"/>
                  </a:lnTo>
                  <a:lnTo>
                    <a:pt x="0" y="90"/>
                  </a:lnTo>
                  <a:lnTo>
                    <a:pt x="4" y="109"/>
                  </a:lnTo>
                  <a:lnTo>
                    <a:pt x="8" y="126"/>
                  </a:lnTo>
                  <a:lnTo>
                    <a:pt x="194" y="223"/>
                  </a:lnTo>
                </a:path>
              </a:pathLst>
            </a:custGeom>
            <a:solidFill>
              <a:srgbClr val="FFD80F"/>
            </a:solidFill>
            <a:ln w="9525" cap="rnd">
              <a:noFill/>
              <a:round/>
              <a:headEnd/>
              <a:tailEnd/>
            </a:ln>
            <a:effectLst/>
          </p:spPr>
          <p:txBody>
            <a:bodyPr/>
            <a:lstStyle/>
            <a:p>
              <a:pPr>
                <a:defRPr/>
              </a:pPr>
              <a:endParaRPr lang="en-US"/>
            </a:p>
          </p:txBody>
        </p:sp>
        <p:sp>
          <p:nvSpPr>
            <p:cNvPr id="191" name="Freeform 1215"/>
            <p:cNvSpPr>
              <a:spLocks/>
            </p:cNvSpPr>
            <p:nvPr/>
          </p:nvSpPr>
          <p:spPr bwMode="auto">
            <a:xfrm>
              <a:off x="3183" y="1175"/>
              <a:ext cx="193" cy="225"/>
            </a:xfrm>
            <a:custGeom>
              <a:avLst/>
              <a:gdLst/>
              <a:ahLst/>
              <a:cxnLst>
                <a:cxn ang="0">
                  <a:pos x="194" y="223"/>
                </a:cxn>
                <a:cxn ang="0">
                  <a:pos x="189" y="204"/>
                </a:cxn>
                <a:cxn ang="0">
                  <a:pos x="184" y="181"/>
                </a:cxn>
                <a:cxn ang="0">
                  <a:pos x="173" y="158"/>
                </a:cxn>
                <a:cxn ang="0">
                  <a:pos x="160" y="130"/>
                </a:cxn>
                <a:cxn ang="0">
                  <a:pos x="145" y="105"/>
                </a:cxn>
                <a:cxn ang="0">
                  <a:pos x="126" y="80"/>
                </a:cxn>
                <a:cxn ang="0">
                  <a:pos x="103" y="57"/>
                </a:cxn>
                <a:cxn ang="0">
                  <a:pos x="78" y="34"/>
                </a:cxn>
                <a:cxn ang="0">
                  <a:pos x="46" y="14"/>
                </a:cxn>
                <a:cxn ang="0">
                  <a:pos x="12" y="0"/>
                </a:cxn>
                <a:cxn ang="0">
                  <a:pos x="12" y="0"/>
                </a:cxn>
                <a:cxn ang="0">
                  <a:pos x="12" y="2"/>
                </a:cxn>
                <a:cxn ang="0">
                  <a:pos x="9" y="6"/>
                </a:cxn>
                <a:cxn ang="0">
                  <a:pos x="6" y="14"/>
                </a:cxn>
                <a:cxn ang="0">
                  <a:pos x="4" y="27"/>
                </a:cxn>
                <a:cxn ang="0">
                  <a:pos x="2" y="41"/>
                </a:cxn>
                <a:cxn ang="0">
                  <a:pos x="0" y="57"/>
                </a:cxn>
                <a:cxn ang="0">
                  <a:pos x="0" y="73"/>
                </a:cxn>
                <a:cxn ang="0">
                  <a:pos x="0" y="90"/>
                </a:cxn>
                <a:cxn ang="0">
                  <a:pos x="4" y="109"/>
                </a:cxn>
                <a:cxn ang="0">
                  <a:pos x="8" y="126"/>
                </a:cxn>
              </a:cxnLst>
              <a:rect l="0" t="0" r="r" b="b"/>
              <a:pathLst>
                <a:path w="195" h="224">
                  <a:moveTo>
                    <a:pt x="194" y="223"/>
                  </a:moveTo>
                  <a:lnTo>
                    <a:pt x="189" y="204"/>
                  </a:lnTo>
                  <a:lnTo>
                    <a:pt x="184" y="181"/>
                  </a:lnTo>
                  <a:lnTo>
                    <a:pt x="173" y="158"/>
                  </a:lnTo>
                  <a:lnTo>
                    <a:pt x="160" y="130"/>
                  </a:lnTo>
                  <a:lnTo>
                    <a:pt x="145" y="105"/>
                  </a:lnTo>
                  <a:lnTo>
                    <a:pt x="126" y="80"/>
                  </a:lnTo>
                  <a:lnTo>
                    <a:pt x="103" y="57"/>
                  </a:lnTo>
                  <a:lnTo>
                    <a:pt x="78" y="34"/>
                  </a:lnTo>
                  <a:lnTo>
                    <a:pt x="46" y="14"/>
                  </a:lnTo>
                  <a:lnTo>
                    <a:pt x="12" y="0"/>
                  </a:lnTo>
                  <a:lnTo>
                    <a:pt x="12" y="0"/>
                  </a:lnTo>
                  <a:lnTo>
                    <a:pt x="12" y="2"/>
                  </a:lnTo>
                  <a:lnTo>
                    <a:pt x="9" y="6"/>
                  </a:lnTo>
                  <a:lnTo>
                    <a:pt x="6" y="14"/>
                  </a:lnTo>
                  <a:lnTo>
                    <a:pt x="4" y="27"/>
                  </a:lnTo>
                  <a:lnTo>
                    <a:pt x="2" y="41"/>
                  </a:lnTo>
                  <a:lnTo>
                    <a:pt x="0" y="57"/>
                  </a:lnTo>
                  <a:lnTo>
                    <a:pt x="0" y="73"/>
                  </a:lnTo>
                  <a:lnTo>
                    <a:pt x="0" y="90"/>
                  </a:lnTo>
                  <a:lnTo>
                    <a:pt x="4" y="109"/>
                  </a:lnTo>
                  <a:lnTo>
                    <a:pt x="8" y="12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2" name="Freeform 1216"/>
            <p:cNvSpPr>
              <a:spLocks/>
            </p:cNvSpPr>
            <p:nvPr/>
          </p:nvSpPr>
          <p:spPr bwMode="auto">
            <a:xfrm>
              <a:off x="3041" y="1194"/>
              <a:ext cx="230" cy="162"/>
            </a:xfrm>
            <a:custGeom>
              <a:avLst/>
              <a:gdLst/>
              <a:ahLst/>
              <a:cxnLst>
                <a:cxn ang="0">
                  <a:pos x="232" y="162"/>
                </a:cxn>
                <a:cxn ang="0">
                  <a:pos x="225" y="146"/>
                </a:cxn>
                <a:cxn ang="0">
                  <a:pos x="221" y="129"/>
                </a:cxn>
                <a:cxn ang="0">
                  <a:pos x="213" y="116"/>
                </a:cxn>
                <a:cxn ang="0">
                  <a:pos x="206" y="102"/>
                </a:cxn>
                <a:cxn ang="0">
                  <a:pos x="200" y="90"/>
                </a:cxn>
                <a:cxn ang="0">
                  <a:pos x="192" y="78"/>
                </a:cxn>
                <a:cxn ang="0">
                  <a:pos x="181" y="67"/>
                </a:cxn>
                <a:cxn ang="0">
                  <a:pos x="170" y="59"/>
                </a:cxn>
                <a:cxn ang="0">
                  <a:pos x="160" y="51"/>
                </a:cxn>
                <a:cxn ang="0">
                  <a:pos x="147" y="42"/>
                </a:cxn>
                <a:cxn ang="0">
                  <a:pos x="147" y="42"/>
                </a:cxn>
                <a:cxn ang="0">
                  <a:pos x="133" y="34"/>
                </a:cxn>
                <a:cxn ang="0">
                  <a:pos x="118" y="27"/>
                </a:cxn>
                <a:cxn ang="0">
                  <a:pos x="105" y="21"/>
                </a:cxn>
                <a:cxn ang="0">
                  <a:pos x="91" y="15"/>
                </a:cxn>
                <a:cxn ang="0">
                  <a:pos x="75" y="11"/>
                </a:cxn>
                <a:cxn ang="0">
                  <a:pos x="61" y="6"/>
                </a:cxn>
                <a:cxn ang="0">
                  <a:pos x="46" y="4"/>
                </a:cxn>
                <a:cxn ang="0">
                  <a:pos x="34" y="2"/>
                </a:cxn>
                <a:cxn ang="0">
                  <a:pos x="19" y="2"/>
                </a:cxn>
                <a:cxn ang="0">
                  <a:pos x="4" y="0"/>
                </a:cxn>
                <a:cxn ang="0">
                  <a:pos x="4" y="0"/>
                </a:cxn>
                <a:cxn ang="0">
                  <a:pos x="4" y="2"/>
                </a:cxn>
                <a:cxn ang="0">
                  <a:pos x="4" y="6"/>
                </a:cxn>
                <a:cxn ang="0">
                  <a:pos x="2" y="13"/>
                </a:cxn>
                <a:cxn ang="0">
                  <a:pos x="0" y="21"/>
                </a:cxn>
                <a:cxn ang="0">
                  <a:pos x="0" y="32"/>
                </a:cxn>
                <a:cxn ang="0">
                  <a:pos x="0" y="42"/>
                </a:cxn>
                <a:cxn ang="0">
                  <a:pos x="0" y="53"/>
                </a:cxn>
                <a:cxn ang="0">
                  <a:pos x="2" y="66"/>
                </a:cxn>
                <a:cxn ang="0">
                  <a:pos x="4" y="76"/>
                </a:cxn>
                <a:cxn ang="0">
                  <a:pos x="8" y="87"/>
                </a:cxn>
                <a:cxn ang="0">
                  <a:pos x="232" y="162"/>
                </a:cxn>
              </a:cxnLst>
              <a:rect l="0" t="0" r="r" b="b"/>
              <a:pathLst>
                <a:path w="233" h="163">
                  <a:moveTo>
                    <a:pt x="232" y="162"/>
                  </a:moveTo>
                  <a:lnTo>
                    <a:pt x="225" y="146"/>
                  </a:lnTo>
                  <a:lnTo>
                    <a:pt x="221" y="129"/>
                  </a:lnTo>
                  <a:lnTo>
                    <a:pt x="213" y="116"/>
                  </a:lnTo>
                  <a:lnTo>
                    <a:pt x="206" y="102"/>
                  </a:lnTo>
                  <a:lnTo>
                    <a:pt x="200" y="90"/>
                  </a:lnTo>
                  <a:lnTo>
                    <a:pt x="192" y="78"/>
                  </a:lnTo>
                  <a:lnTo>
                    <a:pt x="181" y="67"/>
                  </a:lnTo>
                  <a:lnTo>
                    <a:pt x="170" y="59"/>
                  </a:lnTo>
                  <a:lnTo>
                    <a:pt x="160" y="51"/>
                  </a:lnTo>
                  <a:lnTo>
                    <a:pt x="147" y="42"/>
                  </a:lnTo>
                  <a:lnTo>
                    <a:pt x="147" y="42"/>
                  </a:lnTo>
                  <a:lnTo>
                    <a:pt x="133" y="34"/>
                  </a:lnTo>
                  <a:lnTo>
                    <a:pt x="118" y="27"/>
                  </a:lnTo>
                  <a:lnTo>
                    <a:pt x="105" y="21"/>
                  </a:lnTo>
                  <a:lnTo>
                    <a:pt x="91" y="15"/>
                  </a:lnTo>
                  <a:lnTo>
                    <a:pt x="75" y="11"/>
                  </a:lnTo>
                  <a:lnTo>
                    <a:pt x="61" y="6"/>
                  </a:lnTo>
                  <a:lnTo>
                    <a:pt x="46" y="4"/>
                  </a:lnTo>
                  <a:lnTo>
                    <a:pt x="34" y="2"/>
                  </a:lnTo>
                  <a:lnTo>
                    <a:pt x="19" y="2"/>
                  </a:lnTo>
                  <a:lnTo>
                    <a:pt x="4" y="0"/>
                  </a:lnTo>
                  <a:lnTo>
                    <a:pt x="4" y="0"/>
                  </a:lnTo>
                  <a:lnTo>
                    <a:pt x="4" y="2"/>
                  </a:lnTo>
                  <a:lnTo>
                    <a:pt x="4" y="6"/>
                  </a:lnTo>
                  <a:lnTo>
                    <a:pt x="2" y="13"/>
                  </a:lnTo>
                  <a:lnTo>
                    <a:pt x="0" y="21"/>
                  </a:lnTo>
                  <a:lnTo>
                    <a:pt x="0" y="32"/>
                  </a:lnTo>
                  <a:lnTo>
                    <a:pt x="0" y="42"/>
                  </a:lnTo>
                  <a:lnTo>
                    <a:pt x="0" y="53"/>
                  </a:lnTo>
                  <a:lnTo>
                    <a:pt x="2" y="66"/>
                  </a:lnTo>
                  <a:lnTo>
                    <a:pt x="4" y="76"/>
                  </a:lnTo>
                  <a:lnTo>
                    <a:pt x="8" y="87"/>
                  </a:lnTo>
                  <a:lnTo>
                    <a:pt x="232" y="162"/>
                  </a:lnTo>
                </a:path>
              </a:pathLst>
            </a:custGeom>
            <a:solidFill>
              <a:srgbClr val="FFD80F"/>
            </a:solidFill>
            <a:ln w="9525" cap="rnd">
              <a:noFill/>
              <a:round/>
              <a:headEnd/>
              <a:tailEnd/>
            </a:ln>
            <a:effectLst/>
          </p:spPr>
          <p:txBody>
            <a:bodyPr/>
            <a:lstStyle/>
            <a:p>
              <a:pPr>
                <a:defRPr/>
              </a:pPr>
              <a:endParaRPr lang="en-US"/>
            </a:p>
          </p:txBody>
        </p:sp>
        <p:sp>
          <p:nvSpPr>
            <p:cNvPr id="193" name="Freeform 1217"/>
            <p:cNvSpPr>
              <a:spLocks/>
            </p:cNvSpPr>
            <p:nvPr/>
          </p:nvSpPr>
          <p:spPr bwMode="auto">
            <a:xfrm>
              <a:off x="3041" y="1194"/>
              <a:ext cx="230" cy="162"/>
            </a:xfrm>
            <a:custGeom>
              <a:avLst/>
              <a:gdLst/>
              <a:ahLst/>
              <a:cxnLst>
                <a:cxn ang="0">
                  <a:pos x="232" y="162"/>
                </a:cxn>
                <a:cxn ang="0">
                  <a:pos x="225" y="146"/>
                </a:cxn>
                <a:cxn ang="0">
                  <a:pos x="221" y="129"/>
                </a:cxn>
                <a:cxn ang="0">
                  <a:pos x="213" y="116"/>
                </a:cxn>
                <a:cxn ang="0">
                  <a:pos x="206" y="102"/>
                </a:cxn>
                <a:cxn ang="0">
                  <a:pos x="200" y="90"/>
                </a:cxn>
                <a:cxn ang="0">
                  <a:pos x="192" y="78"/>
                </a:cxn>
                <a:cxn ang="0">
                  <a:pos x="181" y="67"/>
                </a:cxn>
                <a:cxn ang="0">
                  <a:pos x="170" y="59"/>
                </a:cxn>
                <a:cxn ang="0">
                  <a:pos x="160" y="51"/>
                </a:cxn>
                <a:cxn ang="0">
                  <a:pos x="147" y="42"/>
                </a:cxn>
                <a:cxn ang="0">
                  <a:pos x="147" y="42"/>
                </a:cxn>
                <a:cxn ang="0">
                  <a:pos x="133" y="34"/>
                </a:cxn>
                <a:cxn ang="0">
                  <a:pos x="118" y="27"/>
                </a:cxn>
                <a:cxn ang="0">
                  <a:pos x="105" y="21"/>
                </a:cxn>
                <a:cxn ang="0">
                  <a:pos x="91" y="15"/>
                </a:cxn>
                <a:cxn ang="0">
                  <a:pos x="75" y="11"/>
                </a:cxn>
                <a:cxn ang="0">
                  <a:pos x="61" y="6"/>
                </a:cxn>
                <a:cxn ang="0">
                  <a:pos x="46" y="4"/>
                </a:cxn>
                <a:cxn ang="0">
                  <a:pos x="34" y="2"/>
                </a:cxn>
                <a:cxn ang="0">
                  <a:pos x="19" y="2"/>
                </a:cxn>
                <a:cxn ang="0">
                  <a:pos x="4" y="0"/>
                </a:cxn>
                <a:cxn ang="0">
                  <a:pos x="4" y="0"/>
                </a:cxn>
                <a:cxn ang="0">
                  <a:pos x="4" y="2"/>
                </a:cxn>
                <a:cxn ang="0">
                  <a:pos x="4" y="6"/>
                </a:cxn>
                <a:cxn ang="0">
                  <a:pos x="2" y="13"/>
                </a:cxn>
                <a:cxn ang="0">
                  <a:pos x="0" y="21"/>
                </a:cxn>
                <a:cxn ang="0">
                  <a:pos x="0" y="32"/>
                </a:cxn>
                <a:cxn ang="0">
                  <a:pos x="0" y="42"/>
                </a:cxn>
                <a:cxn ang="0">
                  <a:pos x="0" y="53"/>
                </a:cxn>
                <a:cxn ang="0">
                  <a:pos x="2" y="66"/>
                </a:cxn>
                <a:cxn ang="0">
                  <a:pos x="4" y="76"/>
                </a:cxn>
                <a:cxn ang="0">
                  <a:pos x="8" y="87"/>
                </a:cxn>
              </a:cxnLst>
              <a:rect l="0" t="0" r="r" b="b"/>
              <a:pathLst>
                <a:path w="233" h="163">
                  <a:moveTo>
                    <a:pt x="232" y="162"/>
                  </a:moveTo>
                  <a:lnTo>
                    <a:pt x="225" y="146"/>
                  </a:lnTo>
                  <a:lnTo>
                    <a:pt x="221" y="129"/>
                  </a:lnTo>
                  <a:lnTo>
                    <a:pt x="213" y="116"/>
                  </a:lnTo>
                  <a:lnTo>
                    <a:pt x="206" y="102"/>
                  </a:lnTo>
                  <a:lnTo>
                    <a:pt x="200" y="90"/>
                  </a:lnTo>
                  <a:lnTo>
                    <a:pt x="192" y="78"/>
                  </a:lnTo>
                  <a:lnTo>
                    <a:pt x="181" y="67"/>
                  </a:lnTo>
                  <a:lnTo>
                    <a:pt x="170" y="59"/>
                  </a:lnTo>
                  <a:lnTo>
                    <a:pt x="160" y="51"/>
                  </a:lnTo>
                  <a:lnTo>
                    <a:pt x="147" y="42"/>
                  </a:lnTo>
                  <a:lnTo>
                    <a:pt x="147" y="42"/>
                  </a:lnTo>
                  <a:lnTo>
                    <a:pt x="133" y="34"/>
                  </a:lnTo>
                  <a:lnTo>
                    <a:pt x="118" y="27"/>
                  </a:lnTo>
                  <a:lnTo>
                    <a:pt x="105" y="21"/>
                  </a:lnTo>
                  <a:lnTo>
                    <a:pt x="91" y="15"/>
                  </a:lnTo>
                  <a:lnTo>
                    <a:pt x="75" y="11"/>
                  </a:lnTo>
                  <a:lnTo>
                    <a:pt x="61" y="6"/>
                  </a:lnTo>
                  <a:lnTo>
                    <a:pt x="46" y="4"/>
                  </a:lnTo>
                  <a:lnTo>
                    <a:pt x="34" y="2"/>
                  </a:lnTo>
                  <a:lnTo>
                    <a:pt x="19" y="2"/>
                  </a:lnTo>
                  <a:lnTo>
                    <a:pt x="4" y="0"/>
                  </a:lnTo>
                  <a:lnTo>
                    <a:pt x="4" y="0"/>
                  </a:lnTo>
                  <a:lnTo>
                    <a:pt x="4" y="2"/>
                  </a:lnTo>
                  <a:lnTo>
                    <a:pt x="4" y="6"/>
                  </a:lnTo>
                  <a:lnTo>
                    <a:pt x="2" y="13"/>
                  </a:lnTo>
                  <a:lnTo>
                    <a:pt x="0" y="21"/>
                  </a:lnTo>
                  <a:lnTo>
                    <a:pt x="0" y="32"/>
                  </a:lnTo>
                  <a:lnTo>
                    <a:pt x="0" y="42"/>
                  </a:lnTo>
                  <a:lnTo>
                    <a:pt x="0" y="53"/>
                  </a:lnTo>
                  <a:lnTo>
                    <a:pt x="2" y="66"/>
                  </a:lnTo>
                  <a:lnTo>
                    <a:pt x="4" y="76"/>
                  </a:lnTo>
                  <a:lnTo>
                    <a:pt x="8" y="8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4" name="Freeform 1218"/>
            <p:cNvSpPr>
              <a:spLocks/>
            </p:cNvSpPr>
            <p:nvPr/>
          </p:nvSpPr>
          <p:spPr bwMode="auto">
            <a:xfrm>
              <a:off x="1897" y="2179"/>
              <a:ext cx="120" cy="232"/>
            </a:xfrm>
            <a:custGeom>
              <a:avLst/>
              <a:gdLst/>
              <a:ahLst/>
              <a:cxnLst>
                <a:cxn ang="0">
                  <a:pos x="120" y="233"/>
                </a:cxn>
                <a:cxn ang="0">
                  <a:pos x="103" y="218"/>
                </a:cxn>
                <a:cxn ang="0">
                  <a:pos x="85" y="204"/>
                </a:cxn>
                <a:cxn ang="0">
                  <a:pos x="67" y="189"/>
                </a:cxn>
                <a:cxn ang="0">
                  <a:pos x="50" y="172"/>
                </a:cxn>
                <a:cxn ang="0">
                  <a:pos x="33" y="153"/>
                </a:cxn>
                <a:cxn ang="0">
                  <a:pos x="20" y="131"/>
                </a:cxn>
                <a:cxn ang="0">
                  <a:pos x="9" y="106"/>
                </a:cxn>
                <a:cxn ang="0">
                  <a:pos x="2" y="80"/>
                </a:cxn>
                <a:cxn ang="0">
                  <a:pos x="0" y="48"/>
                </a:cxn>
                <a:cxn ang="0">
                  <a:pos x="0" y="12"/>
                </a:cxn>
                <a:cxn ang="0">
                  <a:pos x="0" y="12"/>
                </a:cxn>
                <a:cxn ang="0">
                  <a:pos x="2" y="12"/>
                </a:cxn>
                <a:cxn ang="0">
                  <a:pos x="7" y="9"/>
                </a:cxn>
                <a:cxn ang="0">
                  <a:pos x="16" y="6"/>
                </a:cxn>
                <a:cxn ang="0">
                  <a:pos x="27" y="4"/>
                </a:cxn>
                <a:cxn ang="0">
                  <a:pos x="41" y="2"/>
                </a:cxn>
                <a:cxn ang="0">
                  <a:pos x="53" y="0"/>
                </a:cxn>
                <a:cxn ang="0">
                  <a:pos x="71" y="0"/>
                </a:cxn>
                <a:cxn ang="0">
                  <a:pos x="85" y="4"/>
                </a:cxn>
                <a:cxn ang="0">
                  <a:pos x="101" y="9"/>
                </a:cxn>
                <a:cxn ang="0">
                  <a:pos x="115" y="20"/>
                </a:cxn>
                <a:cxn ang="0">
                  <a:pos x="120" y="233"/>
                </a:cxn>
              </a:cxnLst>
              <a:rect l="0" t="0" r="r" b="b"/>
              <a:pathLst>
                <a:path w="121" h="234">
                  <a:moveTo>
                    <a:pt x="120" y="233"/>
                  </a:moveTo>
                  <a:lnTo>
                    <a:pt x="103" y="218"/>
                  </a:lnTo>
                  <a:lnTo>
                    <a:pt x="85" y="204"/>
                  </a:lnTo>
                  <a:lnTo>
                    <a:pt x="67" y="189"/>
                  </a:lnTo>
                  <a:lnTo>
                    <a:pt x="50" y="172"/>
                  </a:lnTo>
                  <a:lnTo>
                    <a:pt x="33" y="153"/>
                  </a:lnTo>
                  <a:lnTo>
                    <a:pt x="20" y="131"/>
                  </a:lnTo>
                  <a:lnTo>
                    <a:pt x="9" y="106"/>
                  </a:lnTo>
                  <a:lnTo>
                    <a:pt x="2" y="80"/>
                  </a:lnTo>
                  <a:lnTo>
                    <a:pt x="0" y="48"/>
                  </a:lnTo>
                  <a:lnTo>
                    <a:pt x="0" y="12"/>
                  </a:lnTo>
                  <a:lnTo>
                    <a:pt x="0" y="12"/>
                  </a:lnTo>
                  <a:lnTo>
                    <a:pt x="2" y="12"/>
                  </a:lnTo>
                  <a:lnTo>
                    <a:pt x="7" y="9"/>
                  </a:lnTo>
                  <a:lnTo>
                    <a:pt x="16" y="6"/>
                  </a:lnTo>
                  <a:lnTo>
                    <a:pt x="27" y="4"/>
                  </a:lnTo>
                  <a:lnTo>
                    <a:pt x="41" y="2"/>
                  </a:lnTo>
                  <a:lnTo>
                    <a:pt x="53" y="0"/>
                  </a:lnTo>
                  <a:lnTo>
                    <a:pt x="71" y="0"/>
                  </a:lnTo>
                  <a:lnTo>
                    <a:pt x="85" y="4"/>
                  </a:lnTo>
                  <a:lnTo>
                    <a:pt x="101" y="9"/>
                  </a:lnTo>
                  <a:lnTo>
                    <a:pt x="115" y="20"/>
                  </a:lnTo>
                  <a:lnTo>
                    <a:pt x="120" y="233"/>
                  </a:lnTo>
                </a:path>
              </a:pathLst>
            </a:custGeom>
            <a:solidFill>
              <a:srgbClr val="FFD80F"/>
            </a:solidFill>
            <a:ln w="9525" cap="rnd">
              <a:noFill/>
              <a:round/>
              <a:headEnd/>
              <a:tailEnd/>
            </a:ln>
            <a:effectLst/>
          </p:spPr>
          <p:txBody>
            <a:bodyPr/>
            <a:lstStyle/>
            <a:p>
              <a:pPr>
                <a:defRPr/>
              </a:pPr>
              <a:endParaRPr lang="en-US"/>
            </a:p>
          </p:txBody>
        </p:sp>
        <p:sp>
          <p:nvSpPr>
            <p:cNvPr id="195" name="Freeform 1219"/>
            <p:cNvSpPr>
              <a:spLocks/>
            </p:cNvSpPr>
            <p:nvPr/>
          </p:nvSpPr>
          <p:spPr bwMode="auto">
            <a:xfrm>
              <a:off x="1897" y="2179"/>
              <a:ext cx="120" cy="232"/>
            </a:xfrm>
            <a:custGeom>
              <a:avLst/>
              <a:gdLst/>
              <a:ahLst/>
              <a:cxnLst>
                <a:cxn ang="0">
                  <a:pos x="120" y="233"/>
                </a:cxn>
                <a:cxn ang="0">
                  <a:pos x="103" y="218"/>
                </a:cxn>
                <a:cxn ang="0">
                  <a:pos x="85" y="204"/>
                </a:cxn>
                <a:cxn ang="0">
                  <a:pos x="67" y="189"/>
                </a:cxn>
                <a:cxn ang="0">
                  <a:pos x="50" y="172"/>
                </a:cxn>
                <a:cxn ang="0">
                  <a:pos x="33" y="153"/>
                </a:cxn>
                <a:cxn ang="0">
                  <a:pos x="20" y="131"/>
                </a:cxn>
                <a:cxn ang="0">
                  <a:pos x="9" y="106"/>
                </a:cxn>
                <a:cxn ang="0">
                  <a:pos x="2" y="80"/>
                </a:cxn>
                <a:cxn ang="0">
                  <a:pos x="0" y="48"/>
                </a:cxn>
                <a:cxn ang="0">
                  <a:pos x="0" y="12"/>
                </a:cxn>
                <a:cxn ang="0">
                  <a:pos x="0" y="12"/>
                </a:cxn>
                <a:cxn ang="0">
                  <a:pos x="2" y="12"/>
                </a:cxn>
                <a:cxn ang="0">
                  <a:pos x="7" y="9"/>
                </a:cxn>
                <a:cxn ang="0">
                  <a:pos x="16" y="6"/>
                </a:cxn>
                <a:cxn ang="0">
                  <a:pos x="27" y="4"/>
                </a:cxn>
                <a:cxn ang="0">
                  <a:pos x="41" y="2"/>
                </a:cxn>
                <a:cxn ang="0">
                  <a:pos x="53" y="0"/>
                </a:cxn>
                <a:cxn ang="0">
                  <a:pos x="71" y="0"/>
                </a:cxn>
                <a:cxn ang="0">
                  <a:pos x="85" y="4"/>
                </a:cxn>
                <a:cxn ang="0">
                  <a:pos x="101" y="9"/>
                </a:cxn>
                <a:cxn ang="0">
                  <a:pos x="115" y="20"/>
                </a:cxn>
              </a:cxnLst>
              <a:rect l="0" t="0" r="r" b="b"/>
              <a:pathLst>
                <a:path w="121" h="234">
                  <a:moveTo>
                    <a:pt x="120" y="233"/>
                  </a:moveTo>
                  <a:lnTo>
                    <a:pt x="103" y="218"/>
                  </a:lnTo>
                  <a:lnTo>
                    <a:pt x="85" y="204"/>
                  </a:lnTo>
                  <a:lnTo>
                    <a:pt x="67" y="189"/>
                  </a:lnTo>
                  <a:lnTo>
                    <a:pt x="50" y="172"/>
                  </a:lnTo>
                  <a:lnTo>
                    <a:pt x="33" y="153"/>
                  </a:lnTo>
                  <a:lnTo>
                    <a:pt x="20" y="131"/>
                  </a:lnTo>
                  <a:lnTo>
                    <a:pt x="9" y="106"/>
                  </a:lnTo>
                  <a:lnTo>
                    <a:pt x="2" y="80"/>
                  </a:lnTo>
                  <a:lnTo>
                    <a:pt x="0" y="48"/>
                  </a:lnTo>
                  <a:lnTo>
                    <a:pt x="0" y="12"/>
                  </a:lnTo>
                  <a:lnTo>
                    <a:pt x="0" y="12"/>
                  </a:lnTo>
                  <a:lnTo>
                    <a:pt x="2" y="12"/>
                  </a:lnTo>
                  <a:lnTo>
                    <a:pt x="7" y="9"/>
                  </a:lnTo>
                  <a:lnTo>
                    <a:pt x="16" y="6"/>
                  </a:lnTo>
                  <a:lnTo>
                    <a:pt x="27" y="4"/>
                  </a:lnTo>
                  <a:lnTo>
                    <a:pt x="41" y="2"/>
                  </a:lnTo>
                  <a:lnTo>
                    <a:pt x="53" y="0"/>
                  </a:lnTo>
                  <a:lnTo>
                    <a:pt x="71" y="0"/>
                  </a:lnTo>
                  <a:lnTo>
                    <a:pt x="85" y="4"/>
                  </a:lnTo>
                  <a:lnTo>
                    <a:pt x="101" y="9"/>
                  </a:lnTo>
                  <a:lnTo>
                    <a:pt x="115" y="2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6" name="Freeform 1220"/>
            <p:cNvSpPr>
              <a:spLocks/>
            </p:cNvSpPr>
            <p:nvPr/>
          </p:nvSpPr>
          <p:spPr bwMode="auto">
            <a:xfrm>
              <a:off x="1918" y="1811"/>
              <a:ext cx="109" cy="362"/>
            </a:xfrm>
            <a:custGeom>
              <a:avLst/>
              <a:gdLst/>
              <a:ahLst/>
              <a:cxnLst>
                <a:cxn ang="0">
                  <a:pos x="80" y="362"/>
                </a:cxn>
                <a:cxn ang="0">
                  <a:pos x="71" y="352"/>
                </a:cxn>
                <a:cxn ang="0">
                  <a:pos x="61" y="341"/>
                </a:cxn>
                <a:cxn ang="0">
                  <a:pos x="50" y="332"/>
                </a:cxn>
                <a:cxn ang="0">
                  <a:pos x="40" y="322"/>
                </a:cxn>
                <a:cxn ang="0">
                  <a:pos x="29" y="309"/>
                </a:cxn>
                <a:cxn ang="0">
                  <a:pos x="20" y="294"/>
                </a:cxn>
                <a:cxn ang="0">
                  <a:pos x="13" y="276"/>
                </a:cxn>
                <a:cxn ang="0">
                  <a:pos x="6" y="253"/>
                </a:cxn>
                <a:cxn ang="0">
                  <a:pos x="2" y="225"/>
                </a:cxn>
                <a:cxn ang="0">
                  <a:pos x="0" y="193"/>
                </a:cxn>
                <a:cxn ang="0">
                  <a:pos x="0" y="193"/>
                </a:cxn>
                <a:cxn ang="0">
                  <a:pos x="0" y="159"/>
                </a:cxn>
                <a:cxn ang="0">
                  <a:pos x="2" y="130"/>
                </a:cxn>
                <a:cxn ang="0">
                  <a:pos x="8" y="107"/>
                </a:cxn>
                <a:cxn ang="0">
                  <a:pos x="16" y="86"/>
                </a:cxn>
                <a:cxn ang="0">
                  <a:pos x="25" y="67"/>
                </a:cxn>
                <a:cxn ang="0">
                  <a:pos x="34" y="50"/>
                </a:cxn>
                <a:cxn ang="0">
                  <a:pos x="44" y="37"/>
                </a:cxn>
                <a:cxn ang="0">
                  <a:pos x="52" y="23"/>
                </a:cxn>
                <a:cxn ang="0">
                  <a:pos x="63" y="13"/>
                </a:cxn>
                <a:cxn ang="0">
                  <a:pos x="69" y="0"/>
                </a:cxn>
                <a:cxn ang="0">
                  <a:pos x="69" y="0"/>
                </a:cxn>
                <a:cxn ang="0">
                  <a:pos x="69" y="2"/>
                </a:cxn>
                <a:cxn ang="0">
                  <a:pos x="71" y="6"/>
                </a:cxn>
                <a:cxn ang="0">
                  <a:pos x="76" y="13"/>
                </a:cxn>
                <a:cxn ang="0">
                  <a:pos x="80" y="20"/>
                </a:cxn>
                <a:cxn ang="0">
                  <a:pos x="84" y="34"/>
                </a:cxn>
                <a:cxn ang="0">
                  <a:pos x="89" y="46"/>
                </a:cxn>
                <a:cxn ang="0">
                  <a:pos x="92" y="59"/>
                </a:cxn>
                <a:cxn ang="0">
                  <a:pos x="99" y="75"/>
                </a:cxn>
                <a:cxn ang="0">
                  <a:pos x="103" y="92"/>
                </a:cxn>
                <a:cxn ang="0">
                  <a:pos x="108" y="107"/>
                </a:cxn>
                <a:cxn ang="0">
                  <a:pos x="80" y="362"/>
                </a:cxn>
              </a:cxnLst>
              <a:rect l="0" t="0" r="r" b="b"/>
              <a:pathLst>
                <a:path w="109" h="363">
                  <a:moveTo>
                    <a:pt x="80" y="362"/>
                  </a:moveTo>
                  <a:lnTo>
                    <a:pt x="71" y="352"/>
                  </a:lnTo>
                  <a:lnTo>
                    <a:pt x="61" y="341"/>
                  </a:lnTo>
                  <a:lnTo>
                    <a:pt x="50" y="332"/>
                  </a:lnTo>
                  <a:lnTo>
                    <a:pt x="40" y="322"/>
                  </a:lnTo>
                  <a:lnTo>
                    <a:pt x="29" y="309"/>
                  </a:lnTo>
                  <a:lnTo>
                    <a:pt x="20" y="294"/>
                  </a:lnTo>
                  <a:lnTo>
                    <a:pt x="13" y="276"/>
                  </a:lnTo>
                  <a:lnTo>
                    <a:pt x="6" y="253"/>
                  </a:lnTo>
                  <a:lnTo>
                    <a:pt x="2" y="225"/>
                  </a:lnTo>
                  <a:lnTo>
                    <a:pt x="0" y="193"/>
                  </a:lnTo>
                  <a:lnTo>
                    <a:pt x="0" y="193"/>
                  </a:lnTo>
                  <a:lnTo>
                    <a:pt x="0" y="159"/>
                  </a:lnTo>
                  <a:lnTo>
                    <a:pt x="2" y="130"/>
                  </a:lnTo>
                  <a:lnTo>
                    <a:pt x="8" y="107"/>
                  </a:lnTo>
                  <a:lnTo>
                    <a:pt x="16" y="86"/>
                  </a:lnTo>
                  <a:lnTo>
                    <a:pt x="25" y="67"/>
                  </a:lnTo>
                  <a:lnTo>
                    <a:pt x="34" y="50"/>
                  </a:lnTo>
                  <a:lnTo>
                    <a:pt x="44" y="37"/>
                  </a:lnTo>
                  <a:lnTo>
                    <a:pt x="52" y="23"/>
                  </a:lnTo>
                  <a:lnTo>
                    <a:pt x="63" y="13"/>
                  </a:lnTo>
                  <a:lnTo>
                    <a:pt x="69" y="0"/>
                  </a:lnTo>
                  <a:lnTo>
                    <a:pt x="69" y="0"/>
                  </a:lnTo>
                  <a:lnTo>
                    <a:pt x="69" y="2"/>
                  </a:lnTo>
                  <a:lnTo>
                    <a:pt x="71" y="6"/>
                  </a:lnTo>
                  <a:lnTo>
                    <a:pt x="76" y="13"/>
                  </a:lnTo>
                  <a:lnTo>
                    <a:pt x="80" y="20"/>
                  </a:lnTo>
                  <a:lnTo>
                    <a:pt x="84" y="34"/>
                  </a:lnTo>
                  <a:lnTo>
                    <a:pt x="89" y="46"/>
                  </a:lnTo>
                  <a:lnTo>
                    <a:pt x="92" y="59"/>
                  </a:lnTo>
                  <a:lnTo>
                    <a:pt x="99" y="75"/>
                  </a:lnTo>
                  <a:lnTo>
                    <a:pt x="103" y="92"/>
                  </a:lnTo>
                  <a:lnTo>
                    <a:pt x="108" y="107"/>
                  </a:lnTo>
                  <a:lnTo>
                    <a:pt x="80" y="362"/>
                  </a:lnTo>
                </a:path>
              </a:pathLst>
            </a:custGeom>
            <a:solidFill>
              <a:srgbClr val="FFD80F"/>
            </a:solidFill>
            <a:ln w="9525" cap="rnd">
              <a:noFill/>
              <a:round/>
              <a:headEnd/>
              <a:tailEnd/>
            </a:ln>
            <a:effectLst/>
          </p:spPr>
          <p:txBody>
            <a:bodyPr/>
            <a:lstStyle/>
            <a:p>
              <a:pPr>
                <a:defRPr/>
              </a:pPr>
              <a:endParaRPr lang="en-US"/>
            </a:p>
          </p:txBody>
        </p:sp>
        <p:sp>
          <p:nvSpPr>
            <p:cNvPr id="197" name="Freeform 1221"/>
            <p:cNvSpPr>
              <a:spLocks/>
            </p:cNvSpPr>
            <p:nvPr/>
          </p:nvSpPr>
          <p:spPr bwMode="auto">
            <a:xfrm>
              <a:off x="1918" y="1811"/>
              <a:ext cx="109" cy="362"/>
            </a:xfrm>
            <a:custGeom>
              <a:avLst/>
              <a:gdLst/>
              <a:ahLst/>
              <a:cxnLst>
                <a:cxn ang="0">
                  <a:pos x="80" y="362"/>
                </a:cxn>
                <a:cxn ang="0">
                  <a:pos x="71" y="352"/>
                </a:cxn>
                <a:cxn ang="0">
                  <a:pos x="61" y="341"/>
                </a:cxn>
                <a:cxn ang="0">
                  <a:pos x="50" y="332"/>
                </a:cxn>
                <a:cxn ang="0">
                  <a:pos x="40" y="322"/>
                </a:cxn>
                <a:cxn ang="0">
                  <a:pos x="29" y="309"/>
                </a:cxn>
                <a:cxn ang="0">
                  <a:pos x="20" y="294"/>
                </a:cxn>
                <a:cxn ang="0">
                  <a:pos x="13" y="276"/>
                </a:cxn>
                <a:cxn ang="0">
                  <a:pos x="6" y="253"/>
                </a:cxn>
                <a:cxn ang="0">
                  <a:pos x="2" y="225"/>
                </a:cxn>
                <a:cxn ang="0">
                  <a:pos x="0" y="193"/>
                </a:cxn>
                <a:cxn ang="0">
                  <a:pos x="0" y="193"/>
                </a:cxn>
                <a:cxn ang="0">
                  <a:pos x="0" y="159"/>
                </a:cxn>
                <a:cxn ang="0">
                  <a:pos x="2" y="130"/>
                </a:cxn>
                <a:cxn ang="0">
                  <a:pos x="8" y="107"/>
                </a:cxn>
                <a:cxn ang="0">
                  <a:pos x="16" y="86"/>
                </a:cxn>
                <a:cxn ang="0">
                  <a:pos x="25" y="67"/>
                </a:cxn>
                <a:cxn ang="0">
                  <a:pos x="34" y="50"/>
                </a:cxn>
                <a:cxn ang="0">
                  <a:pos x="44" y="37"/>
                </a:cxn>
                <a:cxn ang="0">
                  <a:pos x="52" y="23"/>
                </a:cxn>
                <a:cxn ang="0">
                  <a:pos x="63" y="13"/>
                </a:cxn>
                <a:cxn ang="0">
                  <a:pos x="69" y="0"/>
                </a:cxn>
                <a:cxn ang="0">
                  <a:pos x="69" y="0"/>
                </a:cxn>
                <a:cxn ang="0">
                  <a:pos x="69" y="2"/>
                </a:cxn>
                <a:cxn ang="0">
                  <a:pos x="71" y="6"/>
                </a:cxn>
                <a:cxn ang="0">
                  <a:pos x="76" y="13"/>
                </a:cxn>
                <a:cxn ang="0">
                  <a:pos x="80" y="20"/>
                </a:cxn>
                <a:cxn ang="0">
                  <a:pos x="84" y="34"/>
                </a:cxn>
                <a:cxn ang="0">
                  <a:pos x="89" y="46"/>
                </a:cxn>
                <a:cxn ang="0">
                  <a:pos x="92" y="59"/>
                </a:cxn>
                <a:cxn ang="0">
                  <a:pos x="99" y="75"/>
                </a:cxn>
                <a:cxn ang="0">
                  <a:pos x="103" y="92"/>
                </a:cxn>
                <a:cxn ang="0">
                  <a:pos x="108" y="107"/>
                </a:cxn>
              </a:cxnLst>
              <a:rect l="0" t="0" r="r" b="b"/>
              <a:pathLst>
                <a:path w="109" h="363">
                  <a:moveTo>
                    <a:pt x="80" y="362"/>
                  </a:moveTo>
                  <a:lnTo>
                    <a:pt x="71" y="352"/>
                  </a:lnTo>
                  <a:lnTo>
                    <a:pt x="61" y="341"/>
                  </a:lnTo>
                  <a:lnTo>
                    <a:pt x="50" y="332"/>
                  </a:lnTo>
                  <a:lnTo>
                    <a:pt x="40" y="322"/>
                  </a:lnTo>
                  <a:lnTo>
                    <a:pt x="29" y="309"/>
                  </a:lnTo>
                  <a:lnTo>
                    <a:pt x="20" y="294"/>
                  </a:lnTo>
                  <a:lnTo>
                    <a:pt x="13" y="276"/>
                  </a:lnTo>
                  <a:lnTo>
                    <a:pt x="6" y="253"/>
                  </a:lnTo>
                  <a:lnTo>
                    <a:pt x="2" y="225"/>
                  </a:lnTo>
                  <a:lnTo>
                    <a:pt x="0" y="193"/>
                  </a:lnTo>
                  <a:lnTo>
                    <a:pt x="0" y="193"/>
                  </a:lnTo>
                  <a:lnTo>
                    <a:pt x="0" y="159"/>
                  </a:lnTo>
                  <a:lnTo>
                    <a:pt x="2" y="130"/>
                  </a:lnTo>
                  <a:lnTo>
                    <a:pt x="8" y="107"/>
                  </a:lnTo>
                  <a:lnTo>
                    <a:pt x="16" y="86"/>
                  </a:lnTo>
                  <a:lnTo>
                    <a:pt x="25" y="67"/>
                  </a:lnTo>
                  <a:lnTo>
                    <a:pt x="34" y="50"/>
                  </a:lnTo>
                  <a:lnTo>
                    <a:pt x="44" y="37"/>
                  </a:lnTo>
                  <a:lnTo>
                    <a:pt x="52" y="23"/>
                  </a:lnTo>
                  <a:lnTo>
                    <a:pt x="63" y="13"/>
                  </a:lnTo>
                  <a:lnTo>
                    <a:pt x="69" y="0"/>
                  </a:lnTo>
                  <a:lnTo>
                    <a:pt x="69" y="0"/>
                  </a:lnTo>
                  <a:lnTo>
                    <a:pt x="69" y="2"/>
                  </a:lnTo>
                  <a:lnTo>
                    <a:pt x="71" y="6"/>
                  </a:lnTo>
                  <a:lnTo>
                    <a:pt x="76" y="13"/>
                  </a:lnTo>
                  <a:lnTo>
                    <a:pt x="80" y="20"/>
                  </a:lnTo>
                  <a:lnTo>
                    <a:pt x="84" y="34"/>
                  </a:lnTo>
                  <a:lnTo>
                    <a:pt x="89" y="46"/>
                  </a:lnTo>
                  <a:lnTo>
                    <a:pt x="92" y="59"/>
                  </a:lnTo>
                  <a:lnTo>
                    <a:pt x="99" y="75"/>
                  </a:lnTo>
                  <a:lnTo>
                    <a:pt x="103" y="92"/>
                  </a:lnTo>
                  <a:lnTo>
                    <a:pt x="108" y="10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8" name="Freeform 1222"/>
            <p:cNvSpPr>
              <a:spLocks/>
            </p:cNvSpPr>
            <p:nvPr/>
          </p:nvSpPr>
          <p:spPr bwMode="auto">
            <a:xfrm>
              <a:off x="1987" y="1645"/>
              <a:ext cx="111" cy="321"/>
            </a:xfrm>
            <a:custGeom>
              <a:avLst/>
              <a:gdLst/>
              <a:ahLst/>
              <a:cxnLst>
                <a:cxn ang="0">
                  <a:pos x="34" y="318"/>
                </a:cxn>
                <a:cxn ang="0">
                  <a:pos x="23" y="292"/>
                </a:cxn>
                <a:cxn ang="0">
                  <a:pos x="15" y="267"/>
                </a:cxn>
                <a:cxn ang="0">
                  <a:pos x="8" y="242"/>
                </a:cxn>
                <a:cxn ang="0">
                  <a:pos x="2" y="216"/>
                </a:cxn>
                <a:cxn ang="0">
                  <a:pos x="0" y="191"/>
                </a:cxn>
                <a:cxn ang="0">
                  <a:pos x="0" y="168"/>
                </a:cxn>
                <a:cxn ang="0">
                  <a:pos x="0" y="145"/>
                </a:cxn>
                <a:cxn ang="0">
                  <a:pos x="2" y="126"/>
                </a:cxn>
                <a:cxn ang="0">
                  <a:pos x="8" y="106"/>
                </a:cxn>
                <a:cxn ang="0">
                  <a:pos x="15" y="88"/>
                </a:cxn>
                <a:cxn ang="0">
                  <a:pos x="15" y="88"/>
                </a:cxn>
                <a:cxn ang="0">
                  <a:pos x="23" y="75"/>
                </a:cxn>
                <a:cxn ang="0">
                  <a:pos x="29" y="60"/>
                </a:cxn>
                <a:cxn ang="0">
                  <a:pos x="38" y="50"/>
                </a:cxn>
                <a:cxn ang="0">
                  <a:pos x="45" y="39"/>
                </a:cxn>
                <a:cxn ang="0">
                  <a:pos x="50" y="30"/>
                </a:cxn>
                <a:cxn ang="0">
                  <a:pos x="57" y="23"/>
                </a:cxn>
                <a:cxn ang="0">
                  <a:pos x="63" y="16"/>
                </a:cxn>
                <a:cxn ang="0">
                  <a:pos x="72" y="9"/>
                </a:cxn>
                <a:cxn ang="0">
                  <a:pos x="78" y="4"/>
                </a:cxn>
                <a:cxn ang="0">
                  <a:pos x="86" y="0"/>
                </a:cxn>
                <a:cxn ang="0">
                  <a:pos x="86" y="0"/>
                </a:cxn>
                <a:cxn ang="0">
                  <a:pos x="86" y="2"/>
                </a:cxn>
                <a:cxn ang="0">
                  <a:pos x="89" y="5"/>
                </a:cxn>
                <a:cxn ang="0">
                  <a:pos x="91" y="14"/>
                </a:cxn>
                <a:cxn ang="0">
                  <a:pos x="95" y="25"/>
                </a:cxn>
                <a:cxn ang="0">
                  <a:pos x="99" y="35"/>
                </a:cxn>
                <a:cxn ang="0">
                  <a:pos x="101" y="48"/>
                </a:cxn>
                <a:cxn ang="0">
                  <a:pos x="105" y="60"/>
                </a:cxn>
                <a:cxn ang="0">
                  <a:pos x="107" y="75"/>
                </a:cxn>
                <a:cxn ang="0">
                  <a:pos x="110" y="88"/>
                </a:cxn>
                <a:cxn ang="0">
                  <a:pos x="107" y="101"/>
                </a:cxn>
                <a:cxn ang="0">
                  <a:pos x="34" y="318"/>
                </a:cxn>
              </a:cxnLst>
              <a:rect l="0" t="0" r="r" b="b"/>
              <a:pathLst>
                <a:path w="111" h="319">
                  <a:moveTo>
                    <a:pt x="34" y="318"/>
                  </a:moveTo>
                  <a:lnTo>
                    <a:pt x="23" y="292"/>
                  </a:lnTo>
                  <a:lnTo>
                    <a:pt x="15" y="267"/>
                  </a:lnTo>
                  <a:lnTo>
                    <a:pt x="8" y="242"/>
                  </a:lnTo>
                  <a:lnTo>
                    <a:pt x="2" y="216"/>
                  </a:lnTo>
                  <a:lnTo>
                    <a:pt x="0" y="191"/>
                  </a:lnTo>
                  <a:lnTo>
                    <a:pt x="0" y="168"/>
                  </a:lnTo>
                  <a:lnTo>
                    <a:pt x="0" y="145"/>
                  </a:lnTo>
                  <a:lnTo>
                    <a:pt x="2" y="126"/>
                  </a:lnTo>
                  <a:lnTo>
                    <a:pt x="8" y="106"/>
                  </a:lnTo>
                  <a:lnTo>
                    <a:pt x="15" y="88"/>
                  </a:lnTo>
                  <a:lnTo>
                    <a:pt x="15" y="88"/>
                  </a:lnTo>
                  <a:lnTo>
                    <a:pt x="23" y="75"/>
                  </a:lnTo>
                  <a:lnTo>
                    <a:pt x="29" y="60"/>
                  </a:lnTo>
                  <a:lnTo>
                    <a:pt x="38" y="50"/>
                  </a:lnTo>
                  <a:lnTo>
                    <a:pt x="45" y="39"/>
                  </a:lnTo>
                  <a:lnTo>
                    <a:pt x="50" y="30"/>
                  </a:lnTo>
                  <a:lnTo>
                    <a:pt x="57" y="23"/>
                  </a:lnTo>
                  <a:lnTo>
                    <a:pt x="63" y="16"/>
                  </a:lnTo>
                  <a:lnTo>
                    <a:pt x="72" y="9"/>
                  </a:lnTo>
                  <a:lnTo>
                    <a:pt x="78" y="4"/>
                  </a:lnTo>
                  <a:lnTo>
                    <a:pt x="86" y="0"/>
                  </a:lnTo>
                  <a:lnTo>
                    <a:pt x="86" y="0"/>
                  </a:lnTo>
                  <a:lnTo>
                    <a:pt x="86" y="2"/>
                  </a:lnTo>
                  <a:lnTo>
                    <a:pt x="89" y="5"/>
                  </a:lnTo>
                  <a:lnTo>
                    <a:pt x="91" y="14"/>
                  </a:lnTo>
                  <a:lnTo>
                    <a:pt x="95" y="25"/>
                  </a:lnTo>
                  <a:lnTo>
                    <a:pt x="99" y="35"/>
                  </a:lnTo>
                  <a:lnTo>
                    <a:pt x="101" y="48"/>
                  </a:lnTo>
                  <a:lnTo>
                    <a:pt x="105" y="60"/>
                  </a:lnTo>
                  <a:lnTo>
                    <a:pt x="107" y="75"/>
                  </a:lnTo>
                  <a:lnTo>
                    <a:pt x="110" y="88"/>
                  </a:lnTo>
                  <a:lnTo>
                    <a:pt x="107" y="101"/>
                  </a:lnTo>
                  <a:lnTo>
                    <a:pt x="34" y="318"/>
                  </a:lnTo>
                </a:path>
              </a:pathLst>
            </a:custGeom>
            <a:solidFill>
              <a:srgbClr val="FFD80F"/>
            </a:solidFill>
            <a:ln w="9525" cap="rnd">
              <a:noFill/>
              <a:round/>
              <a:headEnd/>
              <a:tailEnd/>
            </a:ln>
            <a:effectLst/>
          </p:spPr>
          <p:txBody>
            <a:bodyPr/>
            <a:lstStyle/>
            <a:p>
              <a:pPr>
                <a:defRPr/>
              </a:pPr>
              <a:endParaRPr lang="en-US"/>
            </a:p>
          </p:txBody>
        </p:sp>
        <p:sp>
          <p:nvSpPr>
            <p:cNvPr id="199" name="Freeform 1223"/>
            <p:cNvSpPr>
              <a:spLocks/>
            </p:cNvSpPr>
            <p:nvPr/>
          </p:nvSpPr>
          <p:spPr bwMode="auto">
            <a:xfrm>
              <a:off x="1987" y="1645"/>
              <a:ext cx="111" cy="321"/>
            </a:xfrm>
            <a:custGeom>
              <a:avLst/>
              <a:gdLst/>
              <a:ahLst/>
              <a:cxnLst>
                <a:cxn ang="0">
                  <a:pos x="34" y="318"/>
                </a:cxn>
                <a:cxn ang="0">
                  <a:pos x="23" y="292"/>
                </a:cxn>
                <a:cxn ang="0">
                  <a:pos x="15" y="267"/>
                </a:cxn>
                <a:cxn ang="0">
                  <a:pos x="8" y="242"/>
                </a:cxn>
                <a:cxn ang="0">
                  <a:pos x="2" y="216"/>
                </a:cxn>
                <a:cxn ang="0">
                  <a:pos x="0" y="191"/>
                </a:cxn>
                <a:cxn ang="0">
                  <a:pos x="0" y="168"/>
                </a:cxn>
                <a:cxn ang="0">
                  <a:pos x="0" y="145"/>
                </a:cxn>
                <a:cxn ang="0">
                  <a:pos x="2" y="126"/>
                </a:cxn>
                <a:cxn ang="0">
                  <a:pos x="8" y="106"/>
                </a:cxn>
                <a:cxn ang="0">
                  <a:pos x="15" y="88"/>
                </a:cxn>
                <a:cxn ang="0">
                  <a:pos x="15" y="88"/>
                </a:cxn>
                <a:cxn ang="0">
                  <a:pos x="23" y="75"/>
                </a:cxn>
                <a:cxn ang="0">
                  <a:pos x="29" y="60"/>
                </a:cxn>
                <a:cxn ang="0">
                  <a:pos x="38" y="50"/>
                </a:cxn>
                <a:cxn ang="0">
                  <a:pos x="45" y="39"/>
                </a:cxn>
                <a:cxn ang="0">
                  <a:pos x="50" y="30"/>
                </a:cxn>
                <a:cxn ang="0">
                  <a:pos x="57" y="23"/>
                </a:cxn>
                <a:cxn ang="0">
                  <a:pos x="63" y="16"/>
                </a:cxn>
                <a:cxn ang="0">
                  <a:pos x="72" y="9"/>
                </a:cxn>
                <a:cxn ang="0">
                  <a:pos x="78" y="4"/>
                </a:cxn>
                <a:cxn ang="0">
                  <a:pos x="86" y="0"/>
                </a:cxn>
                <a:cxn ang="0">
                  <a:pos x="86" y="0"/>
                </a:cxn>
                <a:cxn ang="0">
                  <a:pos x="86" y="2"/>
                </a:cxn>
                <a:cxn ang="0">
                  <a:pos x="89" y="5"/>
                </a:cxn>
                <a:cxn ang="0">
                  <a:pos x="91" y="14"/>
                </a:cxn>
                <a:cxn ang="0">
                  <a:pos x="95" y="25"/>
                </a:cxn>
                <a:cxn ang="0">
                  <a:pos x="99" y="35"/>
                </a:cxn>
                <a:cxn ang="0">
                  <a:pos x="101" y="48"/>
                </a:cxn>
                <a:cxn ang="0">
                  <a:pos x="105" y="60"/>
                </a:cxn>
                <a:cxn ang="0">
                  <a:pos x="107" y="75"/>
                </a:cxn>
                <a:cxn ang="0">
                  <a:pos x="110" y="88"/>
                </a:cxn>
                <a:cxn ang="0">
                  <a:pos x="107" y="101"/>
                </a:cxn>
              </a:cxnLst>
              <a:rect l="0" t="0" r="r" b="b"/>
              <a:pathLst>
                <a:path w="111" h="319">
                  <a:moveTo>
                    <a:pt x="34" y="318"/>
                  </a:moveTo>
                  <a:lnTo>
                    <a:pt x="23" y="292"/>
                  </a:lnTo>
                  <a:lnTo>
                    <a:pt x="15" y="267"/>
                  </a:lnTo>
                  <a:lnTo>
                    <a:pt x="8" y="242"/>
                  </a:lnTo>
                  <a:lnTo>
                    <a:pt x="2" y="216"/>
                  </a:lnTo>
                  <a:lnTo>
                    <a:pt x="0" y="191"/>
                  </a:lnTo>
                  <a:lnTo>
                    <a:pt x="0" y="168"/>
                  </a:lnTo>
                  <a:lnTo>
                    <a:pt x="0" y="145"/>
                  </a:lnTo>
                  <a:lnTo>
                    <a:pt x="2" y="126"/>
                  </a:lnTo>
                  <a:lnTo>
                    <a:pt x="8" y="106"/>
                  </a:lnTo>
                  <a:lnTo>
                    <a:pt x="15" y="88"/>
                  </a:lnTo>
                  <a:lnTo>
                    <a:pt x="15" y="88"/>
                  </a:lnTo>
                  <a:lnTo>
                    <a:pt x="23" y="75"/>
                  </a:lnTo>
                  <a:lnTo>
                    <a:pt x="29" y="60"/>
                  </a:lnTo>
                  <a:lnTo>
                    <a:pt x="38" y="50"/>
                  </a:lnTo>
                  <a:lnTo>
                    <a:pt x="45" y="39"/>
                  </a:lnTo>
                  <a:lnTo>
                    <a:pt x="50" y="30"/>
                  </a:lnTo>
                  <a:lnTo>
                    <a:pt x="57" y="23"/>
                  </a:lnTo>
                  <a:lnTo>
                    <a:pt x="63" y="16"/>
                  </a:lnTo>
                  <a:lnTo>
                    <a:pt x="72" y="9"/>
                  </a:lnTo>
                  <a:lnTo>
                    <a:pt x="78" y="4"/>
                  </a:lnTo>
                  <a:lnTo>
                    <a:pt x="86" y="0"/>
                  </a:lnTo>
                  <a:lnTo>
                    <a:pt x="86" y="0"/>
                  </a:lnTo>
                  <a:lnTo>
                    <a:pt x="86" y="2"/>
                  </a:lnTo>
                  <a:lnTo>
                    <a:pt x="89" y="5"/>
                  </a:lnTo>
                  <a:lnTo>
                    <a:pt x="91" y="14"/>
                  </a:lnTo>
                  <a:lnTo>
                    <a:pt x="95" y="25"/>
                  </a:lnTo>
                  <a:lnTo>
                    <a:pt x="99" y="35"/>
                  </a:lnTo>
                  <a:lnTo>
                    <a:pt x="101" y="48"/>
                  </a:lnTo>
                  <a:lnTo>
                    <a:pt x="105" y="60"/>
                  </a:lnTo>
                  <a:lnTo>
                    <a:pt x="107" y="75"/>
                  </a:lnTo>
                  <a:lnTo>
                    <a:pt x="110" y="88"/>
                  </a:lnTo>
                  <a:lnTo>
                    <a:pt x="107" y="10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0" name="Freeform 1224"/>
            <p:cNvSpPr>
              <a:spLocks/>
            </p:cNvSpPr>
            <p:nvPr/>
          </p:nvSpPr>
          <p:spPr bwMode="auto">
            <a:xfrm>
              <a:off x="2083" y="1485"/>
              <a:ext cx="131" cy="287"/>
            </a:xfrm>
            <a:custGeom>
              <a:avLst/>
              <a:gdLst/>
              <a:ahLst/>
              <a:cxnLst>
                <a:cxn ang="0">
                  <a:pos x="2" y="285"/>
                </a:cxn>
                <a:cxn ang="0">
                  <a:pos x="0" y="267"/>
                </a:cxn>
                <a:cxn ang="0">
                  <a:pos x="0" y="248"/>
                </a:cxn>
                <a:cxn ang="0">
                  <a:pos x="2" y="227"/>
                </a:cxn>
                <a:cxn ang="0">
                  <a:pos x="5" y="206"/>
                </a:cxn>
                <a:cxn ang="0">
                  <a:pos x="12" y="185"/>
                </a:cxn>
                <a:cxn ang="0">
                  <a:pos x="18" y="165"/>
                </a:cxn>
                <a:cxn ang="0">
                  <a:pos x="25" y="143"/>
                </a:cxn>
                <a:cxn ang="0">
                  <a:pos x="30" y="126"/>
                </a:cxn>
                <a:cxn ang="0">
                  <a:pos x="37" y="110"/>
                </a:cxn>
                <a:cxn ang="0">
                  <a:pos x="41" y="96"/>
                </a:cxn>
                <a:cxn ang="0">
                  <a:pos x="41" y="96"/>
                </a:cxn>
                <a:cxn ang="0">
                  <a:pos x="48" y="86"/>
                </a:cxn>
                <a:cxn ang="0">
                  <a:pos x="53" y="73"/>
                </a:cxn>
                <a:cxn ang="0">
                  <a:pos x="62" y="61"/>
                </a:cxn>
                <a:cxn ang="0">
                  <a:pos x="71" y="50"/>
                </a:cxn>
                <a:cxn ang="0">
                  <a:pos x="79" y="38"/>
                </a:cxn>
                <a:cxn ang="0">
                  <a:pos x="90" y="29"/>
                </a:cxn>
                <a:cxn ang="0">
                  <a:pos x="99" y="19"/>
                </a:cxn>
                <a:cxn ang="0">
                  <a:pos x="106" y="11"/>
                </a:cxn>
                <a:cxn ang="0">
                  <a:pos x="113" y="4"/>
                </a:cxn>
                <a:cxn ang="0">
                  <a:pos x="122" y="0"/>
                </a:cxn>
                <a:cxn ang="0">
                  <a:pos x="122" y="0"/>
                </a:cxn>
                <a:cxn ang="0">
                  <a:pos x="122" y="2"/>
                </a:cxn>
                <a:cxn ang="0">
                  <a:pos x="122" y="6"/>
                </a:cxn>
                <a:cxn ang="0">
                  <a:pos x="124" y="13"/>
                </a:cxn>
                <a:cxn ang="0">
                  <a:pos x="126" y="23"/>
                </a:cxn>
                <a:cxn ang="0">
                  <a:pos x="127" y="34"/>
                </a:cxn>
                <a:cxn ang="0">
                  <a:pos x="127" y="44"/>
                </a:cxn>
                <a:cxn ang="0">
                  <a:pos x="130" y="57"/>
                </a:cxn>
                <a:cxn ang="0">
                  <a:pos x="130" y="69"/>
                </a:cxn>
                <a:cxn ang="0">
                  <a:pos x="130" y="82"/>
                </a:cxn>
                <a:cxn ang="0">
                  <a:pos x="127" y="94"/>
                </a:cxn>
                <a:cxn ang="0">
                  <a:pos x="2" y="285"/>
                </a:cxn>
              </a:cxnLst>
              <a:rect l="0" t="0" r="r" b="b"/>
              <a:pathLst>
                <a:path w="131" h="286">
                  <a:moveTo>
                    <a:pt x="2" y="285"/>
                  </a:moveTo>
                  <a:lnTo>
                    <a:pt x="0" y="267"/>
                  </a:lnTo>
                  <a:lnTo>
                    <a:pt x="0" y="248"/>
                  </a:lnTo>
                  <a:lnTo>
                    <a:pt x="2" y="227"/>
                  </a:lnTo>
                  <a:lnTo>
                    <a:pt x="5" y="206"/>
                  </a:lnTo>
                  <a:lnTo>
                    <a:pt x="12" y="185"/>
                  </a:lnTo>
                  <a:lnTo>
                    <a:pt x="18" y="165"/>
                  </a:lnTo>
                  <a:lnTo>
                    <a:pt x="25" y="143"/>
                  </a:lnTo>
                  <a:lnTo>
                    <a:pt x="30" y="126"/>
                  </a:lnTo>
                  <a:lnTo>
                    <a:pt x="37" y="110"/>
                  </a:lnTo>
                  <a:lnTo>
                    <a:pt x="41" y="96"/>
                  </a:lnTo>
                  <a:lnTo>
                    <a:pt x="41" y="96"/>
                  </a:lnTo>
                  <a:lnTo>
                    <a:pt x="48" y="86"/>
                  </a:lnTo>
                  <a:lnTo>
                    <a:pt x="53" y="73"/>
                  </a:lnTo>
                  <a:lnTo>
                    <a:pt x="62" y="61"/>
                  </a:lnTo>
                  <a:lnTo>
                    <a:pt x="71" y="50"/>
                  </a:lnTo>
                  <a:lnTo>
                    <a:pt x="79" y="38"/>
                  </a:lnTo>
                  <a:lnTo>
                    <a:pt x="90" y="29"/>
                  </a:lnTo>
                  <a:lnTo>
                    <a:pt x="99" y="19"/>
                  </a:lnTo>
                  <a:lnTo>
                    <a:pt x="106" y="11"/>
                  </a:lnTo>
                  <a:lnTo>
                    <a:pt x="113" y="4"/>
                  </a:lnTo>
                  <a:lnTo>
                    <a:pt x="122" y="0"/>
                  </a:lnTo>
                  <a:lnTo>
                    <a:pt x="122" y="0"/>
                  </a:lnTo>
                  <a:lnTo>
                    <a:pt x="122" y="2"/>
                  </a:lnTo>
                  <a:lnTo>
                    <a:pt x="122" y="6"/>
                  </a:lnTo>
                  <a:lnTo>
                    <a:pt x="124" y="13"/>
                  </a:lnTo>
                  <a:lnTo>
                    <a:pt x="126" y="23"/>
                  </a:lnTo>
                  <a:lnTo>
                    <a:pt x="127" y="34"/>
                  </a:lnTo>
                  <a:lnTo>
                    <a:pt x="127" y="44"/>
                  </a:lnTo>
                  <a:lnTo>
                    <a:pt x="130" y="57"/>
                  </a:lnTo>
                  <a:lnTo>
                    <a:pt x="130" y="69"/>
                  </a:lnTo>
                  <a:lnTo>
                    <a:pt x="130" y="82"/>
                  </a:lnTo>
                  <a:lnTo>
                    <a:pt x="127" y="94"/>
                  </a:lnTo>
                  <a:lnTo>
                    <a:pt x="2" y="285"/>
                  </a:lnTo>
                </a:path>
              </a:pathLst>
            </a:custGeom>
            <a:solidFill>
              <a:srgbClr val="FFD80F"/>
            </a:solidFill>
            <a:ln w="9525" cap="rnd">
              <a:noFill/>
              <a:round/>
              <a:headEnd/>
              <a:tailEnd/>
            </a:ln>
            <a:effectLst/>
          </p:spPr>
          <p:txBody>
            <a:bodyPr/>
            <a:lstStyle/>
            <a:p>
              <a:pPr>
                <a:defRPr/>
              </a:pPr>
              <a:endParaRPr lang="en-US"/>
            </a:p>
          </p:txBody>
        </p:sp>
        <p:sp>
          <p:nvSpPr>
            <p:cNvPr id="201" name="Freeform 1225"/>
            <p:cNvSpPr>
              <a:spLocks/>
            </p:cNvSpPr>
            <p:nvPr/>
          </p:nvSpPr>
          <p:spPr bwMode="auto">
            <a:xfrm>
              <a:off x="2083" y="1485"/>
              <a:ext cx="131" cy="287"/>
            </a:xfrm>
            <a:custGeom>
              <a:avLst/>
              <a:gdLst/>
              <a:ahLst/>
              <a:cxnLst>
                <a:cxn ang="0">
                  <a:pos x="2" y="285"/>
                </a:cxn>
                <a:cxn ang="0">
                  <a:pos x="0" y="267"/>
                </a:cxn>
                <a:cxn ang="0">
                  <a:pos x="0" y="248"/>
                </a:cxn>
                <a:cxn ang="0">
                  <a:pos x="2" y="227"/>
                </a:cxn>
                <a:cxn ang="0">
                  <a:pos x="5" y="206"/>
                </a:cxn>
                <a:cxn ang="0">
                  <a:pos x="12" y="185"/>
                </a:cxn>
                <a:cxn ang="0">
                  <a:pos x="18" y="165"/>
                </a:cxn>
                <a:cxn ang="0">
                  <a:pos x="25" y="143"/>
                </a:cxn>
                <a:cxn ang="0">
                  <a:pos x="30" y="126"/>
                </a:cxn>
                <a:cxn ang="0">
                  <a:pos x="37" y="110"/>
                </a:cxn>
                <a:cxn ang="0">
                  <a:pos x="41" y="96"/>
                </a:cxn>
                <a:cxn ang="0">
                  <a:pos x="41" y="96"/>
                </a:cxn>
                <a:cxn ang="0">
                  <a:pos x="48" y="86"/>
                </a:cxn>
                <a:cxn ang="0">
                  <a:pos x="53" y="73"/>
                </a:cxn>
                <a:cxn ang="0">
                  <a:pos x="62" y="61"/>
                </a:cxn>
                <a:cxn ang="0">
                  <a:pos x="71" y="50"/>
                </a:cxn>
                <a:cxn ang="0">
                  <a:pos x="79" y="38"/>
                </a:cxn>
                <a:cxn ang="0">
                  <a:pos x="90" y="29"/>
                </a:cxn>
                <a:cxn ang="0">
                  <a:pos x="99" y="19"/>
                </a:cxn>
                <a:cxn ang="0">
                  <a:pos x="106" y="11"/>
                </a:cxn>
                <a:cxn ang="0">
                  <a:pos x="113" y="4"/>
                </a:cxn>
                <a:cxn ang="0">
                  <a:pos x="122" y="0"/>
                </a:cxn>
                <a:cxn ang="0">
                  <a:pos x="122" y="0"/>
                </a:cxn>
                <a:cxn ang="0">
                  <a:pos x="122" y="2"/>
                </a:cxn>
                <a:cxn ang="0">
                  <a:pos x="122" y="6"/>
                </a:cxn>
                <a:cxn ang="0">
                  <a:pos x="124" y="13"/>
                </a:cxn>
                <a:cxn ang="0">
                  <a:pos x="126" y="23"/>
                </a:cxn>
                <a:cxn ang="0">
                  <a:pos x="127" y="34"/>
                </a:cxn>
                <a:cxn ang="0">
                  <a:pos x="127" y="44"/>
                </a:cxn>
                <a:cxn ang="0">
                  <a:pos x="130" y="57"/>
                </a:cxn>
                <a:cxn ang="0">
                  <a:pos x="130" y="69"/>
                </a:cxn>
                <a:cxn ang="0">
                  <a:pos x="130" y="82"/>
                </a:cxn>
                <a:cxn ang="0">
                  <a:pos x="127" y="94"/>
                </a:cxn>
              </a:cxnLst>
              <a:rect l="0" t="0" r="r" b="b"/>
              <a:pathLst>
                <a:path w="131" h="286">
                  <a:moveTo>
                    <a:pt x="2" y="285"/>
                  </a:moveTo>
                  <a:lnTo>
                    <a:pt x="0" y="267"/>
                  </a:lnTo>
                  <a:lnTo>
                    <a:pt x="0" y="248"/>
                  </a:lnTo>
                  <a:lnTo>
                    <a:pt x="2" y="227"/>
                  </a:lnTo>
                  <a:lnTo>
                    <a:pt x="5" y="206"/>
                  </a:lnTo>
                  <a:lnTo>
                    <a:pt x="12" y="185"/>
                  </a:lnTo>
                  <a:lnTo>
                    <a:pt x="18" y="165"/>
                  </a:lnTo>
                  <a:lnTo>
                    <a:pt x="25" y="143"/>
                  </a:lnTo>
                  <a:lnTo>
                    <a:pt x="30" y="126"/>
                  </a:lnTo>
                  <a:lnTo>
                    <a:pt x="37" y="110"/>
                  </a:lnTo>
                  <a:lnTo>
                    <a:pt x="41" y="96"/>
                  </a:lnTo>
                  <a:lnTo>
                    <a:pt x="41" y="96"/>
                  </a:lnTo>
                  <a:lnTo>
                    <a:pt x="48" y="86"/>
                  </a:lnTo>
                  <a:lnTo>
                    <a:pt x="53" y="73"/>
                  </a:lnTo>
                  <a:lnTo>
                    <a:pt x="62" y="61"/>
                  </a:lnTo>
                  <a:lnTo>
                    <a:pt x="71" y="50"/>
                  </a:lnTo>
                  <a:lnTo>
                    <a:pt x="79" y="38"/>
                  </a:lnTo>
                  <a:lnTo>
                    <a:pt x="90" y="29"/>
                  </a:lnTo>
                  <a:lnTo>
                    <a:pt x="99" y="19"/>
                  </a:lnTo>
                  <a:lnTo>
                    <a:pt x="106" y="11"/>
                  </a:lnTo>
                  <a:lnTo>
                    <a:pt x="113" y="4"/>
                  </a:lnTo>
                  <a:lnTo>
                    <a:pt x="122" y="0"/>
                  </a:lnTo>
                  <a:lnTo>
                    <a:pt x="122" y="0"/>
                  </a:lnTo>
                  <a:lnTo>
                    <a:pt x="122" y="2"/>
                  </a:lnTo>
                  <a:lnTo>
                    <a:pt x="122" y="6"/>
                  </a:lnTo>
                  <a:lnTo>
                    <a:pt x="124" y="13"/>
                  </a:lnTo>
                  <a:lnTo>
                    <a:pt x="126" y="23"/>
                  </a:lnTo>
                  <a:lnTo>
                    <a:pt x="127" y="34"/>
                  </a:lnTo>
                  <a:lnTo>
                    <a:pt x="127" y="44"/>
                  </a:lnTo>
                  <a:lnTo>
                    <a:pt x="130" y="57"/>
                  </a:lnTo>
                  <a:lnTo>
                    <a:pt x="130" y="69"/>
                  </a:lnTo>
                  <a:lnTo>
                    <a:pt x="130" y="82"/>
                  </a:lnTo>
                  <a:lnTo>
                    <a:pt x="127" y="9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2" name="Freeform 1226"/>
            <p:cNvSpPr>
              <a:spLocks/>
            </p:cNvSpPr>
            <p:nvPr/>
          </p:nvSpPr>
          <p:spPr bwMode="auto">
            <a:xfrm>
              <a:off x="2188" y="1385"/>
              <a:ext cx="134" cy="219"/>
            </a:xfrm>
            <a:custGeom>
              <a:avLst/>
              <a:gdLst/>
              <a:ahLst/>
              <a:cxnLst>
                <a:cxn ang="0">
                  <a:pos x="0" y="218"/>
                </a:cxn>
                <a:cxn ang="0">
                  <a:pos x="2" y="202"/>
                </a:cxn>
                <a:cxn ang="0">
                  <a:pos x="4" y="186"/>
                </a:cxn>
                <a:cxn ang="0">
                  <a:pos x="6" y="167"/>
                </a:cxn>
                <a:cxn ang="0">
                  <a:pos x="8" y="147"/>
                </a:cxn>
                <a:cxn ang="0">
                  <a:pos x="13" y="131"/>
                </a:cxn>
                <a:cxn ang="0">
                  <a:pos x="19" y="112"/>
                </a:cxn>
                <a:cxn ang="0">
                  <a:pos x="25" y="96"/>
                </a:cxn>
                <a:cxn ang="0">
                  <a:pos x="31" y="81"/>
                </a:cxn>
                <a:cxn ang="0">
                  <a:pos x="38" y="69"/>
                </a:cxn>
                <a:cxn ang="0">
                  <a:pos x="47" y="58"/>
                </a:cxn>
                <a:cxn ang="0">
                  <a:pos x="47" y="58"/>
                </a:cxn>
                <a:cxn ang="0">
                  <a:pos x="52" y="49"/>
                </a:cxn>
                <a:cxn ang="0">
                  <a:pos x="61" y="41"/>
                </a:cxn>
                <a:cxn ang="0">
                  <a:pos x="70" y="32"/>
                </a:cxn>
                <a:cxn ang="0">
                  <a:pos x="75" y="26"/>
                </a:cxn>
                <a:cxn ang="0">
                  <a:pos x="84" y="20"/>
                </a:cxn>
                <a:cxn ang="0">
                  <a:pos x="93" y="16"/>
                </a:cxn>
                <a:cxn ang="0">
                  <a:pos x="101" y="12"/>
                </a:cxn>
                <a:cxn ang="0">
                  <a:pos x="107" y="5"/>
                </a:cxn>
                <a:cxn ang="0">
                  <a:pos x="116" y="1"/>
                </a:cxn>
                <a:cxn ang="0">
                  <a:pos x="124" y="0"/>
                </a:cxn>
                <a:cxn ang="0">
                  <a:pos x="124" y="0"/>
                </a:cxn>
                <a:cxn ang="0">
                  <a:pos x="124" y="0"/>
                </a:cxn>
                <a:cxn ang="0">
                  <a:pos x="124" y="3"/>
                </a:cxn>
                <a:cxn ang="0">
                  <a:pos x="126" y="9"/>
                </a:cxn>
                <a:cxn ang="0">
                  <a:pos x="128" y="18"/>
                </a:cxn>
                <a:cxn ang="0">
                  <a:pos x="130" y="26"/>
                </a:cxn>
                <a:cxn ang="0">
                  <a:pos x="133" y="37"/>
                </a:cxn>
                <a:cxn ang="0">
                  <a:pos x="133" y="46"/>
                </a:cxn>
                <a:cxn ang="0">
                  <a:pos x="133" y="55"/>
                </a:cxn>
                <a:cxn ang="0">
                  <a:pos x="133" y="66"/>
                </a:cxn>
                <a:cxn ang="0">
                  <a:pos x="130" y="76"/>
                </a:cxn>
                <a:cxn ang="0">
                  <a:pos x="0" y="218"/>
                </a:cxn>
              </a:cxnLst>
              <a:rect l="0" t="0" r="r" b="b"/>
              <a:pathLst>
                <a:path w="134" h="219">
                  <a:moveTo>
                    <a:pt x="0" y="218"/>
                  </a:moveTo>
                  <a:lnTo>
                    <a:pt x="2" y="202"/>
                  </a:lnTo>
                  <a:lnTo>
                    <a:pt x="4" y="186"/>
                  </a:lnTo>
                  <a:lnTo>
                    <a:pt x="6" y="167"/>
                  </a:lnTo>
                  <a:lnTo>
                    <a:pt x="8" y="147"/>
                  </a:lnTo>
                  <a:lnTo>
                    <a:pt x="13" y="131"/>
                  </a:lnTo>
                  <a:lnTo>
                    <a:pt x="19" y="112"/>
                  </a:lnTo>
                  <a:lnTo>
                    <a:pt x="25" y="96"/>
                  </a:lnTo>
                  <a:lnTo>
                    <a:pt x="31" y="81"/>
                  </a:lnTo>
                  <a:lnTo>
                    <a:pt x="38" y="69"/>
                  </a:lnTo>
                  <a:lnTo>
                    <a:pt x="47" y="58"/>
                  </a:lnTo>
                  <a:lnTo>
                    <a:pt x="47" y="58"/>
                  </a:lnTo>
                  <a:lnTo>
                    <a:pt x="52" y="49"/>
                  </a:lnTo>
                  <a:lnTo>
                    <a:pt x="61" y="41"/>
                  </a:lnTo>
                  <a:lnTo>
                    <a:pt x="70" y="32"/>
                  </a:lnTo>
                  <a:lnTo>
                    <a:pt x="75" y="26"/>
                  </a:lnTo>
                  <a:lnTo>
                    <a:pt x="84" y="20"/>
                  </a:lnTo>
                  <a:lnTo>
                    <a:pt x="93" y="16"/>
                  </a:lnTo>
                  <a:lnTo>
                    <a:pt x="101" y="12"/>
                  </a:lnTo>
                  <a:lnTo>
                    <a:pt x="107" y="5"/>
                  </a:lnTo>
                  <a:lnTo>
                    <a:pt x="116" y="1"/>
                  </a:lnTo>
                  <a:lnTo>
                    <a:pt x="124" y="0"/>
                  </a:lnTo>
                  <a:lnTo>
                    <a:pt x="124" y="0"/>
                  </a:lnTo>
                  <a:lnTo>
                    <a:pt x="124" y="0"/>
                  </a:lnTo>
                  <a:lnTo>
                    <a:pt x="124" y="3"/>
                  </a:lnTo>
                  <a:lnTo>
                    <a:pt x="126" y="9"/>
                  </a:lnTo>
                  <a:lnTo>
                    <a:pt x="128" y="18"/>
                  </a:lnTo>
                  <a:lnTo>
                    <a:pt x="130" y="26"/>
                  </a:lnTo>
                  <a:lnTo>
                    <a:pt x="133" y="37"/>
                  </a:lnTo>
                  <a:lnTo>
                    <a:pt x="133" y="46"/>
                  </a:lnTo>
                  <a:lnTo>
                    <a:pt x="133" y="55"/>
                  </a:lnTo>
                  <a:lnTo>
                    <a:pt x="133" y="66"/>
                  </a:lnTo>
                  <a:lnTo>
                    <a:pt x="130" y="76"/>
                  </a:lnTo>
                  <a:lnTo>
                    <a:pt x="0" y="218"/>
                  </a:lnTo>
                </a:path>
              </a:pathLst>
            </a:custGeom>
            <a:solidFill>
              <a:srgbClr val="FFD80F"/>
            </a:solidFill>
            <a:ln w="9525" cap="rnd">
              <a:noFill/>
              <a:round/>
              <a:headEnd/>
              <a:tailEnd/>
            </a:ln>
            <a:effectLst/>
          </p:spPr>
          <p:txBody>
            <a:bodyPr/>
            <a:lstStyle/>
            <a:p>
              <a:pPr>
                <a:defRPr/>
              </a:pPr>
              <a:endParaRPr lang="en-US"/>
            </a:p>
          </p:txBody>
        </p:sp>
        <p:sp>
          <p:nvSpPr>
            <p:cNvPr id="203" name="Freeform 1227"/>
            <p:cNvSpPr>
              <a:spLocks/>
            </p:cNvSpPr>
            <p:nvPr/>
          </p:nvSpPr>
          <p:spPr bwMode="auto">
            <a:xfrm>
              <a:off x="2188" y="1385"/>
              <a:ext cx="134" cy="219"/>
            </a:xfrm>
            <a:custGeom>
              <a:avLst/>
              <a:gdLst/>
              <a:ahLst/>
              <a:cxnLst>
                <a:cxn ang="0">
                  <a:pos x="0" y="218"/>
                </a:cxn>
                <a:cxn ang="0">
                  <a:pos x="2" y="202"/>
                </a:cxn>
                <a:cxn ang="0">
                  <a:pos x="4" y="186"/>
                </a:cxn>
                <a:cxn ang="0">
                  <a:pos x="6" y="167"/>
                </a:cxn>
                <a:cxn ang="0">
                  <a:pos x="8" y="147"/>
                </a:cxn>
                <a:cxn ang="0">
                  <a:pos x="13" y="131"/>
                </a:cxn>
                <a:cxn ang="0">
                  <a:pos x="19" y="112"/>
                </a:cxn>
                <a:cxn ang="0">
                  <a:pos x="25" y="96"/>
                </a:cxn>
                <a:cxn ang="0">
                  <a:pos x="31" y="81"/>
                </a:cxn>
                <a:cxn ang="0">
                  <a:pos x="38" y="69"/>
                </a:cxn>
                <a:cxn ang="0">
                  <a:pos x="47" y="58"/>
                </a:cxn>
                <a:cxn ang="0">
                  <a:pos x="47" y="58"/>
                </a:cxn>
                <a:cxn ang="0">
                  <a:pos x="52" y="49"/>
                </a:cxn>
                <a:cxn ang="0">
                  <a:pos x="61" y="41"/>
                </a:cxn>
                <a:cxn ang="0">
                  <a:pos x="70" y="32"/>
                </a:cxn>
                <a:cxn ang="0">
                  <a:pos x="75" y="26"/>
                </a:cxn>
                <a:cxn ang="0">
                  <a:pos x="84" y="20"/>
                </a:cxn>
                <a:cxn ang="0">
                  <a:pos x="93" y="16"/>
                </a:cxn>
                <a:cxn ang="0">
                  <a:pos x="101" y="12"/>
                </a:cxn>
                <a:cxn ang="0">
                  <a:pos x="107" y="5"/>
                </a:cxn>
                <a:cxn ang="0">
                  <a:pos x="116" y="1"/>
                </a:cxn>
                <a:cxn ang="0">
                  <a:pos x="124" y="0"/>
                </a:cxn>
                <a:cxn ang="0">
                  <a:pos x="124" y="0"/>
                </a:cxn>
                <a:cxn ang="0">
                  <a:pos x="124" y="0"/>
                </a:cxn>
                <a:cxn ang="0">
                  <a:pos x="124" y="3"/>
                </a:cxn>
                <a:cxn ang="0">
                  <a:pos x="126" y="9"/>
                </a:cxn>
                <a:cxn ang="0">
                  <a:pos x="128" y="18"/>
                </a:cxn>
                <a:cxn ang="0">
                  <a:pos x="130" y="26"/>
                </a:cxn>
                <a:cxn ang="0">
                  <a:pos x="133" y="37"/>
                </a:cxn>
                <a:cxn ang="0">
                  <a:pos x="133" y="46"/>
                </a:cxn>
                <a:cxn ang="0">
                  <a:pos x="133" y="55"/>
                </a:cxn>
                <a:cxn ang="0">
                  <a:pos x="133" y="66"/>
                </a:cxn>
                <a:cxn ang="0">
                  <a:pos x="130" y="76"/>
                </a:cxn>
              </a:cxnLst>
              <a:rect l="0" t="0" r="r" b="b"/>
              <a:pathLst>
                <a:path w="134" h="219">
                  <a:moveTo>
                    <a:pt x="0" y="218"/>
                  </a:moveTo>
                  <a:lnTo>
                    <a:pt x="2" y="202"/>
                  </a:lnTo>
                  <a:lnTo>
                    <a:pt x="4" y="186"/>
                  </a:lnTo>
                  <a:lnTo>
                    <a:pt x="6" y="167"/>
                  </a:lnTo>
                  <a:lnTo>
                    <a:pt x="8" y="147"/>
                  </a:lnTo>
                  <a:lnTo>
                    <a:pt x="13" y="131"/>
                  </a:lnTo>
                  <a:lnTo>
                    <a:pt x="19" y="112"/>
                  </a:lnTo>
                  <a:lnTo>
                    <a:pt x="25" y="96"/>
                  </a:lnTo>
                  <a:lnTo>
                    <a:pt x="31" y="81"/>
                  </a:lnTo>
                  <a:lnTo>
                    <a:pt x="38" y="69"/>
                  </a:lnTo>
                  <a:lnTo>
                    <a:pt x="47" y="58"/>
                  </a:lnTo>
                  <a:lnTo>
                    <a:pt x="47" y="58"/>
                  </a:lnTo>
                  <a:lnTo>
                    <a:pt x="52" y="49"/>
                  </a:lnTo>
                  <a:lnTo>
                    <a:pt x="61" y="41"/>
                  </a:lnTo>
                  <a:lnTo>
                    <a:pt x="70" y="32"/>
                  </a:lnTo>
                  <a:lnTo>
                    <a:pt x="75" y="26"/>
                  </a:lnTo>
                  <a:lnTo>
                    <a:pt x="84" y="20"/>
                  </a:lnTo>
                  <a:lnTo>
                    <a:pt x="93" y="16"/>
                  </a:lnTo>
                  <a:lnTo>
                    <a:pt x="101" y="12"/>
                  </a:lnTo>
                  <a:lnTo>
                    <a:pt x="107" y="5"/>
                  </a:lnTo>
                  <a:lnTo>
                    <a:pt x="116" y="1"/>
                  </a:lnTo>
                  <a:lnTo>
                    <a:pt x="124" y="0"/>
                  </a:lnTo>
                  <a:lnTo>
                    <a:pt x="124" y="0"/>
                  </a:lnTo>
                  <a:lnTo>
                    <a:pt x="124" y="0"/>
                  </a:lnTo>
                  <a:lnTo>
                    <a:pt x="124" y="3"/>
                  </a:lnTo>
                  <a:lnTo>
                    <a:pt x="126" y="9"/>
                  </a:lnTo>
                  <a:lnTo>
                    <a:pt x="128" y="18"/>
                  </a:lnTo>
                  <a:lnTo>
                    <a:pt x="130" y="26"/>
                  </a:lnTo>
                  <a:lnTo>
                    <a:pt x="133" y="37"/>
                  </a:lnTo>
                  <a:lnTo>
                    <a:pt x="133" y="46"/>
                  </a:lnTo>
                  <a:lnTo>
                    <a:pt x="133" y="55"/>
                  </a:lnTo>
                  <a:lnTo>
                    <a:pt x="133" y="66"/>
                  </a:lnTo>
                  <a:lnTo>
                    <a:pt x="130" y="7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4" name="Freeform 1228"/>
            <p:cNvSpPr>
              <a:spLocks/>
            </p:cNvSpPr>
            <p:nvPr/>
          </p:nvSpPr>
          <p:spPr bwMode="auto">
            <a:xfrm>
              <a:off x="2290" y="1315"/>
              <a:ext cx="121" cy="176"/>
            </a:xfrm>
            <a:custGeom>
              <a:avLst/>
              <a:gdLst/>
              <a:ahLst/>
              <a:cxnLst>
                <a:cxn ang="0">
                  <a:pos x="0" y="175"/>
                </a:cxn>
                <a:cxn ang="0">
                  <a:pos x="0" y="162"/>
                </a:cxn>
                <a:cxn ang="0">
                  <a:pos x="2" y="147"/>
                </a:cxn>
                <a:cxn ang="0">
                  <a:pos x="4" y="133"/>
                </a:cxn>
                <a:cxn ang="0">
                  <a:pos x="8" y="117"/>
                </a:cxn>
                <a:cxn ang="0">
                  <a:pos x="13" y="101"/>
                </a:cxn>
                <a:cxn ang="0">
                  <a:pos x="17" y="89"/>
                </a:cxn>
                <a:cxn ang="0">
                  <a:pos x="23" y="73"/>
                </a:cxn>
                <a:cxn ang="0">
                  <a:pos x="27" y="61"/>
                </a:cxn>
                <a:cxn ang="0">
                  <a:pos x="36" y="50"/>
                </a:cxn>
                <a:cxn ang="0">
                  <a:pos x="42" y="40"/>
                </a:cxn>
                <a:cxn ang="0">
                  <a:pos x="42" y="40"/>
                </a:cxn>
                <a:cxn ang="0">
                  <a:pos x="48" y="34"/>
                </a:cxn>
                <a:cxn ang="0">
                  <a:pos x="54" y="25"/>
                </a:cxn>
                <a:cxn ang="0">
                  <a:pos x="61" y="20"/>
                </a:cxn>
                <a:cxn ang="0">
                  <a:pos x="70" y="15"/>
                </a:cxn>
                <a:cxn ang="0">
                  <a:pos x="75" y="11"/>
                </a:cxn>
                <a:cxn ang="0">
                  <a:pos x="84" y="6"/>
                </a:cxn>
                <a:cxn ang="0">
                  <a:pos x="91" y="4"/>
                </a:cxn>
                <a:cxn ang="0">
                  <a:pos x="98" y="2"/>
                </a:cxn>
                <a:cxn ang="0">
                  <a:pos x="105" y="0"/>
                </a:cxn>
                <a:cxn ang="0">
                  <a:pos x="112" y="0"/>
                </a:cxn>
                <a:cxn ang="0">
                  <a:pos x="112" y="0"/>
                </a:cxn>
                <a:cxn ang="0">
                  <a:pos x="112" y="2"/>
                </a:cxn>
                <a:cxn ang="0">
                  <a:pos x="114" y="6"/>
                </a:cxn>
                <a:cxn ang="0">
                  <a:pos x="116" y="11"/>
                </a:cxn>
                <a:cxn ang="0">
                  <a:pos x="118" y="20"/>
                </a:cxn>
                <a:cxn ang="0">
                  <a:pos x="120" y="29"/>
                </a:cxn>
                <a:cxn ang="0">
                  <a:pos x="122" y="40"/>
                </a:cxn>
                <a:cxn ang="0">
                  <a:pos x="122" y="50"/>
                </a:cxn>
                <a:cxn ang="0">
                  <a:pos x="122" y="61"/>
                </a:cxn>
                <a:cxn ang="0">
                  <a:pos x="122" y="71"/>
                </a:cxn>
                <a:cxn ang="0">
                  <a:pos x="120" y="82"/>
                </a:cxn>
                <a:cxn ang="0">
                  <a:pos x="0" y="175"/>
                </a:cxn>
              </a:cxnLst>
              <a:rect l="0" t="0" r="r" b="b"/>
              <a:pathLst>
                <a:path w="123" h="176">
                  <a:moveTo>
                    <a:pt x="0" y="175"/>
                  </a:moveTo>
                  <a:lnTo>
                    <a:pt x="0" y="162"/>
                  </a:lnTo>
                  <a:lnTo>
                    <a:pt x="2" y="147"/>
                  </a:lnTo>
                  <a:lnTo>
                    <a:pt x="4" y="133"/>
                  </a:lnTo>
                  <a:lnTo>
                    <a:pt x="8" y="117"/>
                  </a:lnTo>
                  <a:lnTo>
                    <a:pt x="13" y="101"/>
                  </a:lnTo>
                  <a:lnTo>
                    <a:pt x="17" y="89"/>
                  </a:lnTo>
                  <a:lnTo>
                    <a:pt x="23" y="73"/>
                  </a:lnTo>
                  <a:lnTo>
                    <a:pt x="27" y="61"/>
                  </a:lnTo>
                  <a:lnTo>
                    <a:pt x="36" y="50"/>
                  </a:lnTo>
                  <a:lnTo>
                    <a:pt x="42" y="40"/>
                  </a:lnTo>
                  <a:lnTo>
                    <a:pt x="42" y="40"/>
                  </a:lnTo>
                  <a:lnTo>
                    <a:pt x="48" y="34"/>
                  </a:lnTo>
                  <a:lnTo>
                    <a:pt x="54" y="25"/>
                  </a:lnTo>
                  <a:lnTo>
                    <a:pt x="61" y="20"/>
                  </a:lnTo>
                  <a:lnTo>
                    <a:pt x="70" y="15"/>
                  </a:lnTo>
                  <a:lnTo>
                    <a:pt x="75" y="11"/>
                  </a:lnTo>
                  <a:lnTo>
                    <a:pt x="84" y="6"/>
                  </a:lnTo>
                  <a:lnTo>
                    <a:pt x="91" y="4"/>
                  </a:lnTo>
                  <a:lnTo>
                    <a:pt x="98" y="2"/>
                  </a:lnTo>
                  <a:lnTo>
                    <a:pt x="105" y="0"/>
                  </a:lnTo>
                  <a:lnTo>
                    <a:pt x="112" y="0"/>
                  </a:lnTo>
                  <a:lnTo>
                    <a:pt x="112" y="0"/>
                  </a:lnTo>
                  <a:lnTo>
                    <a:pt x="112" y="2"/>
                  </a:lnTo>
                  <a:lnTo>
                    <a:pt x="114" y="6"/>
                  </a:lnTo>
                  <a:lnTo>
                    <a:pt x="116" y="11"/>
                  </a:lnTo>
                  <a:lnTo>
                    <a:pt x="118" y="20"/>
                  </a:lnTo>
                  <a:lnTo>
                    <a:pt x="120" y="29"/>
                  </a:lnTo>
                  <a:lnTo>
                    <a:pt x="122" y="40"/>
                  </a:lnTo>
                  <a:lnTo>
                    <a:pt x="122" y="50"/>
                  </a:lnTo>
                  <a:lnTo>
                    <a:pt x="122" y="61"/>
                  </a:lnTo>
                  <a:lnTo>
                    <a:pt x="122" y="71"/>
                  </a:lnTo>
                  <a:lnTo>
                    <a:pt x="120" y="82"/>
                  </a:lnTo>
                  <a:lnTo>
                    <a:pt x="0" y="175"/>
                  </a:lnTo>
                </a:path>
              </a:pathLst>
            </a:custGeom>
            <a:solidFill>
              <a:srgbClr val="FFD80F"/>
            </a:solidFill>
            <a:ln w="9525" cap="rnd">
              <a:noFill/>
              <a:round/>
              <a:headEnd/>
              <a:tailEnd/>
            </a:ln>
            <a:effectLst/>
          </p:spPr>
          <p:txBody>
            <a:bodyPr/>
            <a:lstStyle/>
            <a:p>
              <a:pPr>
                <a:defRPr/>
              </a:pPr>
              <a:endParaRPr lang="en-US"/>
            </a:p>
          </p:txBody>
        </p:sp>
        <p:sp>
          <p:nvSpPr>
            <p:cNvPr id="205" name="Freeform 1229"/>
            <p:cNvSpPr>
              <a:spLocks/>
            </p:cNvSpPr>
            <p:nvPr/>
          </p:nvSpPr>
          <p:spPr bwMode="auto">
            <a:xfrm>
              <a:off x="2290" y="1315"/>
              <a:ext cx="121" cy="176"/>
            </a:xfrm>
            <a:custGeom>
              <a:avLst/>
              <a:gdLst/>
              <a:ahLst/>
              <a:cxnLst>
                <a:cxn ang="0">
                  <a:pos x="0" y="175"/>
                </a:cxn>
                <a:cxn ang="0">
                  <a:pos x="0" y="162"/>
                </a:cxn>
                <a:cxn ang="0">
                  <a:pos x="2" y="147"/>
                </a:cxn>
                <a:cxn ang="0">
                  <a:pos x="4" y="133"/>
                </a:cxn>
                <a:cxn ang="0">
                  <a:pos x="8" y="117"/>
                </a:cxn>
                <a:cxn ang="0">
                  <a:pos x="13" y="101"/>
                </a:cxn>
                <a:cxn ang="0">
                  <a:pos x="17" y="89"/>
                </a:cxn>
                <a:cxn ang="0">
                  <a:pos x="23" y="73"/>
                </a:cxn>
                <a:cxn ang="0">
                  <a:pos x="27" y="61"/>
                </a:cxn>
                <a:cxn ang="0">
                  <a:pos x="36" y="50"/>
                </a:cxn>
                <a:cxn ang="0">
                  <a:pos x="42" y="40"/>
                </a:cxn>
                <a:cxn ang="0">
                  <a:pos x="42" y="40"/>
                </a:cxn>
                <a:cxn ang="0">
                  <a:pos x="48" y="34"/>
                </a:cxn>
                <a:cxn ang="0">
                  <a:pos x="54" y="25"/>
                </a:cxn>
                <a:cxn ang="0">
                  <a:pos x="61" y="20"/>
                </a:cxn>
                <a:cxn ang="0">
                  <a:pos x="70" y="15"/>
                </a:cxn>
                <a:cxn ang="0">
                  <a:pos x="75" y="11"/>
                </a:cxn>
                <a:cxn ang="0">
                  <a:pos x="84" y="6"/>
                </a:cxn>
                <a:cxn ang="0">
                  <a:pos x="91" y="4"/>
                </a:cxn>
                <a:cxn ang="0">
                  <a:pos x="98" y="2"/>
                </a:cxn>
                <a:cxn ang="0">
                  <a:pos x="105" y="0"/>
                </a:cxn>
                <a:cxn ang="0">
                  <a:pos x="112" y="0"/>
                </a:cxn>
                <a:cxn ang="0">
                  <a:pos x="112" y="0"/>
                </a:cxn>
                <a:cxn ang="0">
                  <a:pos x="112" y="2"/>
                </a:cxn>
                <a:cxn ang="0">
                  <a:pos x="114" y="6"/>
                </a:cxn>
                <a:cxn ang="0">
                  <a:pos x="116" y="11"/>
                </a:cxn>
                <a:cxn ang="0">
                  <a:pos x="118" y="20"/>
                </a:cxn>
                <a:cxn ang="0">
                  <a:pos x="120" y="29"/>
                </a:cxn>
                <a:cxn ang="0">
                  <a:pos x="122" y="40"/>
                </a:cxn>
                <a:cxn ang="0">
                  <a:pos x="122" y="50"/>
                </a:cxn>
                <a:cxn ang="0">
                  <a:pos x="122" y="61"/>
                </a:cxn>
                <a:cxn ang="0">
                  <a:pos x="122" y="71"/>
                </a:cxn>
                <a:cxn ang="0">
                  <a:pos x="120" y="82"/>
                </a:cxn>
              </a:cxnLst>
              <a:rect l="0" t="0" r="r" b="b"/>
              <a:pathLst>
                <a:path w="123" h="176">
                  <a:moveTo>
                    <a:pt x="0" y="175"/>
                  </a:moveTo>
                  <a:lnTo>
                    <a:pt x="0" y="162"/>
                  </a:lnTo>
                  <a:lnTo>
                    <a:pt x="2" y="147"/>
                  </a:lnTo>
                  <a:lnTo>
                    <a:pt x="4" y="133"/>
                  </a:lnTo>
                  <a:lnTo>
                    <a:pt x="8" y="117"/>
                  </a:lnTo>
                  <a:lnTo>
                    <a:pt x="13" y="101"/>
                  </a:lnTo>
                  <a:lnTo>
                    <a:pt x="17" y="89"/>
                  </a:lnTo>
                  <a:lnTo>
                    <a:pt x="23" y="73"/>
                  </a:lnTo>
                  <a:lnTo>
                    <a:pt x="27" y="61"/>
                  </a:lnTo>
                  <a:lnTo>
                    <a:pt x="36" y="50"/>
                  </a:lnTo>
                  <a:lnTo>
                    <a:pt x="42" y="40"/>
                  </a:lnTo>
                  <a:lnTo>
                    <a:pt x="42" y="40"/>
                  </a:lnTo>
                  <a:lnTo>
                    <a:pt x="48" y="34"/>
                  </a:lnTo>
                  <a:lnTo>
                    <a:pt x="54" y="25"/>
                  </a:lnTo>
                  <a:lnTo>
                    <a:pt x="61" y="20"/>
                  </a:lnTo>
                  <a:lnTo>
                    <a:pt x="70" y="15"/>
                  </a:lnTo>
                  <a:lnTo>
                    <a:pt x="75" y="11"/>
                  </a:lnTo>
                  <a:lnTo>
                    <a:pt x="84" y="6"/>
                  </a:lnTo>
                  <a:lnTo>
                    <a:pt x="91" y="4"/>
                  </a:lnTo>
                  <a:lnTo>
                    <a:pt x="98" y="2"/>
                  </a:lnTo>
                  <a:lnTo>
                    <a:pt x="105" y="0"/>
                  </a:lnTo>
                  <a:lnTo>
                    <a:pt x="112" y="0"/>
                  </a:lnTo>
                  <a:lnTo>
                    <a:pt x="112" y="0"/>
                  </a:lnTo>
                  <a:lnTo>
                    <a:pt x="112" y="2"/>
                  </a:lnTo>
                  <a:lnTo>
                    <a:pt x="114" y="6"/>
                  </a:lnTo>
                  <a:lnTo>
                    <a:pt x="116" y="11"/>
                  </a:lnTo>
                  <a:lnTo>
                    <a:pt x="118" y="20"/>
                  </a:lnTo>
                  <a:lnTo>
                    <a:pt x="120" y="29"/>
                  </a:lnTo>
                  <a:lnTo>
                    <a:pt x="122" y="40"/>
                  </a:lnTo>
                  <a:lnTo>
                    <a:pt x="122" y="50"/>
                  </a:lnTo>
                  <a:lnTo>
                    <a:pt x="122" y="61"/>
                  </a:lnTo>
                  <a:lnTo>
                    <a:pt x="122" y="71"/>
                  </a:lnTo>
                  <a:lnTo>
                    <a:pt x="120" y="8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6" name="Freeform 1230"/>
            <p:cNvSpPr>
              <a:spLocks/>
            </p:cNvSpPr>
            <p:nvPr/>
          </p:nvSpPr>
          <p:spPr bwMode="auto">
            <a:xfrm>
              <a:off x="2368" y="1256"/>
              <a:ext cx="115" cy="148"/>
            </a:xfrm>
            <a:custGeom>
              <a:avLst/>
              <a:gdLst/>
              <a:ahLst/>
              <a:cxnLst>
                <a:cxn ang="0">
                  <a:pos x="0" y="149"/>
                </a:cxn>
                <a:cxn ang="0">
                  <a:pos x="0" y="136"/>
                </a:cxn>
                <a:cxn ang="0">
                  <a:pos x="2" y="123"/>
                </a:cxn>
                <a:cxn ang="0">
                  <a:pos x="5" y="105"/>
                </a:cxn>
                <a:cxn ang="0">
                  <a:pos x="9" y="86"/>
                </a:cxn>
                <a:cxn ang="0">
                  <a:pos x="16" y="67"/>
                </a:cxn>
                <a:cxn ang="0">
                  <a:pos x="27" y="48"/>
                </a:cxn>
                <a:cxn ang="0">
                  <a:pos x="39" y="31"/>
                </a:cxn>
                <a:cxn ang="0">
                  <a:pos x="55" y="17"/>
                </a:cxn>
                <a:cxn ang="0">
                  <a:pos x="74" y="6"/>
                </a:cxn>
                <a:cxn ang="0">
                  <a:pos x="95" y="0"/>
                </a:cxn>
                <a:cxn ang="0">
                  <a:pos x="95" y="0"/>
                </a:cxn>
                <a:cxn ang="0">
                  <a:pos x="97" y="0"/>
                </a:cxn>
                <a:cxn ang="0">
                  <a:pos x="99" y="4"/>
                </a:cxn>
                <a:cxn ang="0">
                  <a:pos x="101" y="8"/>
                </a:cxn>
                <a:cxn ang="0">
                  <a:pos x="106" y="15"/>
                </a:cxn>
                <a:cxn ang="0">
                  <a:pos x="107" y="23"/>
                </a:cxn>
                <a:cxn ang="0">
                  <a:pos x="111" y="33"/>
                </a:cxn>
                <a:cxn ang="0">
                  <a:pos x="113" y="47"/>
                </a:cxn>
                <a:cxn ang="0">
                  <a:pos x="116" y="59"/>
                </a:cxn>
                <a:cxn ang="0">
                  <a:pos x="116" y="73"/>
                </a:cxn>
                <a:cxn ang="0">
                  <a:pos x="113" y="90"/>
                </a:cxn>
                <a:cxn ang="0">
                  <a:pos x="0" y="149"/>
                </a:cxn>
              </a:cxnLst>
              <a:rect l="0" t="0" r="r" b="b"/>
              <a:pathLst>
                <a:path w="117" h="150">
                  <a:moveTo>
                    <a:pt x="0" y="149"/>
                  </a:moveTo>
                  <a:lnTo>
                    <a:pt x="0" y="136"/>
                  </a:lnTo>
                  <a:lnTo>
                    <a:pt x="2" y="123"/>
                  </a:lnTo>
                  <a:lnTo>
                    <a:pt x="5" y="105"/>
                  </a:lnTo>
                  <a:lnTo>
                    <a:pt x="9" y="86"/>
                  </a:lnTo>
                  <a:lnTo>
                    <a:pt x="16" y="67"/>
                  </a:lnTo>
                  <a:lnTo>
                    <a:pt x="27" y="48"/>
                  </a:lnTo>
                  <a:lnTo>
                    <a:pt x="39" y="31"/>
                  </a:lnTo>
                  <a:lnTo>
                    <a:pt x="55" y="17"/>
                  </a:lnTo>
                  <a:lnTo>
                    <a:pt x="74" y="6"/>
                  </a:lnTo>
                  <a:lnTo>
                    <a:pt x="95" y="0"/>
                  </a:lnTo>
                  <a:lnTo>
                    <a:pt x="95" y="0"/>
                  </a:lnTo>
                  <a:lnTo>
                    <a:pt x="97" y="0"/>
                  </a:lnTo>
                  <a:lnTo>
                    <a:pt x="99" y="4"/>
                  </a:lnTo>
                  <a:lnTo>
                    <a:pt x="101" y="8"/>
                  </a:lnTo>
                  <a:lnTo>
                    <a:pt x="106" y="15"/>
                  </a:lnTo>
                  <a:lnTo>
                    <a:pt x="107" y="23"/>
                  </a:lnTo>
                  <a:lnTo>
                    <a:pt x="111" y="33"/>
                  </a:lnTo>
                  <a:lnTo>
                    <a:pt x="113" y="47"/>
                  </a:lnTo>
                  <a:lnTo>
                    <a:pt x="116" y="59"/>
                  </a:lnTo>
                  <a:lnTo>
                    <a:pt x="116" y="73"/>
                  </a:lnTo>
                  <a:lnTo>
                    <a:pt x="113" y="90"/>
                  </a:lnTo>
                  <a:lnTo>
                    <a:pt x="0" y="149"/>
                  </a:lnTo>
                </a:path>
              </a:pathLst>
            </a:custGeom>
            <a:solidFill>
              <a:srgbClr val="FFD80F"/>
            </a:solidFill>
            <a:ln w="9525" cap="rnd">
              <a:noFill/>
              <a:round/>
              <a:headEnd/>
              <a:tailEnd/>
            </a:ln>
            <a:effectLst/>
          </p:spPr>
          <p:txBody>
            <a:bodyPr/>
            <a:lstStyle/>
            <a:p>
              <a:pPr>
                <a:defRPr/>
              </a:pPr>
              <a:endParaRPr lang="en-US"/>
            </a:p>
          </p:txBody>
        </p:sp>
        <p:sp>
          <p:nvSpPr>
            <p:cNvPr id="207" name="Freeform 1231"/>
            <p:cNvSpPr>
              <a:spLocks/>
            </p:cNvSpPr>
            <p:nvPr/>
          </p:nvSpPr>
          <p:spPr bwMode="auto">
            <a:xfrm>
              <a:off x="2368" y="1256"/>
              <a:ext cx="115" cy="148"/>
            </a:xfrm>
            <a:custGeom>
              <a:avLst/>
              <a:gdLst/>
              <a:ahLst/>
              <a:cxnLst>
                <a:cxn ang="0">
                  <a:pos x="0" y="149"/>
                </a:cxn>
                <a:cxn ang="0">
                  <a:pos x="0" y="136"/>
                </a:cxn>
                <a:cxn ang="0">
                  <a:pos x="2" y="123"/>
                </a:cxn>
                <a:cxn ang="0">
                  <a:pos x="5" y="105"/>
                </a:cxn>
                <a:cxn ang="0">
                  <a:pos x="9" y="86"/>
                </a:cxn>
                <a:cxn ang="0">
                  <a:pos x="16" y="67"/>
                </a:cxn>
                <a:cxn ang="0">
                  <a:pos x="27" y="48"/>
                </a:cxn>
                <a:cxn ang="0">
                  <a:pos x="39" y="31"/>
                </a:cxn>
                <a:cxn ang="0">
                  <a:pos x="55" y="17"/>
                </a:cxn>
                <a:cxn ang="0">
                  <a:pos x="74" y="6"/>
                </a:cxn>
                <a:cxn ang="0">
                  <a:pos x="95" y="0"/>
                </a:cxn>
                <a:cxn ang="0">
                  <a:pos x="95" y="0"/>
                </a:cxn>
                <a:cxn ang="0">
                  <a:pos x="97" y="0"/>
                </a:cxn>
                <a:cxn ang="0">
                  <a:pos x="99" y="4"/>
                </a:cxn>
                <a:cxn ang="0">
                  <a:pos x="101" y="8"/>
                </a:cxn>
                <a:cxn ang="0">
                  <a:pos x="106" y="15"/>
                </a:cxn>
                <a:cxn ang="0">
                  <a:pos x="107" y="23"/>
                </a:cxn>
                <a:cxn ang="0">
                  <a:pos x="111" y="33"/>
                </a:cxn>
                <a:cxn ang="0">
                  <a:pos x="113" y="47"/>
                </a:cxn>
                <a:cxn ang="0">
                  <a:pos x="116" y="59"/>
                </a:cxn>
                <a:cxn ang="0">
                  <a:pos x="116" y="73"/>
                </a:cxn>
                <a:cxn ang="0">
                  <a:pos x="113" y="90"/>
                </a:cxn>
              </a:cxnLst>
              <a:rect l="0" t="0" r="r" b="b"/>
              <a:pathLst>
                <a:path w="117" h="150">
                  <a:moveTo>
                    <a:pt x="0" y="149"/>
                  </a:moveTo>
                  <a:lnTo>
                    <a:pt x="0" y="136"/>
                  </a:lnTo>
                  <a:lnTo>
                    <a:pt x="2" y="123"/>
                  </a:lnTo>
                  <a:lnTo>
                    <a:pt x="5" y="105"/>
                  </a:lnTo>
                  <a:lnTo>
                    <a:pt x="9" y="86"/>
                  </a:lnTo>
                  <a:lnTo>
                    <a:pt x="16" y="67"/>
                  </a:lnTo>
                  <a:lnTo>
                    <a:pt x="27" y="48"/>
                  </a:lnTo>
                  <a:lnTo>
                    <a:pt x="39" y="31"/>
                  </a:lnTo>
                  <a:lnTo>
                    <a:pt x="55" y="17"/>
                  </a:lnTo>
                  <a:lnTo>
                    <a:pt x="74" y="6"/>
                  </a:lnTo>
                  <a:lnTo>
                    <a:pt x="95" y="0"/>
                  </a:lnTo>
                  <a:lnTo>
                    <a:pt x="95" y="0"/>
                  </a:lnTo>
                  <a:lnTo>
                    <a:pt x="97" y="0"/>
                  </a:lnTo>
                  <a:lnTo>
                    <a:pt x="99" y="4"/>
                  </a:lnTo>
                  <a:lnTo>
                    <a:pt x="101" y="8"/>
                  </a:lnTo>
                  <a:lnTo>
                    <a:pt x="106" y="15"/>
                  </a:lnTo>
                  <a:lnTo>
                    <a:pt x="107" y="23"/>
                  </a:lnTo>
                  <a:lnTo>
                    <a:pt x="111" y="33"/>
                  </a:lnTo>
                  <a:lnTo>
                    <a:pt x="113" y="47"/>
                  </a:lnTo>
                  <a:lnTo>
                    <a:pt x="116" y="59"/>
                  </a:lnTo>
                  <a:lnTo>
                    <a:pt x="116" y="73"/>
                  </a:lnTo>
                  <a:lnTo>
                    <a:pt x="113" y="9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8" name="Freeform 1232"/>
            <p:cNvSpPr>
              <a:spLocks/>
            </p:cNvSpPr>
            <p:nvPr/>
          </p:nvSpPr>
          <p:spPr bwMode="auto">
            <a:xfrm>
              <a:off x="2435" y="1170"/>
              <a:ext cx="269" cy="199"/>
            </a:xfrm>
            <a:custGeom>
              <a:avLst/>
              <a:gdLst/>
              <a:ahLst/>
              <a:cxnLst>
                <a:cxn ang="0">
                  <a:pos x="0" y="200"/>
                </a:cxn>
                <a:cxn ang="0">
                  <a:pos x="4" y="186"/>
                </a:cxn>
                <a:cxn ang="0">
                  <a:pos x="13" y="172"/>
                </a:cxn>
                <a:cxn ang="0">
                  <a:pos x="22" y="156"/>
                </a:cxn>
                <a:cxn ang="0">
                  <a:pos x="34" y="138"/>
                </a:cxn>
                <a:cxn ang="0">
                  <a:pos x="47" y="119"/>
                </a:cxn>
                <a:cxn ang="0">
                  <a:pos x="59" y="103"/>
                </a:cxn>
                <a:cxn ang="0">
                  <a:pos x="74" y="87"/>
                </a:cxn>
                <a:cxn ang="0">
                  <a:pos x="89" y="71"/>
                </a:cxn>
                <a:cxn ang="0">
                  <a:pos x="103" y="59"/>
                </a:cxn>
                <a:cxn ang="0">
                  <a:pos x="119" y="48"/>
                </a:cxn>
                <a:cxn ang="0">
                  <a:pos x="119" y="48"/>
                </a:cxn>
                <a:cxn ang="0">
                  <a:pos x="135" y="37"/>
                </a:cxn>
                <a:cxn ang="0">
                  <a:pos x="151" y="27"/>
                </a:cxn>
                <a:cxn ang="0">
                  <a:pos x="167" y="20"/>
                </a:cxn>
                <a:cxn ang="0">
                  <a:pos x="181" y="14"/>
                </a:cxn>
                <a:cxn ang="0">
                  <a:pos x="197" y="10"/>
                </a:cxn>
                <a:cxn ang="0">
                  <a:pos x="209" y="6"/>
                </a:cxn>
                <a:cxn ang="0">
                  <a:pos x="224" y="4"/>
                </a:cxn>
                <a:cxn ang="0">
                  <a:pos x="239" y="2"/>
                </a:cxn>
                <a:cxn ang="0">
                  <a:pos x="253" y="0"/>
                </a:cxn>
                <a:cxn ang="0">
                  <a:pos x="269" y="0"/>
                </a:cxn>
                <a:cxn ang="0">
                  <a:pos x="269" y="0"/>
                </a:cxn>
                <a:cxn ang="0">
                  <a:pos x="266" y="2"/>
                </a:cxn>
                <a:cxn ang="0">
                  <a:pos x="266" y="8"/>
                </a:cxn>
                <a:cxn ang="0">
                  <a:pos x="264" y="18"/>
                </a:cxn>
                <a:cxn ang="0">
                  <a:pos x="262" y="31"/>
                </a:cxn>
                <a:cxn ang="0">
                  <a:pos x="257" y="43"/>
                </a:cxn>
                <a:cxn ang="0">
                  <a:pos x="251" y="61"/>
                </a:cxn>
                <a:cxn ang="0">
                  <a:pos x="243" y="75"/>
                </a:cxn>
                <a:cxn ang="0">
                  <a:pos x="234" y="92"/>
                </a:cxn>
                <a:cxn ang="0">
                  <a:pos x="222" y="105"/>
                </a:cxn>
                <a:cxn ang="0">
                  <a:pos x="207" y="117"/>
                </a:cxn>
                <a:cxn ang="0">
                  <a:pos x="0" y="200"/>
                </a:cxn>
              </a:cxnLst>
              <a:rect l="0" t="0" r="r" b="b"/>
              <a:pathLst>
                <a:path w="270" h="201">
                  <a:moveTo>
                    <a:pt x="0" y="200"/>
                  </a:moveTo>
                  <a:lnTo>
                    <a:pt x="4" y="186"/>
                  </a:lnTo>
                  <a:lnTo>
                    <a:pt x="13" y="172"/>
                  </a:lnTo>
                  <a:lnTo>
                    <a:pt x="22" y="156"/>
                  </a:lnTo>
                  <a:lnTo>
                    <a:pt x="34" y="138"/>
                  </a:lnTo>
                  <a:lnTo>
                    <a:pt x="47" y="119"/>
                  </a:lnTo>
                  <a:lnTo>
                    <a:pt x="59" y="103"/>
                  </a:lnTo>
                  <a:lnTo>
                    <a:pt x="74" y="87"/>
                  </a:lnTo>
                  <a:lnTo>
                    <a:pt x="89" y="71"/>
                  </a:lnTo>
                  <a:lnTo>
                    <a:pt x="103" y="59"/>
                  </a:lnTo>
                  <a:lnTo>
                    <a:pt x="119" y="48"/>
                  </a:lnTo>
                  <a:lnTo>
                    <a:pt x="119" y="48"/>
                  </a:lnTo>
                  <a:lnTo>
                    <a:pt x="135" y="37"/>
                  </a:lnTo>
                  <a:lnTo>
                    <a:pt x="151" y="27"/>
                  </a:lnTo>
                  <a:lnTo>
                    <a:pt x="167" y="20"/>
                  </a:lnTo>
                  <a:lnTo>
                    <a:pt x="181" y="14"/>
                  </a:lnTo>
                  <a:lnTo>
                    <a:pt x="197" y="10"/>
                  </a:lnTo>
                  <a:lnTo>
                    <a:pt x="209" y="6"/>
                  </a:lnTo>
                  <a:lnTo>
                    <a:pt x="224" y="4"/>
                  </a:lnTo>
                  <a:lnTo>
                    <a:pt x="239" y="2"/>
                  </a:lnTo>
                  <a:lnTo>
                    <a:pt x="253" y="0"/>
                  </a:lnTo>
                  <a:lnTo>
                    <a:pt x="269" y="0"/>
                  </a:lnTo>
                  <a:lnTo>
                    <a:pt x="269" y="0"/>
                  </a:lnTo>
                  <a:lnTo>
                    <a:pt x="266" y="2"/>
                  </a:lnTo>
                  <a:lnTo>
                    <a:pt x="266" y="8"/>
                  </a:lnTo>
                  <a:lnTo>
                    <a:pt x="264" y="18"/>
                  </a:lnTo>
                  <a:lnTo>
                    <a:pt x="262" y="31"/>
                  </a:lnTo>
                  <a:lnTo>
                    <a:pt x="257" y="43"/>
                  </a:lnTo>
                  <a:lnTo>
                    <a:pt x="251" y="61"/>
                  </a:lnTo>
                  <a:lnTo>
                    <a:pt x="243" y="75"/>
                  </a:lnTo>
                  <a:lnTo>
                    <a:pt x="234" y="92"/>
                  </a:lnTo>
                  <a:lnTo>
                    <a:pt x="222" y="105"/>
                  </a:lnTo>
                  <a:lnTo>
                    <a:pt x="207" y="117"/>
                  </a:lnTo>
                  <a:lnTo>
                    <a:pt x="0" y="200"/>
                  </a:lnTo>
                </a:path>
              </a:pathLst>
            </a:custGeom>
            <a:solidFill>
              <a:srgbClr val="FFD80F"/>
            </a:solidFill>
            <a:ln w="9525" cap="rnd">
              <a:noFill/>
              <a:round/>
              <a:headEnd/>
              <a:tailEnd/>
            </a:ln>
            <a:effectLst/>
          </p:spPr>
          <p:txBody>
            <a:bodyPr/>
            <a:lstStyle/>
            <a:p>
              <a:pPr>
                <a:defRPr/>
              </a:pPr>
              <a:endParaRPr lang="en-US"/>
            </a:p>
          </p:txBody>
        </p:sp>
        <p:sp>
          <p:nvSpPr>
            <p:cNvPr id="209" name="Freeform 1233"/>
            <p:cNvSpPr>
              <a:spLocks/>
            </p:cNvSpPr>
            <p:nvPr/>
          </p:nvSpPr>
          <p:spPr bwMode="auto">
            <a:xfrm>
              <a:off x="2435" y="1170"/>
              <a:ext cx="269" cy="199"/>
            </a:xfrm>
            <a:custGeom>
              <a:avLst/>
              <a:gdLst/>
              <a:ahLst/>
              <a:cxnLst>
                <a:cxn ang="0">
                  <a:pos x="0" y="200"/>
                </a:cxn>
                <a:cxn ang="0">
                  <a:pos x="4" y="186"/>
                </a:cxn>
                <a:cxn ang="0">
                  <a:pos x="13" y="172"/>
                </a:cxn>
                <a:cxn ang="0">
                  <a:pos x="22" y="156"/>
                </a:cxn>
                <a:cxn ang="0">
                  <a:pos x="34" y="138"/>
                </a:cxn>
                <a:cxn ang="0">
                  <a:pos x="47" y="119"/>
                </a:cxn>
                <a:cxn ang="0">
                  <a:pos x="59" y="103"/>
                </a:cxn>
                <a:cxn ang="0">
                  <a:pos x="74" y="87"/>
                </a:cxn>
                <a:cxn ang="0">
                  <a:pos x="89" y="71"/>
                </a:cxn>
                <a:cxn ang="0">
                  <a:pos x="103" y="59"/>
                </a:cxn>
                <a:cxn ang="0">
                  <a:pos x="119" y="48"/>
                </a:cxn>
                <a:cxn ang="0">
                  <a:pos x="119" y="48"/>
                </a:cxn>
                <a:cxn ang="0">
                  <a:pos x="135" y="37"/>
                </a:cxn>
                <a:cxn ang="0">
                  <a:pos x="151" y="27"/>
                </a:cxn>
                <a:cxn ang="0">
                  <a:pos x="167" y="20"/>
                </a:cxn>
                <a:cxn ang="0">
                  <a:pos x="181" y="14"/>
                </a:cxn>
                <a:cxn ang="0">
                  <a:pos x="197" y="10"/>
                </a:cxn>
                <a:cxn ang="0">
                  <a:pos x="209" y="6"/>
                </a:cxn>
                <a:cxn ang="0">
                  <a:pos x="224" y="4"/>
                </a:cxn>
                <a:cxn ang="0">
                  <a:pos x="239" y="2"/>
                </a:cxn>
                <a:cxn ang="0">
                  <a:pos x="253" y="0"/>
                </a:cxn>
                <a:cxn ang="0">
                  <a:pos x="269" y="0"/>
                </a:cxn>
                <a:cxn ang="0">
                  <a:pos x="269" y="0"/>
                </a:cxn>
                <a:cxn ang="0">
                  <a:pos x="266" y="2"/>
                </a:cxn>
                <a:cxn ang="0">
                  <a:pos x="266" y="8"/>
                </a:cxn>
                <a:cxn ang="0">
                  <a:pos x="264" y="18"/>
                </a:cxn>
                <a:cxn ang="0">
                  <a:pos x="262" y="31"/>
                </a:cxn>
                <a:cxn ang="0">
                  <a:pos x="257" y="43"/>
                </a:cxn>
                <a:cxn ang="0">
                  <a:pos x="251" y="61"/>
                </a:cxn>
                <a:cxn ang="0">
                  <a:pos x="243" y="75"/>
                </a:cxn>
                <a:cxn ang="0">
                  <a:pos x="234" y="92"/>
                </a:cxn>
                <a:cxn ang="0">
                  <a:pos x="222" y="105"/>
                </a:cxn>
                <a:cxn ang="0">
                  <a:pos x="207" y="117"/>
                </a:cxn>
              </a:cxnLst>
              <a:rect l="0" t="0" r="r" b="b"/>
              <a:pathLst>
                <a:path w="270" h="201">
                  <a:moveTo>
                    <a:pt x="0" y="200"/>
                  </a:moveTo>
                  <a:lnTo>
                    <a:pt x="4" y="186"/>
                  </a:lnTo>
                  <a:lnTo>
                    <a:pt x="13" y="172"/>
                  </a:lnTo>
                  <a:lnTo>
                    <a:pt x="22" y="156"/>
                  </a:lnTo>
                  <a:lnTo>
                    <a:pt x="34" y="138"/>
                  </a:lnTo>
                  <a:lnTo>
                    <a:pt x="47" y="119"/>
                  </a:lnTo>
                  <a:lnTo>
                    <a:pt x="59" y="103"/>
                  </a:lnTo>
                  <a:lnTo>
                    <a:pt x="74" y="87"/>
                  </a:lnTo>
                  <a:lnTo>
                    <a:pt x="89" y="71"/>
                  </a:lnTo>
                  <a:lnTo>
                    <a:pt x="103" y="59"/>
                  </a:lnTo>
                  <a:lnTo>
                    <a:pt x="119" y="48"/>
                  </a:lnTo>
                  <a:lnTo>
                    <a:pt x="119" y="48"/>
                  </a:lnTo>
                  <a:lnTo>
                    <a:pt x="135" y="37"/>
                  </a:lnTo>
                  <a:lnTo>
                    <a:pt x="151" y="27"/>
                  </a:lnTo>
                  <a:lnTo>
                    <a:pt x="167" y="20"/>
                  </a:lnTo>
                  <a:lnTo>
                    <a:pt x="181" y="14"/>
                  </a:lnTo>
                  <a:lnTo>
                    <a:pt x="197" y="10"/>
                  </a:lnTo>
                  <a:lnTo>
                    <a:pt x="209" y="6"/>
                  </a:lnTo>
                  <a:lnTo>
                    <a:pt x="224" y="4"/>
                  </a:lnTo>
                  <a:lnTo>
                    <a:pt x="239" y="2"/>
                  </a:lnTo>
                  <a:lnTo>
                    <a:pt x="253" y="0"/>
                  </a:lnTo>
                  <a:lnTo>
                    <a:pt x="269" y="0"/>
                  </a:lnTo>
                  <a:lnTo>
                    <a:pt x="269" y="0"/>
                  </a:lnTo>
                  <a:lnTo>
                    <a:pt x="266" y="2"/>
                  </a:lnTo>
                  <a:lnTo>
                    <a:pt x="266" y="8"/>
                  </a:lnTo>
                  <a:lnTo>
                    <a:pt x="264" y="18"/>
                  </a:lnTo>
                  <a:lnTo>
                    <a:pt x="262" y="31"/>
                  </a:lnTo>
                  <a:lnTo>
                    <a:pt x="257" y="43"/>
                  </a:lnTo>
                  <a:lnTo>
                    <a:pt x="251" y="61"/>
                  </a:lnTo>
                  <a:lnTo>
                    <a:pt x="243" y="75"/>
                  </a:lnTo>
                  <a:lnTo>
                    <a:pt x="234" y="92"/>
                  </a:lnTo>
                  <a:lnTo>
                    <a:pt x="222" y="105"/>
                  </a:lnTo>
                  <a:lnTo>
                    <a:pt x="207" y="11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0" name="Freeform 1234"/>
            <p:cNvSpPr>
              <a:spLocks/>
            </p:cNvSpPr>
            <p:nvPr/>
          </p:nvSpPr>
          <p:spPr bwMode="auto">
            <a:xfrm>
              <a:off x="1910" y="2295"/>
              <a:ext cx="341" cy="341"/>
            </a:xfrm>
            <a:custGeom>
              <a:avLst/>
              <a:gdLst/>
              <a:ahLst/>
              <a:cxnLst>
                <a:cxn ang="0">
                  <a:pos x="243" y="338"/>
                </a:cxn>
                <a:cxn ang="0">
                  <a:pos x="211" y="312"/>
                </a:cxn>
                <a:cxn ang="0">
                  <a:pos x="179" y="285"/>
                </a:cxn>
                <a:cxn ang="0">
                  <a:pos x="148" y="254"/>
                </a:cxn>
                <a:cxn ang="0">
                  <a:pos x="116" y="218"/>
                </a:cxn>
                <a:cxn ang="0">
                  <a:pos x="84" y="183"/>
                </a:cxn>
                <a:cxn ang="0">
                  <a:pos x="57" y="144"/>
                </a:cxn>
                <a:cxn ang="0">
                  <a:pos x="34" y="109"/>
                </a:cxn>
                <a:cxn ang="0">
                  <a:pos x="17" y="73"/>
                </a:cxn>
                <a:cxn ang="0">
                  <a:pos x="4" y="38"/>
                </a:cxn>
                <a:cxn ang="0">
                  <a:pos x="0" y="6"/>
                </a:cxn>
                <a:cxn ang="0">
                  <a:pos x="0" y="6"/>
                </a:cxn>
                <a:cxn ang="0">
                  <a:pos x="6" y="4"/>
                </a:cxn>
                <a:cxn ang="0">
                  <a:pos x="24" y="2"/>
                </a:cxn>
                <a:cxn ang="0">
                  <a:pos x="50" y="0"/>
                </a:cxn>
                <a:cxn ang="0">
                  <a:pos x="84" y="0"/>
                </a:cxn>
                <a:cxn ang="0">
                  <a:pos x="125" y="4"/>
                </a:cxn>
                <a:cxn ang="0">
                  <a:pos x="167" y="13"/>
                </a:cxn>
                <a:cxn ang="0">
                  <a:pos x="211" y="31"/>
                </a:cxn>
                <a:cxn ang="0">
                  <a:pos x="257" y="59"/>
                </a:cxn>
                <a:cxn ang="0">
                  <a:pos x="300" y="100"/>
                </a:cxn>
                <a:cxn ang="0">
                  <a:pos x="340" y="155"/>
                </a:cxn>
                <a:cxn ang="0">
                  <a:pos x="243" y="338"/>
                </a:cxn>
              </a:cxnLst>
              <a:rect l="0" t="0" r="r" b="b"/>
              <a:pathLst>
                <a:path w="341" h="339">
                  <a:moveTo>
                    <a:pt x="243" y="338"/>
                  </a:moveTo>
                  <a:lnTo>
                    <a:pt x="211" y="312"/>
                  </a:lnTo>
                  <a:lnTo>
                    <a:pt x="179" y="285"/>
                  </a:lnTo>
                  <a:lnTo>
                    <a:pt x="148" y="254"/>
                  </a:lnTo>
                  <a:lnTo>
                    <a:pt x="116" y="218"/>
                  </a:lnTo>
                  <a:lnTo>
                    <a:pt x="84" y="183"/>
                  </a:lnTo>
                  <a:lnTo>
                    <a:pt x="57" y="144"/>
                  </a:lnTo>
                  <a:lnTo>
                    <a:pt x="34" y="109"/>
                  </a:lnTo>
                  <a:lnTo>
                    <a:pt x="17" y="73"/>
                  </a:lnTo>
                  <a:lnTo>
                    <a:pt x="4" y="38"/>
                  </a:lnTo>
                  <a:lnTo>
                    <a:pt x="0" y="6"/>
                  </a:lnTo>
                  <a:lnTo>
                    <a:pt x="0" y="6"/>
                  </a:lnTo>
                  <a:lnTo>
                    <a:pt x="6" y="4"/>
                  </a:lnTo>
                  <a:lnTo>
                    <a:pt x="24" y="2"/>
                  </a:lnTo>
                  <a:lnTo>
                    <a:pt x="50" y="0"/>
                  </a:lnTo>
                  <a:lnTo>
                    <a:pt x="84" y="0"/>
                  </a:lnTo>
                  <a:lnTo>
                    <a:pt x="125" y="4"/>
                  </a:lnTo>
                  <a:lnTo>
                    <a:pt x="167" y="13"/>
                  </a:lnTo>
                  <a:lnTo>
                    <a:pt x="211" y="31"/>
                  </a:lnTo>
                  <a:lnTo>
                    <a:pt x="257" y="59"/>
                  </a:lnTo>
                  <a:lnTo>
                    <a:pt x="300" y="100"/>
                  </a:lnTo>
                  <a:lnTo>
                    <a:pt x="340" y="155"/>
                  </a:lnTo>
                  <a:lnTo>
                    <a:pt x="243" y="338"/>
                  </a:lnTo>
                </a:path>
              </a:pathLst>
            </a:custGeom>
            <a:solidFill>
              <a:srgbClr val="FFD80F"/>
            </a:solidFill>
            <a:ln w="9525" cap="rnd">
              <a:noFill/>
              <a:round/>
              <a:headEnd/>
              <a:tailEnd/>
            </a:ln>
            <a:effectLst/>
          </p:spPr>
          <p:txBody>
            <a:bodyPr/>
            <a:lstStyle/>
            <a:p>
              <a:pPr>
                <a:defRPr/>
              </a:pPr>
              <a:endParaRPr lang="en-US"/>
            </a:p>
          </p:txBody>
        </p:sp>
        <p:sp>
          <p:nvSpPr>
            <p:cNvPr id="211" name="Freeform 1235"/>
            <p:cNvSpPr>
              <a:spLocks/>
            </p:cNvSpPr>
            <p:nvPr/>
          </p:nvSpPr>
          <p:spPr bwMode="auto">
            <a:xfrm>
              <a:off x="1910" y="2295"/>
              <a:ext cx="341" cy="341"/>
            </a:xfrm>
            <a:custGeom>
              <a:avLst/>
              <a:gdLst/>
              <a:ahLst/>
              <a:cxnLst>
                <a:cxn ang="0">
                  <a:pos x="243" y="338"/>
                </a:cxn>
                <a:cxn ang="0">
                  <a:pos x="211" y="312"/>
                </a:cxn>
                <a:cxn ang="0">
                  <a:pos x="179" y="285"/>
                </a:cxn>
                <a:cxn ang="0">
                  <a:pos x="148" y="254"/>
                </a:cxn>
                <a:cxn ang="0">
                  <a:pos x="116" y="218"/>
                </a:cxn>
                <a:cxn ang="0">
                  <a:pos x="84" y="183"/>
                </a:cxn>
                <a:cxn ang="0">
                  <a:pos x="57" y="144"/>
                </a:cxn>
                <a:cxn ang="0">
                  <a:pos x="34" y="109"/>
                </a:cxn>
                <a:cxn ang="0">
                  <a:pos x="17" y="73"/>
                </a:cxn>
                <a:cxn ang="0">
                  <a:pos x="4" y="38"/>
                </a:cxn>
                <a:cxn ang="0">
                  <a:pos x="0" y="6"/>
                </a:cxn>
                <a:cxn ang="0">
                  <a:pos x="0" y="6"/>
                </a:cxn>
                <a:cxn ang="0">
                  <a:pos x="6" y="4"/>
                </a:cxn>
                <a:cxn ang="0">
                  <a:pos x="24" y="2"/>
                </a:cxn>
                <a:cxn ang="0">
                  <a:pos x="50" y="0"/>
                </a:cxn>
                <a:cxn ang="0">
                  <a:pos x="84" y="0"/>
                </a:cxn>
                <a:cxn ang="0">
                  <a:pos x="125" y="4"/>
                </a:cxn>
                <a:cxn ang="0">
                  <a:pos x="167" y="13"/>
                </a:cxn>
                <a:cxn ang="0">
                  <a:pos x="211" y="31"/>
                </a:cxn>
                <a:cxn ang="0">
                  <a:pos x="257" y="59"/>
                </a:cxn>
                <a:cxn ang="0">
                  <a:pos x="300" y="100"/>
                </a:cxn>
                <a:cxn ang="0">
                  <a:pos x="340" y="155"/>
                </a:cxn>
              </a:cxnLst>
              <a:rect l="0" t="0" r="r" b="b"/>
              <a:pathLst>
                <a:path w="341" h="339">
                  <a:moveTo>
                    <a:pt x="243" y="338"/>
                  </a:moveTo>
                  <a:lnTo>
                    <a:pt x="211" y="312"/>
                  </a:lnTo>
                  <a:lnTo>
                    <a:pt x="179" y="285"/>
                  </a:lnTo>
                  <a:lnTo>
                    <a:pt x="148" y="254"/>
                  </a:lnTo>
                  <a:lnTo>
                    <a:pt x="116" y="218"/>
                  </a:lnTo>
                  <a:lnTo>
                    <a:pt x="84" y="183"/>
                  </a:lnTo>
                  <a:lnTo>
                    <a:pt x="57" y="144"/>
                  </a:lnTo>
                  <a:lnTo>
                    <a:pt x="34" y="109"/>
                  </a:lnTo>
                  <a:lnTo>
                    <a:pt x="17" y="73"/>
                  </a:lnTo>
                  <a:lnTo>
                    <a:pt x="4" y="38"/>
                  </a:lnTo>
                  <a:lnTo>
                    <a:pt x="0" y="6"/>
                  </a:lnTo>
                  <a:lnTo>
                    <a:pt x="0" y="6"/>
                  </a:lnTo>
                  <a:lnTo>
                    <a:pt x="6" y="4"/>
                  </a:lnTo>
                  <a:lnTo>
                    <a:pt x="24" y="2"/>
                  </a:lnTo>
                  <a:lnTo>
                    <a:pt x="50" y="0"/>
                  </a:lnTo>
                  <a:lnTo>
                    <a:pt x="84" y="0"/>
                  </a:lnTo>
                  <a:lnTo>
                    <a:pt x="125" y="4"/>
                  </a:lnTo>
                  <a:lnTo>
                    <a:pt x="167" y="13"/>
                  </a:lnTo>
                  <a:lnTo>
                    <a:pt x="211" y="31"/>
                  </a:lnTo>
                  <a:lnTo>
                    <a:pt x="257" y="59"/>
                  </a:lnTo>
                  <a:lnTo>
                    <a:pt x="300" y="100"/>
                  </a:lnTo>
                  <a:lnTo>
                    <a:pt x="340" y="1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2" name="Freeform 1236"/>
            <p:cNvSpPr>
              <a:spLocks/>
            </p:cNvSpPr>
            <p:nvPr/>
          </p:nvSpPr>
          <p:spPr bwMode="auto">
            <a:xfrm>
              <a:off x="2483" y="1260"/>
              <a:ext cx="56" cy="57"/>
            </a:xfrm>
            <a:custGeom>
              <a:avLst/>
              <a:gdLst/>
              <a:ahLst/>
              <a:cxnLst>
                <a:cxn ang="0">
                  <a:pos x="27" y="57"/>
                </a:cxn>
                <a:cxn ang="0">
                  <a:pos x="35" y="54"/>
                </a:cxn>
                <a:cxn ang="0">
                  <a:pos x="44" y="50"/>
                </a:cxn>
                <a:cxn ang="0">
                  <a:pos x="50" y="44"/>
                </a:cxn>
                <a:cxn ang="0">
                  <a:pos x="54" y="35"/>
                </a:cxn>
                <a:cxn ang="0">
                  <a:pos x="54" y="26"/>
                </a:cxn>
                <a:cxn ang="0">
                  <a:pos x="54" y="26"/>
                </a:cxn>
                <a:cxn ang="0">
                  <a:pos x="54" y="19"/>
                </a:cxn>
                <a:cxn ang="0">
                  <a:pos x="50" y="12"/>
                </a:cxn>
                <a:cxn ang="0">
                  <a:pos x="44" y="5"/>
                </a:cxn>
                <a:cxn ang="0">
                  <a:pos x="35" y="1"/>
                </a:cxn>
                <a:cxn ang="0">
                  <a:pos x="27" y="0"/>
                </a:cxn>
                <a:cxn ang="0">
                  <a:pos x="27" y="0"/>
                </a:cxn>
                <a:cxn ang="0">
                  <a:pos x="18" y="1"/>
                </a:cxn>
                <a:cxn ang="0">
                  <a:pos x="12" y="5"/>
                </a:cxn>
                <a:cxn ang="0">
                  <a:pos x="5" y="12"/>
                </a:cxn>
                <a:cxn ang="0">
                  <a:pos x="2" y="19"/>
                </a:cxn>
                <a:cxn ang="0">
                  <a:pos x="0" y="26"/>
                </a:cxn>
                <a:cxn ang="0">
                  <a:pos x="0" y="26"/>
                </a:cxn>
                <a:cxn ang="0">
                  <a:pos x="2" y="35"/>
                </a:cxn>
                <a:cxn ang="0">
                  <a:pos x="5" y="44"/>
                </a:cxn>
                <a:cxn ang="0">
                  <a:pos x="12" y="50"/>
                </a:cxn>
                <a:cxn ang="0">
                  <a:pos x="18" y="54"/>
                </a:cxn>
                <a:cxn ang="0">
                  <a:pos x="27" y="57"/>
                </a:cxn>
                <a:cxn ang="0">
                  <a:pos x="27" y="57"/>
                </a:cxn>
              </a:cxnLst>
              <a:rect l="0" t="0" r="r" b="b"/>
              <a:pathLst>
                <a:path w="55" h="58">
                  <a:moveTo>
                    <a:pt x="27" y="57"/>
                  </a:moveTo>
                  <a:lnTo>
                    <a:pt x="35" y="54"/>
                  </a:lnTo>
                  <a:lnTo>
                    <a:pt x="44" y="50"/>
                  </a:lnTo>
                  <a:lnTo>
                    <a:pt x="50" y="44"/>
                  </a:lnTo>
                  <a:lnTo>
                    <a:pt x="54" y="35"/>
                  </a:lnTo>
                  <a:lnTo>
                    <a:pt x="54" y="26"/>
                  </a:lnTo>
                  <a:lnTo>
                    <a:pt x="54" y="26"/>
                  </a:lnTo>
                  <a:lnTo>
                    <a:pt x="54" y="19"/>
                  </a:lnTo>
                  <a:lnTo>
                    <a:pt x="50" y="12"/>
                  </a:lnTo>
                  <a:lnTo>
                    <a:pt x="44" y="5"/>
                  </a:lnTo>
                  <a:lnTo>
                    <a:pt x="35" y="1"/>
                  </a:lnTo>
                  <a:lnTo>
                    <a:pt x="27" y="0"/>
                  </a:lnTo>
                  <a:lnTo>
                    <a:pt x="27" y="0"/>
                  </a:lnTo>
                  <a:lnTo>
                    <a:pt x="18" y="1"/>
                  </a:lnTo>
                  <a:lnTo>
                    <a:pt x="12" y="5"/>
                  </a:lnTo>
                  <a:lnTo>
                    <a:pt x="5" y="12"/>
                  </a:lnTo>
                  <a:lnTo>
                    <a:pt x="2" y="19"/>
                  </a:lnTo>
                  <a:lnTo>
                    <a:pt x="0" y="26"/>
                  </a:lnTo>
                  <a:lnTo>
                    <a:pt x="0" y="26"/>
                  </a:lnTo>
                  <a:lnTo>
                    <a:pt x="2" y="35"/>
                  </a:lnTo>
                  <a:lnTo>
                    <a:pt x="5" y="44"/>
                  </a:lnTo>
                  <a:lnTo>
                    <a:pt x="12" y="50"/>
                  </a:lnTo>
                  <a:lnTo>
                    <a:pt x="18" y="54"/>
                  </a:lnTo>
                  <a:lnTo>
                    <a:pt x="27" y="57"/>
                  </a:lnTo>
                  <a:lnTo>
                    <a:pt x="27" y="57"/>
                  </a:lnTo>
                </a:path>
              </a:pathLst>
            </a:custGeom>
            <a:solidFill>
              <a:srgbClr val="FFD80F"/>
            </a:solidFill>
            <a:ln w="9525" cap="rnd">
              <a:noFill/>
              <a:round/>
              <a:headEnd/>
              <a:tailEnd/>
            </a:ln>
            <a:effectLst/>
          </p:spPr>
          <p:txBody>
            <a:bodyPr/>
            <a:lstStyle/>
            <a:p>
              <a:pPr>
                <a:defRPr/>
              </a:pPr>
              <a:endParaRPr lang="en-US"/>
            </a:p>
          </p:txBody>
        </p:sp>
        <p:sp>
          <p:nvSpPr>
            <p:cNvPr id="213" name="Freeform 1237"/>
            <p:cNvSpPr>
              <a:spLocks/>
            </p:cNvSpPr>
            <p:nvPr/>
          </p:nvSpPr>
          <p:spPr bwMode="auto">
            <a:xfrm>
              <a:off x="2483" y="1260"/>
              <a:ext cx="56" cy="57"/>
            </a:xfrm>
            <a:custGeom>
              <a:avLst/>
              <a:gdLst/>
              <a:ahLst/>
              <a:cxnLst>
                <a:cxn ang="0">
                  <a:pos x="27" y="57"/>
                </a:cxn>
                <a:cxn ang="0">
                  <a:pos x="35" y="54"/>
                </a:cxn>
                <a:cxn ang="0">
                  <a:pos x="44" y="50"/>
                </a:cxn>
                <a:cxn ang="0">
                  <a:pos x="50" y="44"/>
                </a:cxn>
                <a:cxn ang="0">
                  <a:pos x="54" y="35"/>
                </a:cxn>
                <a:cxn ang="0">
                  <a:pos x="54" y="26"/>
                </a:cxn>
                <a:cxn ang="0">
                  <a:pos x="54" y="26"/>
                </a:cxn>
                <a:cxn ang="0">
                  <a:pos x="54" y="19"/>
                </a:cxn>
                <a:cxn ang="0">
                  <a:pos x="50" y="12"/>
                </a:cxn>
                <a:cxn ang="0">
                  <a:pos x="44" y="5"/>
                </a:cxn>
                <a:cxn ang="0">
                  <a:pos x="35" y="1"/>
                </a:cxn>
                <a:cxn ang="0">
                  <a:pos x="27" y="0"/>
                </a:cxn>
                <a:cxn ang="0">
                  <a:pos x="27" y="0"/>
                </a:cxn>
                <a:cxn ang="0">
                  <a:pos x="18" y="1"/>
                </a:cxn>
                <a:cxn ang="0">
                  <a:pos x="12" y="5"/>
                </a:cxn>
                <a:cxn ang="0">
                  <a:pos x="5" y="12"/>
                </a:cxn>
                <a:cxn ang="0">
                  <a:pos x="2" y="19"/>
                </a:cxn>
                <a:cxn ang="0">
                  <a:pos x="0" y="26"/>
                </a:cxn>
                <a:cxn ang="0">
                  <a:pos x="0" y="26"/>
                </a:cxn>
                <a:cxn ang="0">
                  <a:pos x="2" y="35"/>
                </a:cxn>
                <a:cxn ang="0">
                  <a:pos x="5" y="44"/>
                </a:cxn>
                <a:cxn ang="0">
                  <a:pos x="12" y="50"/>
                </a:cxn>
                <a:cxn ang="0">
                  <a:pos x="18" y="54"/>
                </a:cxn>
                <a:cxn ang="0">
                  <a:pos x="27" y="57"/>
                </a:cxn>
                <a:cxn ang="0">
                  <a:pos x="27" y="57"/>
                </a:cxn>
              </a:cxnLst>
              <a:rect l="0" t="0" r="r" b="b"/>
              <a:pathLst>
                <a:path w="55" h="58">
                  <a:moveTo>
                    <a:pt x="27" y="57"/>
                  </a:moveTo>
                  <a:lnTo>
                    <a:pt x="35" y="54"/>
                  </a:lnTo>
                  <a:lnTo>
                    <a:pt x="44" y="50"/>
                  </a:lnTo>
                  <a:lnTo>
                    <a:pt x="50" y="44"/>
                  </a:lnTo>
                  <a:lnTo>
                    <a:pt x="54" y="35"/>
                  </a:lnTo>
                  <a:lnTo>
                    <a:pt x="54" y="26"/>
                  </a:lnTo>
                  <a:lnTo>
                    <a:pt x="54" y="26"/>
                  </a:lnTo>
                  <a:lnTo>
                    <a:pt x="54" y="19"/>
                  </a:lnTo>
                  <a:lnTo>
                    <a:pt x="50" y="12"/>
                  </a:lnTo>
                  <a:lnTo>
                    <a:pt x="44" y="5"/>
                  </a:lnTo>
                  <a:lnTo>
                    <a:pt x="35" y="1"/>
                  </a:lnTo>
                  <a:lnTo>
                    <a:pt x="27" y="0"/>
                  </a:lnTo>
                  <a:lnTo>
                    <a:pt x="27" y="0"/>
                  </a:lnTo>
                  <a:lnTo>
                    <a:pt x="18" y="1"/>
                  </a:lnTo>
                  <a:lnTo>
                    <a:pt x="12" y="5"/>
                  </a:lnTo>
                  <a:lnTo>
                    <a:pt x="5" y="12"/>
                  </a:lnTo>
                  <a:lnTo>
                    <a:pt x="2" y="19"/>
                  </a:lnTo>
                  <a:lnTo>
                    <a:pt x="0" y="26"/>
                  </a:lnTo>
                  <a:lnTo>
                    <a:pt x="0" y="26"/>
                  </a:lnTo>
                  <a:lnTo>
                    <a:pt x="2" y="35"/>
                  </a:lnTo>
                  <a:lnTo>
                    <a:pt x="5" y="44"/>
                  </a:lnTo>
                  <a:lnTo>
                    <a:pt x="12" y="50"/>
                  </a:lnTo>
                  <a:lnTo>
                    <a:pt x="18" y="54"/>
                  </a:lnTo>
                  <a:lnTo>
                    <a:pt x="27" y="57"/>
                  </a:lnTo>
                  <a:lnTo>
                    <a:pt x="27" y="5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4" name="Freeform 1238"/>
            <p:cNvSpPr>
              <a:spLocks/>
            </p:cNvSpPr>
            <p:nvPr/>
          </p:nvSpPr>
          <p:spPr bwMode="auto">
            <a:xfrm>
              <a:off x="1929" y="2121"/>
              <a:ext cx="56" cy="58"/>
            </a:xfrm>
            <a:custGeom>
              <a:avLst/>
              <a:gdLst/>
              <a:ahLst/>
              <a:cxnLst>
                <a:cxn ang="0">
                  <a:pos x="27" y="55"/>
                </a:cxn>
                <a:cxn ang="0">
                  <a:pos x="35" y="52"/>
                </a:cxn>
                <a:cxn ang="0">
                  <a:pos x="44" y="48"/>
                </a:cxn>
                <a:cxn ang="0">
                  <a:pos x="48" y="44"/>
                </a:cxn>
                <a:cxn ang="0">
                  <a:pos x="52" y="36"/>
                </a:cxn>
                <a:cxn ang="0">
                  <a:pos x="55" y="25"/>
                </a:cxn>
                <a:cxn ang="0">
                  <a:pos x="55" y="25"/>
                </a:cxn>
                <a:cxn ang="0">
                  <a:pos x="52" y="16"/>
                </a:cxn>
                <a:cxn ang="0">
                  <a:pos x="48" y="11"/>
                </a:cxn>
                <a:cxn ang="0">
                  <a:pos x="44" y="4"/>
                </a:cxn>
                <a:cxn ang="0">
                  <a:pos x="35" y="0"/>
                </a:cxn>
                <a:cxn ang="0">
                  <a:pos x="27" y="0"/>
                </a:cxn>
                <a:cxn ang="0">
                  <a:pos x="27" y="0"/>
                </a:cxn>
                <a:cxn ang="0">
                  <a:pos x="18" y="0"/>
                </a:cxn>
                <a:cxn ang="0">
                  <a:pos x="9" y="4"/>
                </a:cxn>
                <a:cxn ang="0">
                  <a:pos x="5" y="11"/>
                </a:cxn>
                <a:cxn ang="0">
                  <a:pos x="2" y="16"/>
                </a:cxn>
                <a:cxn ang="0">
                  <a:pos x="0" y="25"/>
                </a:cxn>
                <a:cxn ang="0">
                  <a:pos x="0" y="25"/>
                </a:cxn>
                <a:cxn ang="0">
                  <a:pos x="2" y="36"/>
                </a:cxn>
                <a:cxn ang="0">
                  <a:pos x="5" y="44"/>
                </a:cxn>
                <a:cxn ang="0">
                  <a:pos x="9" y="48"/>
                </a:cxn>
                <a:cxn ang="0">
                  <a:pos x="18" y="52"/>
                </a:cxn>
                <a:cxn ang="0">
                  <a:pos x="27" y="55"/>
                </a:cxn>
                <a:cxn ang="0">
                  <a:pos x="27" y="55"/>
                </a:cxn>
              </a:cxnLst>
              <a:rect l="0" t="0" r="r" b="b"/>
              <a:pathLst>
                <a:path w="56" h="56">
                  <a:moveTo>
                    <a:pt x="27" y="55"/>
                  </a:moveTo>
                  <a:lnTo>
                    <a:pt x="35" y="52"/>
                  </a:lnTo>
                  <a:lnTo>
                    <a:pt x="44" y="48"/>
                  </a:lnTo>
                  <a:lnTo>
                    <a:pt x="48" y="44"/>
                  </a:lnTo>
                  <a:lnTo>
                    <a:pt x="52" y="36"/>
                  </a:lnTo>
                  <a:lnTo>
                    <a:pt x="55" y="25"/>
                  </a:lnTo>
                  <a:lnTo>
                    <a:pt x="55" y="25"/>
                  </a:lnTo>
                  <a:lnTo>
                    <a:pt x="52" y="16"/>
                  </a:lnTo>
                  <a:lnTo>
                    <a:pt x="48" y="11"/>
                  </a:lnTo>
                  <a:lnTo>
                    <a:pt x="44" y="4"/>
                  </a:lnTo>
                  <a:lnTo>
                    <a:pt x="35" y="0"/>
                  </a:lnTo>
                  <a:lnTo>
                    <a:pt x="27" y="0"/>
                  </a:lnTo>
                  <a:lnTo>
                    <a:pt x="27" y="0"/>
                  </a:lnTo>
                  <a:lnTo>
                    <a:pt x="18" y="0"/>
                  </a:lnTo>
                  <a:lnTo>
                    <a:pt x="9" y="4"/>
                  </a:lnTo>
                  <a:lnTo>
                    <a:pt x="5" y="11"/>
                  </a:lnTo>
                  <a:lnTo>
                    <a:pt x="2" y="16"/>
                  </a:lnTo>
                  <a:lnTo>
                    <a:pt x="0" y="25"/>
                  </a:lnTo>
                  <a:lnTo>
                    <a:pt x="0" y="25"/>
                  </a:lnTo>
                  <a:lnTo>
                    <a:pt x="2" y="36"/>
                  </a:lnTo>
                  <a:lnTo>
                    <a:pt x="5" y="44"/>
                  </a:lnTo>
                  <a:lnTo>
                    <a:pt x="9" y="48"/>
                  </a:lnTo>
                  <a:lnTo>
                    <a:pt x="18" y="52"/>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15" name="Freeform 1239"/>
            <p:cNvSpPr>
              <a:spLocks/>
            </p:cNvSpPr>
            <p:nvPr/>
          </p:nvSpPr>
          <p:spPr bwMode="auto">
            <a:xfrm>
              <a:off x="1929" y="2121"/>
              <a:ext cx="56" cy="58"/>
            </a:xfrm>
            <a:custGeom>
              <a:avLst/>
              <a:gdLst/>
              <a:ahLst/>
              <a:cxnLst>
                <a:cxn ang="0">
                  <a:pos x="27" y="55"/>
                </a:cxn>
                <a:cxn ang="0">
                  <a:pos x="35" y="52"/>
                </a:cxn>
                <a:cxn ang="0">
                  <a:pos x="44" y="48"/>
                </a:cxn>
                <a:cxn ang="0">
                  <a:pos x="48" y="44"/>
                </a:cxn>
                <a:cxn ang="0">
                  <a:pos x="52" y="36"/>
                </a:cxn>
                <a:cxn ang="0">
                  <a:pos x="55" y="25"/>
                </a:cxn>
                <a:cxn ang="0">
                  <a:pos x="55" y="25"/>
                </a:cxn>
                <a:cxn ang="0">
                  <a:pos x="52" y="16"/>
                </a:cxn>
                <a:cxn ang="0">
                  <a:pos x="48" y="11"/>
                </a:cxn>
                <a:cxn ang="0">
                  <a:pos x="44" y="4"/>
                </a:cxn>
                <a:cxn ang="0">
                  <a:pos x="35" y="0"/>
                </a:cxn>
                <a:cxn ang="0">
                  <a:pos x="27" y="0"/>
                </a:cxn>
                <a:cxn ang="0">
                  <a:pos x="27" y="0"/>
                </a:cxn>
                <a:cxn ang="0">
                  <a:pos x="18" y="0"/>
                </a:cxn>
                <a:cxn ang="0">
                  <a:pos x="9" y="4"/>
                </a:cxn>
                <a:cxn ang="0">
                  <a:pos x="5" y="11"/>
                </a:cxn>
                <a:cxn ang="0">
                  <a:pos x="2" y="16"/>
                </a:cxn>
                <a:cxn ang="0">
                  <a:pos x="0" y="25"/>
                </a:cxn>
                <a:cxn ang="0">
                  <a:pos x="0" y="25"/>
                </a:cxn>
                <a:cxn ang="0">
                  <a:pos x="2" y="36"/>
                </a:cxn>
                <a:cxn ang="0">
                  <a:pos x="5" y="44"/>
                </a:cxn>
                <a:cxn ang="0">
                  <a:pos x="9" y="48"/>
                </a:cxn>
                <a:cxn ang="0">
                  <a:pos x="18" y="52"/>
                </a:cxn>
                <a:cxn ang="0">
                  <a:pos x="27" y="55"/>
                </a:cxn>
                <a:cxn ang="0">
                  <a:pos x="27" y="55"/>
                </a:cxn>
              </a:cxnLst>
              <a:rect l="0" t="0" r="r" b="b"/>
              <a:pathLst>
                <a:path w="56" h="56">
                  <a:moveTo>
                    <a:pt x="27" y="55"/>
                  </a:moveTo>
                  <a:lnTo>
                    <a:pt x="35" y="52"/>
                  </a:lnTo>
                  <a:lnTo>
                    <a:pt x="44" y="48"/>
                  </a:lnTo>
                  <a:lnTo>
                    <a:pt x="48" y="44"/>
                  </a:lnTo>
                  <a:lnTo>
                    <a:pt x="52" y="36"/>
                  </a:lnTo>
                  <a:lnTo>
                    <a:pt x="55" y="25"/>
                  </a:lnTo>
                  <a:lnTo>
                    <a:pt x="55" y="25"/>
                  </a:lnTo>
                  <a:lnTo>
                    <a:pt x="52" y="16"/>
                  </a:lnTo>
                  <a:lnTo>
                    <a:pt x="48" y="11"/>
                  </a:lnTo>
                  <a:lnTo>
                    <a:pt x="44" y="4"/>
                  </a:lnTo>
                  <a:lnTo>
                    <a:pt x="35" y="0"/>
                  </a:lnTo>
                  <a:lnTo>
                    <a:pt x="27" y="0"/>
                  </a:lnTo>
                  <a:lnTo>
                    <a:pt x="27" y="0"/>
                  </a:lnTo>
                  <a:lnTo>
                    <a:pt x="18" y="0"/>
                  </a:lnTo>
                  <a:lnTo>
                    <a:pt x="9" y="4"/>
                  </a:lnTo>
                  <a:lnTo>
                    <a:pt x="5" y="11"/>
                  </a:lnTo>
                  <a:lnTo>
                    <a:pt x="2" y="16"/>
                  </a:lnTo>
                  <a:lnTo>
                    <a:pt x="0" y="25"/>
                  </a:lnTo>
                  <a:lnTo>
                    <a:pt x="0" y="25"/>
                  </a:lnTo>
                  <a:lnTo>
                    <a:pt x="2" y="36"/>
                  </a:lnTo>
                  <a:lnTo>
                    <a:pt x="5" y="44"/>
                  </a:lnTo>
                  <a:lnTo>
                    <a:pt x="9" y="48"/>
                  </a:lnTo>
                  <a:lnTo>
                    <a:pt x="18" y="52"/>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6" name="Freeform 1240"/>
            <p:cNvSpPr>
              <a:spLocks/>
            </p:cNvSpPr>
            <p:nvPr/>
          </p:nvSpPr>
          <p:spPr bwMode="auto">
            <a:xfrm>
              <a:off x="2473" y="1510"/>
              <a:ext cx="193" cy="142"/>
            </a:xfrm>
            <a:custGeom>
              <a:avLst/>
              <a:gdLst/>
              <a:ahLst/>
              <a:cxnLst>
                <a:cxn ang="0">
                  <a:pos x="0" y="140"/>
                </a:cxn>
                <a:cxn ang="0">
                  <a:pos x="18" y="137"/>
                </a:cxn>
                <a:cxn ang="0">
                  <a:pos x="37" y="135"/>
                </a:cxn>
                <a:cxn ang="0">
                  <a:pos x="59" y="131"/>
                </a:cxn>
                <a:cxn ang="0">
                  <a:pos x="80" y="124"/>
                </a:cxn>
                <a:cxn ang="0">
                  <a:pos x="98" y="120"/>
                </a:cxn>
                <a:cxn ang="0">
                  <a:pos x="117" y="114"/>
                </a:cxn>
                <a:cxn ang="0">
                  <a:pos x="137" y="108"/>
                </a:cxn>
                <a:cxn ang="0">
                  <a:pos x="149" y="101"/>
                </a:cxn>
                <a:cxn ang="0">
                  <a:pos x="161" y="94"/>
                </a:cxn>
                <a:cxn ang="0">
                  <a:pos x="167" y="87"/>
                </a:cxn>
                <a:cxn ang="0">
                  <a:pos x="167" y="87"/>
                </a:cxn>
                <a:cxn ang="0">
                  <a:pos x="172" y="80"/>
                </a:cxn>
                <a:cxn ang="0">
                  <a:pos x="176" y="71"/>
                </a:cxn>
                <a:cxn ang="0">
                  <a:pos x="181" y="63"/>
                </a:cxn>
                <a:cxn ang="0">
                  <a:pos x="185" y="55"/>
                </a:cxn>
                <a:cxn ang="0">
                  <a:pos x="186" y="46"/>
                </a:cxn>
                <a:cxn ang="0">
                  <a:pos x="188" y="36"/>
                </a:cxn>
                <a:cxn ang="0">
                  <a:pos x="191" y="27"/>
                </a:cxn>
                <a:cxn ang="0">
                  <a:pos x="188" y="17"/>
                </a:cxn>
                <a:cxn ang="0">
                  <a:pos x="186" y="8"/>
                </a:cxn>
                <a:cxn ang="0">
                  <a:pos x="183" y="0"/>
                </a:cxn>
                <a:cxn ang="0">
                  <a:pos x="0" y="140"/>
                </a:cxn>
              </a:cxnLst>
              <a:rect l="0" t="0" r="r" b="b"/>
              <a:pathLst>
                <a:path w="192" h="141">
                  <a:moveTo>
                    <a:pt x="0" y="140"/>
                  </a:moveTo>
                  <a:lnTo>
                    <a:pt x="18" y="137"/>
                  </a:lnTo>
                  <a:lnTo>
                    <a:pt x="37" y="135"/>
                  </a:lnTo>
                  <a:lnTo>
                    <a:pt x="59" y="131"/>
                  </a:lnTo>
                  <a:lnTo>
                    <a:pt x="80" y="124"/>
                  </a:lnTo>
                  <a:lnTo>
                    <a:pt x="98" y="120"/>
                  </a:lnTo>
                  <a:lnTo>
                    <a:pt x="117" y="114"/>
                  </a:lnTo>
                  <a:lnTo>
                    <a:pt x="137" y="108"/>
                  </a:lnTo>
                  <a:lnTo>
                    <a:pt x="149" y="101"/>
                  </a:lnTo>
                  <a:lnTo>
                    <a:pt x="161" y="94"/>
                  </a:lnTo>
                  <a:lnTo>
                    <a:pt x="167" y="87"/>
                  </a:lnTo>
                  <a:lnTo>
                    <a:pt x="167" y="87"/>
                  </a:lnTo>
                  <a:lnTo>
                    <a:pt x="172" y="80"/>
                  </a:lnTo>
                  <a:lnTo>
                    <a:pt x="176" y="71"/>
                  </a:lnTo>
                  <a:lnTo>
                    <a:pt x="181" y="63"/>
                  </a:lnTo>
                  <a:lnTo>
                    <a:pt x="185" y="55"/>
                  </a:lnTo>
                  <a:lnTo>
                    <a:pt x="186" y="46"/>
                  </a:lnTo>
                  <a:lnTo>
                    <a:pt x="188" y="36"/>
                  </a:lnTo>
                  <a:lnTo>
                    <a:pt x="191" y="27"/>
                  </a:lnTo>
                  <a:lnTo>
                    <a:pt x="188" y="17"/>
                  </a:lnTo>
                  <a:lnTo>
                    <a:pt x="186" y="8"/>
                  </a:lnTo>
                  <a:lnTo>
                    <a:pt x="183" y="0"/>
                  </a:lnTo>
                  <a:lnTo>
                    <a:pt x="0" y="140"/>
                  </a:lnTo>
                </a:path>
              </a:pathLst>
            </a:custGeom>
            <a:solidFill>
              <a:srgbClr val="FFD80F"/>
            </a:solidFill>
            <a:ln w="9525" cap="rnd">
              <a:noFill/>
              <a:round/>
              <a:headEnd/>
              <a:tailEnd/>
            </a:ln>
            <a:effectLst/>
          </p:spPr>
          <p:txBody>
            <a:bodyPr/>
            <a:lstStyle/>
            <a:p>
              <a:pPr>
                <a:defRPr/>
              </a:pPr>
              <a:endParaRPr lang="en-US"/>
            </a:p>
          </p:txBody>
        </p:sp>
        <p:sp>
          <p:nvSpPr>
            <p:cNvPr id="217" name="Freeform 1241"/>
            <p:cNvSpPr>
              <a:spLocks/>
            </p:cNvSpPr>
            <p:nvPr/>
          </p:nvSpPr>
          <p:spPr bwMode="auto">
            <a:xfrm>
              <a:off x="2473" y="1510"/>
              <a:ext cx="193" cy="142"/>
            </a:xfrm>
            <a:custGeom>
              <a:avLst/>
              <a:gdLst/>
              <a:ahLst/>
              <a:cxnLst>
                <a:cxn ang="0">
                  <a:pos x="0" y="140"/>
                </a:cxn>
                <a:cxn ang="0">
                  <a:pos x="18" y="137"/>
                </a:cxn>
                <a:cxn ang="0">
                  <a:pos x="37" y="135"/>
                </a:cxn>
                <a:cxn ang="0">
                  <a:pos x="59" y="131"/>
                </a:cxn>
                <a:cxn ang="0">
                  <a:pos x="80" y="124"/>
                </a:cxn>
                <a:cxn ang="0">
                  <a:pos x="98" y="120"/>
                </a:cxn>
                <a:cxn ang="0">
                  <a:pos x="117" y="114"/>
                </a:cxn>
                <a:cxn ang="0">
                  <a:pos x="137" y="108"/>
                </a:cxn>
                <a:cxn ang="0">
                  <a:pos x="149" y="101"/>
                </a:cxn>
                <a:cxn ang="0">
                  <a:pos x="161" y="94"/>
                </a:cxn>
                <a:cxn ang="0">
                  <a:pos x="167" y="87"/>
                </a:cxn>
                <a:cxn ang="0">
                  <a:pos x="167" y="87"/>
                </a:cxn>
                <a:cxn ang="0">
                  <a:pos x="172" y="80"/>
                </a:cxn>
                <a:cxn ang="0">
                  <a:pos x="176" y="71"/>
                </a:cxn>
                <a:cxn ang="0">
                  <a:pos x="181" y="63"/>
                </a:cxn>
                <a:cxn ang="0">
                  <a:pos x="185" y="55"/>
                </a:cxn>
                <a:cxn ang="0">
                  <a:pos x="186" y="46"/>
                </a:cxn>
                <a:cxn ang="0">
                  <a:pos x="188" y="36"/>
                </a:cxn>
                <a:cxn ang="0">
                  <a:pos x="191" y="27"/>
                </a:cxn>
                <a:cxn ang="0">
                  <a:pos x="188" y="17"/>
                </a:cxn>
                <a:cxn ang="0">
                  <a:pos x="186" y="8"/>
                </a:cxn>
                <a:cxn ang="0">
                  <a:pos x="183" y="0"/>
                </a:cxn>
              </a:cxnLst>
              <a:rect l="0" t="0" r="r" b="b"/>
              <a:pathLst>
                <a:path w="192" h="141">
                  <a:moveTo>
                    <a:pt x="0" y="140"/>
                  </a:moveTo>
                  <a:lnTo>
                    <a:pt x="18" y="137"/>
                  </a:lnTo>
                  <a:lnTo>
                    <a:pt x="37" y="135"/>
                  </a:lnTo>
                  <a:lnTo>
                    <a:pt x="59" y="131"/>
                  </a:lnTo>
                  <a:lnTo>
                    <a:pt x="80" y="124"/>
                  </a:lnTo>
                  <a:lnTo>
                    <a:pt x="98" y="120"/>
                  </a:lnTo>
                  <a:lnTo>
                    <a:pt x="117" y="114"/>
                  </a:lnTo>
                  <a:lnTo>
                    <a:pt x="137" y="108"/>
                  </a:lnTo>
                  <a:lnTo>
                    <a:pt x="149" y="101"/>
                  </a:lnTo>
                  <a:lnTo>
                    <a:pt x="161" y="94"/>
                  </a:lnTo>
                  <a:lnTo>
                    <a:pt x="167" y="87"/>
                  </a:lnTo>
                  <a:lnTo>
                    <a:pt x="167" y="87"/>
                  </a:lnTo>
                  <a:lnTo>
                    <a:pt x="172" y="80"/>
                  </a:lnTo>
                  <a:lnTo>
                    <a:pt x="176" y="71"/>
                  </a:lnTo>
                  <a:lnTo>
                    <a:pt x="181" y="63"/>
                  </a:lnTo>
                  <a:lnTo>
                    <a:pt x="185" y="55"/>
                  </a:lnTo>
                  <a:lnTo>
                    <a:pt x="186" y="46"/>
                  </a:lnTo>
                  <a:lnTo>
                    <a:pt x="188" y="36"/>
                  </a:lnTo>
                  <a:lnTo>
                    <a:pt x="191" y="27"/>
                  </a:lnTo>
                  <a:lnTo>
                    <a:pt x="188" y="17"/>
                  </a:lnTo>
                  <a:lnTo>
                    <a:pt x="186" y="8"/>
                  </a:lnTo>
                  <a:lnTo>
                    <a:pt x="183"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8" name="Freeform 1242"/>
            <p:cNvSpPr>
              <a:spLocks/>
            </p:cNvSpPr>
            <p:nvPr/>
          </p:nvSpPr>
          <p:spPr bwMode="auto">
            <a:xfrm>
              <a:off x="2416" y="1575"/>
              <a:ext cx="168" cy="128"/>
            </a:xfrm>
            <a:custGeom>
              <a:avLst/>
              <a:gdLst/>
              <a:ahLst/>
              <a:cxnLst>
                <a:cxn ang="0">
                  <a:pos x="0" y="129"/>
                </a:cxn>
                <a:cxn ang="0">
                  <a:pos x="14" y="124"/>
                </a:cxn>
                <a:cxn ang="0">
                  <a:pos x="29" y="121"/>
                </a:cxn>
                <a:cxn ang="0">
                  <a:pos x="41" y="116"/>
                </a:cxn>
                <a:cxn ang="0">
                  <a:pos x="57" y="112"/>
                </a:cxn>
                <a:cxn ang="0">
                  <a:pos x="71" y="105"/>
                </a:cxn>
                <a:cxn ang="0">
                  <a:pos x="85" y="99"/>
                </a:cxn>
                <a:cxn ang="0">
                  <a:pos x="98" y="93"/>
                </a:cxn>
                <a:cxn ang="0">
                  <a:pos x="111" y="87"/>
                </a:cxn>
                <a:cxn ang="0">
                  <a:pos x="126" y="76"/>
                </a:cxn>
                <a:cxn ang="0">
                  <a:pos x="138" y="66"/>
                </a:cxn>
                <a:cxn ang="0">
                  <a:pos x="138" y="66"/>
                </a:cxn>
                <a:cxn ang="0">
                  <a:pos x="149" y="55"/>
                </a:cxn>
                <a:cxn ang="0">
                  <a:pos x="158" y="47"/>
                </a:cxn>
                <a:cxn ang="0">
                  <a:pos x="161" y="38"/>
                </a:cxn>
                <a:cxn ang="0">
                  <a:pos x="166" y="29"/>
                </a:cxn>
                <a:cxn ang="0">
                  <a:pos x="166" y="23"/>
                </a:cxn>
                <a:cxn ang="0">
                  <a:pos x="166" y="17"/>
                </a:cxn>
                <a:cxn ang="0">
                  <a:pos x="166" y="13"/>
                </a:cxn>
                <a:cxn ang="0">
                  <a:pos x="166" y="8"/>
                </a:cxn>
                <a:cxn ang="0">
                  <a:pos x="163" y="4"/>
                </a:cxn>
                <a:cxn ang="0">
                  <a:pos x="163" y="0"/>
                </a:cxn>
                <a:cxn ang="0">
                  <a:pos x="163" y="0"/>
                </a:cxn>
                <a:cxn ang="0">
                  <a:pos x="161" y="0"/>
                </a:cxn>
                <a:cxn ang="0">
                  <a:pos x="158" y="0"/>
                </a:cxn>
                <a:cxn ang="0">
                  <a:pos x="149" y="2"/>
                </a:cxn>
                <a:cxn ang="0">
                  <a:pos x="138" y="4"/>
                </a:cxn>
                <a:cxn ang="0">
                  <a:pos x="128" y="8"/>
                </a:cxn>
                <a:cxn ang="0">
                  <a:pos x="117" y="11"/>
                </a:cxn>
                <a:cxn ang="0">
                  <a:pos x="105" y="15"/>
                </a:cxn>
                <a:cxn ang="0">
                  <a:pos x="94" y="17"/>
                </a:cxn>
                <a:cxn ang="0">
                  <a:pos x="85" y="22"/>
                </a:cxn>
                <a:cxn ang="0">
                  <a:pos x="78" y="25"/>
                </a:cxn>
                <a:cxn ang="0">
                  <a:pos x="0" y="129"/>
                </a:cxn>
              </a:cxnLst>
              <a:rect l="0" t="0" r="r" b="b"/>
              <a:pathLst>
                <a:path w="167" h="130">
                  <a:moveTo>
                    <a:pt x="0" y="129"/>
                  </a:moveTo>
                  <a:lnTo>
                    <a:pt x="14" y="124"/>
                  </a:lnTo>
                  <a:lnTo>
                    <a:pt x="29" y="121"/>
                  </a:lnTo>
                  <a:lnTo>
                    <a:pt x="41" y="116"/>
                  </a:lnTo>
                  <a:lnTo>
                    <a:pt x="57" y="112"/>
                  </a:lnTo>
                  <a:lnTo>
                    <a:pt x="71" y="105"/>
                  </a:lnTo>
                  <a:lnTo>
                    <a:pt x="85" y="99"/>
                  </a:lnTo>
                  <a:lnTo>
                    <a:pt x="98" y="93"/>
                  </a:lnTo>
                  <a:lnTo>
                    <a:pt x="111" y="87"/>
                  </a:lnTo>
                  <a:lnTo>
                    <a:pt x="126" y="76"/>
                  </a:lnTo>
                  <a:lnTo>
                    <a:pt x="138" y="66"/>
                  </a:lnTo>
                  <a:lnTo>
                    <a:pt x="138" y="66"/>
                  </a:lnTo>
                  <a:lnTo>
                    <a:pt x="149" y="55"/>
                  </a:lnTo>
                  <a:lnTo>
                    <a:pt x="158" y="47"/>
                  </a:lnTo>
                  <a:lnTo>
                    <a:pt x="161" y="38"/>
                  </a:lnTo>
                  <a:lnTo>
                    <a:pt x="166" y="29"/>
                  </a:lnTo>
                  <a:lnTo>
                    <a:pt x="166" y="23"/>
                  </a:lnTo>
                  <a:lnTo>
                    <a:pt x="166" y="17"/>
                  </a:lnTo>
                  <a:lnTo>
                    <a:pt x="166" y="13"/>
                  </a:lnTo>
                  <a:lnTo>
                    <a:pt x="166" y="8"/>
                  </a:lnTo>
                  <a:lnTo>
                    <a:pt x="163" y="4"/>
                  </a:lnTo>
                  <a:lnTo>
                    <a:pt x="163" y="0"/>
                  </a:lnTo>
                  <a:lnTo>
                    <a:pt x="163" y="0"/>
                  </a:lnTo>
                  <a:lnTo>
                    <a:pt x="161" y="0"/>
                  </a:lnTo>
                  <a:lnTo>
                    <a:pt x="158" y="0"/>
                  </a:lnTo>
                  <a:lnTo>
                    <a:pt x="149" y="2"/>
                  </a:lnTo>
                  <a:lnTo>
                    <a:pt x="138" y="4"/>
                  </a:lnTo>
                  <a:lnTo>
                    <a:pt x="128" y="8"/>
                  </a:lnTo>
                  <a:lnTo>
                    <a:pt x="117" y="11"/>
                  </a:lnTo>
                  <a:lnTo>
                    <a:pt x="105" y="15"/>
                  </a:lnTo>
                  <a:lnTo>
                    <a:pt x="94" y="17"/>
                  </a:lnTo>
                  <a:lnTo>
                    <a:pt x="85" y="22"/>
                  </a:lnTo>
                  <a:lnTo>
                    <a:pt x="78" y="25"/>
                  </a:lnTo>
                  <a:lnTo>
                    <a:pt x="0" y="129"/>
                  </a:lnTo>
                </a:path>
              </a:pathLst>
            </a:custGeom>
            <a:solidFill>
              <a:srgbClr val="FFD80F"/>
            </a:solidFill>
            <a:ln w="9525" cap="rnd">
              <a:noFill/>
              <a:round/>
              <a:headEnd/>
              <a:tailEnd/>
            </a:ln>
            <a:effectLst/>
          </p:spPr>
          <p:txBody>
            <a:bodyPr/>
            <a:lstStyle/>
            <a:p>
              <a:pPr>
                <a:defRPr/>
              </a:pPr>
              <a:endParaRPr lang="en-US"/>
            </a:p>
          </p:txBody>
        </p:sp>
        <p:sp>
          <p:nvSpPr>
            <p:cNvPr id="219" name="Freeform 1243"/>
            <p:cNvSpPr>
              <a:spLocks/>
            </p:cNvSpPr>
            <p:nvPr/>
          </p:nvSpPr>
          <p:spPr bwMode="auto">
            <a:xfrm>
              <a:off x="2416" y="1575"/>
              <a:ext cx="168" cy="128"/>
            </a:xfrm>
            <a:custGeom>
              <a:avLst/>
              <a:gdLst/>
              <a:ahLst/>
              <a:cxnLst>
                <a:cxn ang="0">
                  <a:pos x="0" y="129"/>
                </a:cxn>
                <a:cxn ang="0">
                  <a:pos x="14" y="124"/>
                </a:cxn>
                <a:cxn ang="0">
                  <a:pos x="29" y="121"/>
                </a:cxn>
                <a:cxn ang="0">
                  <a:pos x="41" y="116"/>
                </a:cxn>
                <a:cxn ang="0">
                  <a:pos x="57" y="112"/>
                </a:cxn>
                <a:cxn ang="0">
                  <a:pos x="71" y="105"/>
                </a:cxn>
                <a:cxn ang="0">
                  <a:pos x="85" y="99"/>
                </a:cxn>
                <a:cxn ang="0">
                  <a:pos x="98" y="93"/>
                </a:cxn>
                <a:cxn ang="0">
                  <a:pos x="111" y="87"/>
                </a:cxn>
                <a:cxn ang="0">
                  <a:pos x="126" y="76"/>
                </a:cxn>
                <a:cxn ang="0">
                  <a:pos x="138" y="66"/>
                </a:cxn>
                <a:cxn ang="0">
                  <a:pos x="138" y="66"/>
                </a:cxn>
                <a:cxn ang="0">
                  <a:pos x="149" y="55"/>
                </a:cxn>
                <a:cxn ang="0">
                  <a:pos x="158" y="47"/>
                </a:cxn>
                <a:cxn ang="0">
                  <a:pos x="161" y="38"/>
                </a:cxn>
                <a:cxn ang="0">
                  <a:pos x="166" y="29"/>
                </a:cxn>
                <a:cxn ang="0">
                  <a:pos x="166" y="23"/>
                </a:cxn>
                <a:cxn ang="0">
                  <a:pos x="166" y="17"/>
                </a:cxn>
                <a:cxn ang="0">
                  <a:pos x="166" y="13"/>
                </a:cxn>
                <a:cxn ang="0">
                  <a:pos x="166" y="8"/>
                </a:cxn>
                <a:cxn ang="0">
                  <a:pos x="163" y="4"/>
                </a:cxn>
                <a:cxn ang="0">
                  <a:pos x="163" y="0"/>
                </a:cxn>
                <a:cxn ang="0">
                  <a:pos x="163" y="0"/>
                </a:cxn>
                <a:cxn ang="0">
                  <a:pos x="161" y="0"/>
                </a:cxn>
                <a:cxn ang="0">
                  <a:pos x="158" y="0"/>
                </a:cxn>
                <a:cxn ang="0">
                  <a:pos x="149" y="2"/>
                </a:cxn>
                <a:cxn ang="0">
                  <a:pos x="138" y="4"/>
                </a:cxn>
                <a:cxn ang="0">
                  <a:pos x="128" y="8"/>
                </a:cxn>
                <a:cxn ang="0">
                  <a:pos x="117" y="11"/>
                </a:cxn>
                <a:cxn ang="0">
                  <a:pos x="105" y="15"/>
                </a:cxn>
                <a:cxn ang="0">
                  <a:pos x="94" y="17"/>
                </a:cxn>
                <a:cxn ang="0">
                  <a:pos x="85" y="22"/>
                </a:cxn>
                <a:cxn ang="0">
                  <a:pos x="78" y="25"/>
                </a:cxn>
              </a:cxnLst>
              <a:rect l="0" t="0" r="r" b="b"/>
              <a:pathLst>
                <a:path w="167" h="130">
                  <a:moveTo>
                    <a:pt x="0" y="129"/>
                  </a:moveTo>
                  <a:lnTo>
                    <a:pt x="14" y="124"/>
                  </a:lnTo>
                  <a:lnTo>
                    <a:pt x="29" y="121"/>
                  </a:lnTo>
                  <a:lnTo>
                    <a:pt x="41" y="116"/>
                  </a:lnTo>
                  <a:lnTo>
                    <a:pt x="57" y="112"/>
                  </a:lnTo>
                  <a:lnTo>
                    <a:pt x="71" y="105"/>
                  </a:lnTo>
                  <a:lnTo>
                    <a:pt x="85" y="99"/>
                  </a:lnTo>
                  <a:lnTo>
                    <a:pt x="98" y="93"/>
                  </a:lnTo>
                  <a:lnTo>
                    <a:pt x="111" y="87"/>
                  </a:lnTo>
                  <a:lnTo>
                    <a:pt x="126" y="76"/>
                  </a:lnTo>
                  <a:lnTo>
                    <a:pt x="138" y="66"/>
                  </a:lnTo>
                  <a:lnTo>
                    <a:pt x="138" y="66"/>
                  </a:lnTo>
                  <a:lnTo>
                    <a:pt x="149" y="55"/>
                  </a:lnTo>
                  <a:lnTo>
                    <a:pt x="158" y="47"/>
                  </a:lnTo>
                  <a:lnTo>
                    <a:pt x="161" y="38"/>
                  </a:lnTo>
                  <a:lnTo>
                    <a:pt x="166" y="29"/>
                  </a:lnTo>
                  <a:lnTo>
                    <a:pt x="166" y="23"/>
                  </a:lnTo>
                  <a:lnTo>
                    <a:pt x="166" y="17"/>
                  </a:lnTo>
                  <a:lnTo>
                    <a:pt x="166" y="13"/>
                  </a:lnTo>
                  <a:lnTo>
                    <a:pt x="166" y="8"/>
                  </a:lnTo>
                  <a:lnTo>
                    <a:pt x="163" y="4"/>
                  </a:lnTo>
                  <a:lnTo>
                    <a:pt x="163" y="0"/>
                  </a:lnTo>
                  <a:lnTo>
                    <a:pt x="163" y="0"/>
                  </a:lnTo>
                  <a:lnTo>
                    <a:pt x="161" y="0"/>
                  </a:lnTo>
                  <a:lnTo>
                    <a:pt x="158" y="0"/>
                  </a:lnTo>
                  <a:lnTo>
                    <a:pt x="149" y="2"/>
                  </a:lnTo>
                  <a:lnTo>
                    <a:pt x="138" y="4"/>
                  </a:lnTo>
                  <a:lnTo>
                    <a:pt x="128" y="8"/>
                  </a:lnTo>
                  <a:lnTo>
                    <a:pt x="117" y="11"/>
                  </a:lnTo>
                  <a:lnTo>
                    <a:pt x="105" y="15"/>
                  </a:lnTo>
                  <a:lnTo>
                    <a:pt x="94" y="17"/>
                  </a:lnTo>
                  <a:lnTo>
                    <a:pt x="85" y="22"/>
                  </a:lnTo>
                  <a:lnTo>
                    <a:pt x="78"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0" name="Freeform 1244"/>
            <p:cNvSpPr>
              <a:spLocks/>
            </p:cNvSpPr>
            <p:nvPr/>
          </p:nvSpPr>
          <p:spPr bwMode="auto">
            <a:xfrm>
              <a:off x="2382" y="1678"/>
              <a:ext cx="130" cy="95"/>
            </a:xfrm>
            <a:custGeom>
              <a:avLst/>
              <a:gdLst/>
              <a:ahLst/>
              <a:cxnLst>
                <a:cxn ang="0">
                  <a:pos x="0" y="94"/>
                </a:cxn>
                <a:cxn ang="0">
                  <a:pos x="16" y="87"/>
                </a:cxn>
                <a:cxn ang="0">
                  <a:pos x="30" y="80"/>
                </a:cxn>
                <a:cxn ang="0">
                  <a:pos x="46" y="76"/>
                </a:cxn>
                <a:cxn ang="0">
                  <a:pos x="60" y="70"/>
                </a:cxn>
                <a:cxn ang="0">
                  <a:pos x="76" y="64"/>
                </a:cxn>
                <a:cxn ang="0">
                  <a:pos x="88" y="57"/>
                </a:cxn>
                <a:cxn ang="0">
                  <a:pos x="101" y="47"/>
                </a:cxn>
                <a:cxn ang="0">
                  <a:pos x="111" y="36"/>
                </a:cxn>
                <a:cxn ang="0">
                  <a:pos x="122" y="24"/>
                </a:cxn>
                <a:cxn ang="0">
                  <a:pos x="130" y="11"/>
                </a:cxn>
                <a:cxn ang="0">
                  <a:pos x="130" y="11"/>
                </a:cxn>
                <a:cxn ang="0">
                  <a:pos x="130" y="11"/>
                </a:cxn>
                <a:cxn ang="0">
                  <a:pos x="126" y="8"/>
                </a:cxn>
                <a:cxn ang="0">
                  <a:pos x="122" y="6"/>
                </a:cxn>
                <a:cxn ang="0">
                  <a:pos x="115" y="4"/>
                </a:cxn>
                <a:cxn ang="0">
                  <a:pos x="109" y="2"/>
                </a:cxn>
                <a:cxn ang="0">
                  <a:pos x="99" y="2"/>
                </a:cxn>
                <a:cxn ang="0">
                  <a:pos x="88" y="0"/>
                </a:cxn>
                <a:cxn ang="0">
                  <a:pos x="78" y="0"/>
                </a:cxn>
                <a:cxn ang="0">
                  <a:pos x="65" y="2"/>
                </a:cxn>
                <a:cxn ang="0">
                  <a:pos x="52" y="6"/>
                </a:cxn>
                <a:cxn ang="0">
                  <a:pos x="0" y="94"/>
                </a:cxn>
              </a:cxnLst>
              <a:rect l="0" t="0" r="r" b="b"/>
              <a:pathLst>
                <a:path w="131" h="95">
                  <a:moveTo>
                    <a:pt x="0" y="94"/>
                  </a:moveTo>
                  <a:lnTo>
                    <a:pt x="16" y="87"/>
                  </a:lnTo>
                  <a:lnTo>
                    <a:pt x="30" y="80"/>
                  </a:lnTo>
                  <a:lnTo>
                    <a:pt x="46" y="76"/>
                  </a:lnTo>
                  <a:lnTo>
                    <a:pt x="60" y="70"/>
                  </a:lnTo>
                  <a:lnTo>
                    <a:pt x="76" y="64"/>
                  </a:lnTo>
                  <a:lnTo>
                    <a:pt x="88" y="57"/>
                  </a:lnTo>
                  <a:lnTo>
                    <a:pt x="101" y="47"/>
                  </a:lnTo>
                  <a:lnTo>
                    <a:pt x="111" y="36"/>
                  </a:lnTo>
                  <a:lnTo>
                    <a:pt x="122" y="24"/>
                  </a:lnTo>
                  <a:lnTo>
                    <a:pt x="130" y="11"/>
                  </a:lnTo>
                  <a:lnTo>
                    <a:pt x="130" y="11"/>
                  </a:lnTo>
                  <a:lnTo>
                    <a:pt x="130" y="11"/>
                  </a:lnTo>
                  <a:lnTo>
                    <a:pt x="126" y="8"/>
                  </a:lnTo>
                  <a:lnTo>
                    <a:pt x="122" y="6"/>
                  </a:lnTo>
                  <a:lnTo>
                    <a:pt x="115" y="4"/>
                  </a:lnTo>
                  <a:lnTo>
                    <a:pt x="109" y="2"/>
                  </a:lnTo>
                  <a:lnTo>
                    <a:pt x="99" y="2"/>
                  </a:lnTo>
                  <a:lnTo>
                    <a:pt x="88" y="0"/>
                  </a:lnTo>
                  <a:lnTo>
                    <a:pt x="78" y="0"/>
                  </a:lnTo>
                  <a:lnTo>
                    <a:pt x="65" y="2"/>
                  </a:lnTo>
                  <a:lnTo>
                    <a:pt x="52" y="6"/>
                  </a:lnTo>
                  <a:lnTo>
                    <a:pt x="0" y="94"/>
                  </a:lnTo>
                </a:path>
              </a:pathLst>
            </a:custGeom>
            <a:solidFill>
              <a:srgbClr val="FFD80F"/>
            </a:solidFill>
            <a:ln w="9525" cap="rnd">
              <a:noFill/>
              <a:round/>
              <a:headEnd/>
              <a:tailEnd/>
            </a:ln>
            <a:effectLst/>
          </p:spPr>
          <p:txBody>
            <a:bodyPr/>
            <a:lstStyle/>
            <a:p>
              <a:pPr>
                <a:defRPr/>
              </a:pPr>
              <a:endParaRPr lang="en-US"/>
            </a:p>
          </p:txBody>
        </p:sp>
        <p:sp>
          <p:nvSpPr>
            <p:cNvPr id="221" name="Freeform 1245"/>
            <p:cNvSpPr>
              <a:spLocks/>
            </p:cNvSpPr>
            <p:nvPr/>
          </p:nvSpPr>
          <p:spPr bwMode="auto">
            <a:xfrm>
              <a:off x="2382" y="1678"/>
              <a:ext cx="130" cy="95"/>
            </a:xfrm>
            <a:custGeom>
              <a:avLst/>
              <a:gdLst/>
              <a:ahLst/>
              <a:cxnLst>
                <a:cxn ang="0">
                  <a:pos x="0" y="94"/>
                </a:cxn>
                <a:cxn ang="0">
                  <a:pos x="16" y="87"/>
                </a:cxn>
                <a:cxn ang="0">
                  <a:pos x="30" y="80"/>
                </a:cxn>
                <a:cxn ang="0">
                  <a:pos x="46" y="76"/>
                </a:cxn>
                <a:cxn ang="0">
                  <a:pos x="60" y="70"/>
                </a:cxn>
                <a:cxn ang="0">
                  <a:pos x="76" y="64"/>
                </a:cxn>
                <a:cxn ang="0">
                  <a:pos x="88" y="57"/>
                </a:cxn>
                <a:cxn ang="0">
                  <a:pos x="101" y="47"/>
                </a:cxn>
                <a:cxn ang="0">
                  <a:pos x="111" y="36"/>
                </a:cxn>
                <a:cxn ang="0">
                  <a:pos x="122" y="24"/>
                </a:cxn>
                <a:cxn ang="0">
                  <a:pos x="130" y="11"/>
                </a:cxn>
                <a:cxn ang="0">
                  <a:pos x="130" y="11"/>
                </a:cxn>
                <a:cxn ang="0">
                  <a:pos x="130" y="11"/>
                </a:cxn>
                <a:cxn ang="0">
                  <a:pos x="126" y="8"/>
                </a:cxn>
                <a:cxn ang="0">
                  <a:pos x="122" y="6"/>
                </a:cxn>
                <a:cxn ang="0">
                  <a:pos x="115" y="4"/>
                </a:cxn>
                <a:cxn ang="0">
                  <a:pos x="109" y="2"/>
                </a:cxn>
                <a:cxn ang="0">
                  <a:pos x="99" y="2"/>
                </a:cxn>
                <a:cxn ang="0">
                  <a:pos x="88" y="0"/>
                </a:cxn>
                <a:cxn ang="0">
                  <a:pos x="78" y="0"/>
                </a:cxn>
                <a:cxn ang="0">
                  <a:pos x="65" y="2"/>
                </a:cxn>
                <a:cxn ang="0">
                  <a:pos x="52" y="6"/>
                </a:cxn>
              </a:cxnLst>
              <a:rect l="0" t="0" r="r" b="b"/>
              <a:pathLst>
                <a:path w="131" h="95">
                  <a:moveTo>
                    <a:pt x="0" y="94"/>
                  </a:moveTo>
                  <a:lnTo>
                    <a:pt x="16" y="87"/>
                  </a:lnTo>
                  <a:lnTo>
                    <a:pt x="30" y="80"/>
                  </a:lnTo>
                  <a:lnTo>
                    <a:pt x="46" y="76"/>
                  </a:lnTo>
                  <a:lnTo>
                    <a:pt x="60" y="70"/>
                  </a:lnTo>
                  <a:lnTo>
                    <a:pt x="76" y="64"/>
                  </a:lnTo>
                  <a:lnTo>
                    <a:pt x="88" y="57"/>
                  </a:lnTo>
                  <a:lnTo>
                    <a:pt x="101" y="47"/>
                  </a:lnTo>
                  <a:lnTo>
                    <a:pt x="111" y="36"/>
                  </a:lnTo>
                  <a:lnTo>
                    <a:pt x="122" y="24"/>
                  </a:lnTo>
                  <a:lnTo>
                    <a:pt x="130" y="11"/>
                  </a:lnTo>
                  <a:lnTo>
                    <a:pt x="130" y="11"/>
                  </a:lnTo>
                  <a:lnTo>
                    <a:pt x="130" y="11"/>
                  </a:lnTo>
                  <a:lnTo>
                    <a:pt x="126" y="8"/>
                  </a:lnTo>
                  <a:lnTo>
                    <a:pt x="122" y="6"/>
                  </a:lnTo>
                  <a:lnTo>
                    <a:pt x="115" y="4"/>
                  </a:lnTo>
                  <a:lnTo>
                    <a:pt x="109" y="2"/>
                  </a:lnTo>
                  <a:lnTo>
                    <a:pt x="99" y="2"/>
                  </a:lnTo>
                  <a:lnTo>
                    <a:pt x="88" y="0"/>
                  </a:lnTo>
                  <a:lnTo>
                    <a:pt x="78" y="0"/>
                  </a:lnTo>
                  <a:lnTo>
                    <a:pt x="65" y="2"/>
                  </a:lnTo>
                  <a:lnTo>
                    <a:pt x="52" y="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2" name="Freeform 1246"/>
            <p:cNvSpPr>
              <a:spLocks/>
            </p:cNvSpPr>
            <p:nvPr/>
          </p:nvSpPr>
          <p:spPr bwMode="auto">
            <a:xfrm>
              <a:off x="2275" y="1736"/>
              <a:ext cx="164" cy="135"/>
            </a:xfrm>
            <a:custGeom>
              <a:avLst/>
              <a:gdLst/>
              <a:ahLst/>
              <a:cxnLst>
                <a:cxn ang="0">
                  <a:pos x="0" y="133"/>
                </a:cxn>
                <a:cxn ang="0">
                  <a:pos x="9" y="128"/>
                </a:cxn>
                <a:cxn ang="0">
                  <a:pos x="23" y="124"/>
                </a:cxn>
                <a:cxn ang="0">
                  <a:pos x="33" y="119"/>
                </a:cxn>
                <a:cxn ang="0">
                  <a:pos x="46" y="114"/>
                </a:cxn>
                <a:cxn ang="0">
                  <a:pos x="58" y="107"/>
                </a:cxn>
                <a:cxn ang="0">
                  <a:pos x="71" y="101"/>
                </a:cxn>
                <a:cxn ang="0">
                  <a:pos x="83" y="93"/>
                </a:cxn>
                <a:cxn ang="0">
                  <a:pos x="94" y="84"/>
                </a:cxn>
                <a:cxn ang="0">
                  <a:pos x="105" y="75"/>
                </a:cxn>
                <a:cxn ang="0">
                  <a:pos x="115" y="63"/>
                </a:cxn>
                <a:cxn ang="0">
                  <a:pos x="115" y="63"/>
                </a:cxn>
                <a:cxn ang="0">
                  <a:pos x="130" y="45"/>
                </a:cxn>
                <a:cxn ang="0">
                  <a:pos x="140" y="27"/>
                </a:cxn>
                <a:cxn ang="0">
                  <a:pos x="149" y="17"/>
                </a:cxn>
                <a:cxn ang="0">
                  <a:pos x="156" y="6"/>
                </a:cxn>
                <a:cxn ang="0">
                  <a:pos x="164" y="0"/>
                </a:cxn>
                <a:cxn ang="0">
                  <a:pos x="164" y="0"/>
                </a:cxn>
                <a:cxn ang="0">
                  <a:pos x="161" y="0"/>
                </a:cxn>
                <a:cxn ang="0">
                  <a:pos x="156" y="0"/>
                </a:cxn>
                <a:cxn ang="0">
                  <a:pos x="147" y="0"/>
                </a:cxn>
                <a:cxn ang="0">
                  <a:pos x="136" y="0"/>
                </a:cxn>
                <a:cxn ang="0">
                  <a:pos x="124" y="0"/>
                </a:cxn>
                <a:cxn ang="0">
                  <a:pos x="108" y="0"/>
                </a:cxn>
                <a:cxn ang="0">
                  <a:pos x="96" y="2"/>
                </a:cxn>
                <a:cxn ang="0">
                  <a:pos x="81" y="4"/>
                </a:cxn>
                <a:cxn ang="0">
                  <a:pos x="67" y="8"/>
                </a:cxn>
                <a:cxn ang="0">
                  <a:pos x="57" y="13"/>
                </a:cxn>
                <a:cxn ang="0">
                  <a:pos x="0" y="133"/>
                </a:cxn>
              </a:cxnLst>
              <a:rect l="0" t="0" r="r" b="b"/>
              <a:pathLst>
                <a:path w="165" h="134">
                  <a:moveTo>
                    <a:pt x="0" y="133"/>
                  </a:moveTo>
                  <a:lnTo>
                    <a:pt x="9" y="128"/>
                  </a:lnTo>
                  <a:lnTo>
                    <a:pt x="23" y="124"/>
                  </a:lnTo>
                  <a:lnTo>
                    <a:pt x="33" y="119"/>
                  </a:lnTo>
                  <a:lnTo>
                    <a:pt x="46" y="114"/>
                  </a:lnTo>
                  <a:lnTo>
                    <a:pt x="58" y="107"/>
                  </a:lnTo>
                  <a:lnTo>
                    <a:pt x="71" y="101"/>
                  </a:lnTo>
                  <a:lnTo>
                    <a:pt x="83" y="93"/>
                  </a:lnTo>
                  <a:lnTo>
                    <a:pt x="94" y="84"/>
                  </a:lnTo>
                  <a:lnTo>
                    <a:pt x="105" y="75"/>
                  </a:lnTo>
                  <a:lnTo>
                    <a:pt x="115" y="63"/>
                  </a:lnTo>
                  <a:lnTo>
                    <a:pt x="115" y="63"/>
                  </a:lnTo>
                  <a:lnTo>
                    <a:pt x="130" y="45"/>
                  </a:lnTo>
                  <a:lnTo>
                    <a:pt x="140" y="27"/>
                  </a:lnTo>
                  <a:lnTo>
                    <a:pt x="149" y="17"/>
                  </a:lnTo>
                  <a:lnTo>
                    <a:pt x="156" y="6"/>
                  </a:lnTo>
                  <a:lnTo>
                    <a:pt x="164" y="0"/>
                  </a:lnTo>
                  <a:lnTo>
                    <a:pt x="164" y="0"/>
                  </a:lnTo>
                  <a:lnTo>
                    <a:pt x="161" y="0"/>
                  </a:lnTo>
                  <a:lnTo>
                    <a:pt x="156" y="0"/>
                  </a:lnTo>
                  <a:lnTo>
                    <a:pt x="147" y="0"/>
                  </a:lnTo>
                  <a:lnTo>
                    <a:pt x="136" y="0"/>
                  </a:lnTo>
                  <a:lnTo>
                    <a:pt x="124" y="0"/>
                  </a:lnTo>
                  <a:lnTo>
                    <a:pt x="108" y="0"/>
                  </a:lnTo>
                  <a:lnTo>
                    <a:pt x="96" y="2"/>
                  </a:lnTo>
                  <a:lnTo>
                    <a:pt x="81" y="4"/>
                  </a:lnTo>
                  <a:lnTo>
                    <a:pt x="67" y="8"/>
                  </a:lnTo>
                  <a:lnTo>
                    <a:pt x="57" y="13"/>
                  </a:lnTo>
                  <a:lnTo>
                    <a:pt x="0" y="133"/>
                  </a:lnTo>
                </a:path>
              </a:pathLst>
            </a:custGeom>
            <a:solidFill>
              <a:srgbClr val="FFD80F"/>
            </a:solidFill>
            <a:ln w="9525" cap="rnd">
              <a:noFill/>
              <a:round/>
              <a:headEnd/>
              <a:tailEnd/>
            </a:ln>
            <a:effectLst/>
          </p:spPr>
          <p:txBody>
            <a:bodyPr/>
            <a:lstStyle/>
            <a:p>
              <a:pPr>
                <a:defRPr/>
              </a:pPr>
              <a:endParaRPr lang="en-US"/>
            </a:p>
          </p:txBody>
        </p:sp>
        <p:sp>
          <p:nvSpPr>
            <p:cNvPr id="223" name="Freeform 1247"/>
            <p:cNvSpPr>
              <a:spLocks/>
            </p:cNvSpPr>
            <p:nvPr/>
          </p:nvSpPr>
          <p:spPr bwMode="auto">
            <a:xfrm>
              <a:off x="2275" y="1736"/>
              <a:ext cx="164" cy="135"/>
            </a:xfrm>
            <a:custGeom>
              <a:avLst/>
              <a:gdLst/>
              <a:ahLst/>
              <a:cxnLst>
                <a:cxn ang="0">
                  <a:pos x="0" y="133"/>
                </a:cxn>
                <a:cxn ang="0">
                  <a:pos x="9" y="128"/>
                </a:cxn>
                <a:cxn ang="0">
                  <a:pos x="23" y="124"/>
                </a:cxn>
                <a:cxn ang="0">
                  <a:pos x="33" y="119"/>
                </a:cxn>
                <a:cxn ang="0">
                  <a:pos x="46" y="114"/>
                </a:cxn>
                <a:cxn ang="0">
                  <a:pos x="58" y="107"/>
                </a:cxn>
                <a:cxn ang="0">
                  <a:pos x="71" y="101"/>
                </a:cxn>
                <a:cxn ang="0">
                  <a:pos x="83" y="93"/>
                </a:cxn>
                <a:cxn ang="0">
                  <a:pos x="94" y="84"/>
                </a:cxn>
                <a:cxn ang="0">
                  <a:pos x="105" y="75"/>
                </a:cxn>
                <a:cxn ang="0">
                  <a:pos x="115" y="63"/>
                </a:cxn>
                <a:cxn ang="0">
                  <a:pos x="115" y="63"/>
                </a:cxn>
                <a:cxn ang="0">
                  <a:pos x="130" y="45"/>
                </a:cxn>
                <a:cxn ang="0">
                  <a:pos x="140" y="27"/>
                </a:cxn>
                <a:cxn ang="0">
                  <a:pos x="149" y="17"/>
                </a:cxn>
                <a:cxn ang="0">
                  <a:pos x="156" y="6"/>
                </a:cxn>
                <a:cxn ang="0">
                  <a:pos x="164" y="0"/>
                </a:cxn>
                <a:cxn ang="0">
                  <a:pos x="164" y="0"/>
                </a:cxn>
                <a:cxn ang="0">
                  <a:pos x="161" y="0"/>
                </a:cxn>
                <a:cxn ang="0">
                  <a:pos x="156" y="0"/>
                </a:cxn>
                <a:cxn ang="0">
                  <a:pos x="147" y="0"/>
                </a:cxn>
                <a:cxn ang="0">
                  <a:pos x="136" y="0"/>
                </a:cxn>
                <a:cxn ang="0">
                  <a:pos x="124" y="0"/>
                </a:cxn>
                <a:cxn ang="0">
                  <a:pos x="108" y="0"/>
                </a:cxn>
                <a:cxn ang="0">
                  <a:pos x="96" y="2"/>
                </a:cxn>
                <a:cxn ang="0">
                  <a:pos x="81" y="4"/>
                </a:cxn>
                <a:cxn ang="0">
                  <a:pos x="67" y="8"/>
                </a:cxn>
                <a:cxn ang="0">
                  <a:pos x="57" y="13"/>
                </a:cxn>
              </a:cxnLst>
              <a:rect l="0" t="0" r="r" b="b"/>
              <a:pathLst>
                <a:path w="165" h="134">
                  <a:moveTo>
                    <a:pt x="0" y="133"/>
                  </a:moveTo>
                  <a:lnTo>
                    <a:pt x="9" y="128"/>
                  </a:lnTo>
                  <a:lnTo>
                    <a:pt x="23" y="124"/>
                  </a:lnTo>
                  <a:lnTo>
                    <a:pt x="33" y="119"/>
                  </a:lnTo>
                  <a:lnTo>
                    <a:pt x="46" y="114"/>
                  </a:lnTo>
                  <a:lnTo>
                    <a:pt x="58" y="107"/>
                  </a:lnTo>
                  <a:lnTo>
                    <a:pt x="71" y="101"/>
                  </a:lnTo>
                  <a:lnTo>
                    <a:pt x="83" y="93"/>
                  </a:lnTo>
                  <a:lnTo>
                    <a:pt x="94" y="84"/>
                  </a:lnTo>
                  <a:lnTo>
                    <a:pt x="105" y="75"/>
                  </a:lnTo>
                  <a:lnTo>
                    <a:pt x="115" y="63"/>
                  </a:lnTo>
                  <a:lnTo>
                    <a:pt x="115" y="63"/>
                  </a:lnTo>
                  <a:lnTo>
                    <a:pt x="130" y="45"/>
                  </a:lnTo>
                  <a:lnTo>
                    <a:pt x="140" y="27"/>
                  </a:lnTo>
                  <a:lnTo>
                    <a:pt x="149" y="17"/>
                  </a:lnTo>
                  <a:lnTo>
                    <a:pt x="156" y="6"/>
                  </a:lnTo>
                  <a:lnTo>
                    <a:pt x="164" y="0"/>
                  </a:lnTo>
                  <a:lnTo>
                    <a:pt x="164" y="0"/>
                  </a:lnTo>
                  <a:lnTo>
                    <a:pt x="161" y="0"/>
                  </a:lnTo>
                  <a:lnTo>
                    <a:pt x="156" y="0"/>
                  </a:lnTo>
                  <a:lnTo>
                    <a:pt x="147" y="0"/>
                  </a:lnTo>
                  <a:lnTo>
                    <a:pt x="136" y="0"/>
                  </a:lnTo>
                  <a:lnTo>
                    <a:pt x="124" y="0"/>
                  </a:lnTo>
                  <a:lnTo>
                    <a:pt x="108" y="0"/>
                  </a:lnTo>
                  <a:lnTo>
                    <a:pt x="96" y="2"/>
                  </a:lnTo>
                  <a:lnTo>
                    <a:pt x="81" y="4"/>
                  </a:lnTo>
                  <a:lnTo>
                    <a:pt x="67" y="8"/>
                  </a:lnTo>
                  <a:lnTo>
                    <a:pt x="57" y="1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4" name="Freeform 1248"/>
            <p:cNvSpPr>
              <a:spLocks/>
            </p:cNvSpPr>
            <p:nvPr/>
          </p:nvSpPr>
          <p:spPr bwMode="auto">
            <a:xfrm>
              <a:off x="2195" y="1851"/>
              <a:ext cx="144" cy="142"/>
            </a:xfrm>
            <a:custGeom>
              <a:avLst/>
              <a:gdLst/>
              <a:ahLst/>
              <a:cxnLst>
                <a:cxn ang="0">
                  <a:pos x="0" y="140"/>
                </a:cxn>
                <a:cxn ang="0">
                  <a:pos x="13" y="135"/>
                </a:cxn>
                <a:cxn ang="0">
                  <a:pos x="25" y="132"/>
                </a:cxn>
                <a:cxn ang="0">
                  <a:pos x="40" y="125"/>
                </a:cxn>
                <a:cxn ang="0">
                  <a:pos x="52" y="117"/>
                </a:cxn>
                <a:cxn ang="0">
                  <a:pos x="68" y="109"/>
                </a:cxn>
                <a:cxn ang="0">
                  <a:pos x="82" y="100"/>
                </a:cxn>
                <a:cxn ang="0">
                  <a:pos x="97" y="89"/>
                </a:cxn>
                <a:cxn ang="0">
                  <a:pos x="107" y="79"/>
                </a:cxn>
                <a:cxn ang="0">
                  <a:pos x="118" y="66"/>
                </a:cxn>
                <a:cxn ang="0">
                  <a:pos x="126" y="56"/>
                </a:cxn>
                <a:cxn ang="0">
                  <a:pos x="126" y="56"/>
                </a:cxn>
                <a:cxn ang="0">
                  <a:pos x="139" y="33"/>
                </a:cxn>
                <a:cxn ang="0">
                  <a:pos x="144" y="18"/>
                </a:cxn>
                <a:cxn ang="0">
                  <a:pos x="144" y="8"/>
                </a:cxn>
                <a:cxn ang="0">
                  <a:pos x="144" y="2"/>
                </a:cxn>
                <a:cxn ang="0">
                  <a:pos x="144" y="0"/>
                </a:cxn>
                <a:cxn ang="0">
                  <a:pos x="144" y="0"/>
                </a:cxn>
                <a:cxn ang="0">
                  <a:pos x="135" y="2"/>
                </a:cxn>
                <a:cxn ang="0">
                  <a:pos x="126" y="2"/>
                </a:cxn>
                <a:cxn ang="0">
                  <a:pos x="118" y="2"/>
                </a:cxn>
                <a:cxn ang="0">
                  <a:pos x="107" y="4"/>
                </a:cxn>
                <a:cxn ang="0">
                  <a:pos x="100" y="6"/>
                </a:cxn>
                <a:cxn ang="0">
                  <a:pos x="91" y="8"/>
                </a:cxn>
                <a:cxn ang="0">
                  <a:pos x="80" y="10"/>
                </a:cxn>
                <a:cxn ang="0">
                  <a:pos x="72" y="13"/>
                </a:cxn>
                <a:cxn ang="0">
                  <a:pos x="61" y="16"/>
                </a:cxn>
                <a:cxn ang="0">
                  <a:pos x="52" y="22"/>
                </a:cxn>
                <a:cxn ang="0">
                  <a:pos x="0" y="140"/>
                </a:cxn>
              </a:cxnLst>
              <a:rect l="0" t="0" r="r" b="b"/>
              <a:pathLst>
                <a:path w="145" h="141">
                  <a:moveTo>
                    <a:pt x="0" y="140"/>
                  </a:moveTo>
                  <a:lnTo>
                    <a:pt x="13" y="135"/>
                  </a:lnTo>
                  <a:lnTo>
                    <a:pt x="25" y="132"/>
                  </a:lnTo>
                  <a:lnTo>
                    <a:pt x="40" y="125"/>
                  </a:lnTo>
                  <a:lnTo>
                    <a:pt x="52" y="117"/>
                  </a:lnTo>
                  <a:lnTo>
                    <a:pt x="68" y="109"/>
                  </a:lnTo>
                  <a:lnTo>
                    <a:pt x="82" y="100"/>
                  </a:lnTo>
                  <a:lnTo>
                    <a:pt x="97" y="89"/>
                  </a:lnTo>
                  <a:lnTo>
                    <a:pt x="107" y="79"/>
                  </a:lnTo>
                  <a:lnTo>
                    <a:pt x="118" y="66"/>
                  </a:lnTo>
                  <a:lnTo>
                    <a:pt x="126" y="56"/>
                  </a:lnTo>
                  <a:lnTo>
                    <a:pt x="126" y="56"/>
                  </a:lnTo>
                  <a:lnTo>
                    <a:pt x="139" y="33"/>
                  </a:lnTo>
                  <a:lnTo>
                    <a:pt x="144" y="18"/>
                  </a:lnTo>
                  <a:lnTo>
                    <a:pt x="144" y="8"/>
                  </a:lnTo>
                  <a:lnTo>
                    <a:pt x="144" y="2"/>
                  </a:lnTo>
                  <a:lnTo>
                    <a:pt x="144" y="0"/>
                  </a:lnTo>
                  <a:lnTo>
                    <a:pt x="144" y="0"/>
                  </a:lnTo>
                  <a:lnTo>
                    <a:pt x="135" y="2"/>
                  </a:lnTo>
                  <a:lnTo>
                    <a:pt x="126" y="2"/>
                  </a:lnTo>
                  <a:lnTo>
                    <a:pt x="118" y="2"/>
                  </a:lnTo>
                  <a:lnTo>
                    <a:pt x="107" y="4"/>
                  </a:lnTo>
                  <a:lnTo>
                    <a:pt x="100" y="6"/>
                  </a:lnTo>
                  <a:lnTo>
                    <a:pt x="91" y="8"/>
                  </a:lnTo>
                  <a:lnTo>
                    <a:pt x="80" y="10"/>
                  </a:lnTo>
                  <a:lnTo>
                    <a:pt x="72" y="13"/>
                  </a:lnTo>
                  <a:lnTo>
                    <a:pt x="61" y="16"/>
                  </a:lnTo>
                  <a:lnTo>
                    <a:pt x="52" y="22"/>
                  </a:lnTo>
                  <a:lnTo>
                    <a:pt x="0" y="140"/>
                  </a:lnTo>
                </a:path>
              </a:pathLst>
            </a:custGeom>
            <a:solidFill>
              <a:srgbClr val="FFD80F"/>
            </a:solidFill>
            <a:ln w="9525" cap="rnd">
              <a:noFill/>
              <a:round/>
              <a:headEnd/>
              <a:tailEnd/>
            </a:ln>
            <a:effectLst/>
          </p:spPr>
          <p:txBody>
            <a:bodyPr/>
            <a:lstStyle/>
            <a:p>
              <a:pPr>
                <a:defRPr/>
              </a:pPr>
              <a:endParaRPr lang="en-US"/>
            </a:p>
          </p:txBody>
        </p:sp>
        <p:sp>
          <p:nvSpPr>
            <p:cNvPr id="225" name="Freeform 1249"/>
            <p:cNvSpPr>
              <a:spLocks/>
            </p:cNvSpPr>
            <p:nvPr/>
          </p:nvSpPr>
          <p:spPr bwMode="auto">
            <a:xfrm>
              <a:off x="2195" y="1851"/>
              <a:ext cx="144" cy="142"/>
            </a:xfrm>
            <a:custGeom>
              <a:avLst/>
              <a:gdLst/>
              <a:ahLst/>
              <a:cxnLst>
                <a:cxn ang="0">
                  <a:pos x="0" y="140"/>
                </a:cxn>
                <a:cxn ang="0">
                  <a:pos x="13" y="135"/>
                </a:cxn>
                <a:cxn ang="0">
                  <a:pos x="25" y="132"/>
                </a:cxn>
                <a:cxn ang="0">
                  <a:pos x="40" y="125"/>
                </a:cxn>
                <a:cxn ang="0">
                  <a:pos x="52" y="117"/>
                </a:cxn>
                <a:cxn ang="0">
                  <a:pos x="68" y="109"/>
                </a:cxn>
                <a:cxn ang="0">
                  <a:pos x="82" y="100"/>
                </a:cxn>
                <a:cxn ang="0">
                  <a:pos x="97" y="89"/>
                </a:cxn>
                <a:cxn ang="0">
                  <a:pos x="107" y="79"/>
                </a:cxn>
                <a:cxn ang="0">
                  <a:pos x="118" y="66"/>
                </a:cxn>
                <a:cxn ang="0">
                  <a:pos x="126" y="56"/>
                </a:cxn>
                <a:cxn ang="0">
                  <a:pos x="126" y="56"/>
                </a:cxn>
                <a:cxn ang="0">
                  <a:pos x="139" y="33"/>
                </a:cxn>
                <a:cxn ang="0">
                  <a:pos x="144" y="18"/>
                </a:cxn>
                <a:cxn ang="0">
                  <a:pos x="144" y="8"/>
                </a:cxn>
                <a:cxn ang="0">
                  <a:pos x="144" y="2"/>
                </a:cxn>
                <a:cxn ang="0">
                  <a:pos x="144" y="0"/>
                </a:cxn>
                <a:cxn ang="0">
                  <a:pos x="144" y="0"/>
                </a:cxn>
                <a:cxn ang="0">
                  <a:pos x="135" y="2"/>
                </a:cxn>
                <a:cxn ang="0">
                  <a:pos x="126" y="2"/>
                </a:cxn>
                <a:cxn ang="0">
                  <a:pos x="118" y="2"/>
                </a:cxn>
                <a:cxn ang="0">
                  <a:pos x="107" y="4"/>
                </a:cxn>
                <a:cxn ang="0">
                  <a:pos x="100" y="6"/>
                </a:cxn>
                <a:cxn ang="0">
                  <a:pos x="91" y="8"/>
                </a:cxn>
                <a:cxn ang="0">
                  <a:pos x="80" y="10"/>
                </a:cxn>
                <a:cxn ang="0">
                  <a:pos x="72" y="13"/>
                </a:cxn>
                <a:cxn ang="0">
                  <a:pos x="61" y="16"/>
                </a:cxn>
                <a:cxn ang="0">
                  <a:pos x="52" y="22"/>
                </a:cxn>
              </a:cxnLst>
              <a:rect l="0" t="0" r="r" b="b"/>
              <a:pathLst>
                <a:path w="145" h="141">
                  <a:moveTo>
                    <a:pt x="0" y="140"/>
                  </a:moveTo>
                  <a:lnTo>
                    <a:pt x="13" y="135"/>
                  </a:lnTo>
                  <a:lnTo>
                    <a:pt x="25" y="132"/>
                  </a:lnTo>
                  <a:lnTo>
                    <a:pt x="40" y="125"/>
                  </a:lnTo>
                  <a:lnTo>
                    <a:pt x="52" y="117"/>
                  </a:lnTo>
                  <a:lnTo>
                    <a:pt x="68" y="109"/>
                  </a:lnTo>
                  <a:lnTo>
                    <a:pt x="82" y="100"/>
                  </a:lnTo>
                  <a:lnTo>
                    <a:pt x="97" y="89"/>
                  </a:lnTo>
                  <a:lnTo>
                    <a:pt x="107" y="79"/>
                  </a:lnTo>
                  <a:lnTo>
                    <a:pt x="118" y="66"/>
                  </a:lnTo>
                  <a:lnTo>
                    <a:pt x="126" y="56"/>
                  </a:lnTo>
                  <a:lnTo>
                    <a:pt x="126" y="56"/>
                  </a:lnTo>
                  <a:lnTo>
                    <a:pt x="139" y="33"/>
                  </a:lnTo>
                  <a:lnTo>
                    <a:pt x="144" y="18"/>
                  </a:lnTo>
                  <a:lnTo>
                    <a:pt x="144" y="8"/>
                  </a:lnTo>
                  <a:lnTo>
                    <a:pt x="144" y="2"/>
                  </a:lnTo>
                  <a:lnTo>
                    <a:pt x="144" y="0"/>
                  </a:lnTo>
                  <a:lnTo>
                    <a:pt x="144" y="0"/>
                  </a:lnTo>
                  <a:lnTo>
                    <a:pt x="135" y="2"/>
                  </a:lnTo>
                  <a:lnTo>
                    <a:pt x="126" y="2"/>
                  </a:lnTo>
                  <a:lnTo>
                    <a:pt x="118" y="2"/>
                  </a:lnTo>
                  <a:lnTo>
                    <a:pt x="107" y="4"/>
                  </a:lnTo>
                  <a:lnTo>
                    <a:pt x="100" y="6"/>
                  </a:lnTo>
                  <a:lnTo>
                    <a:pt x="91" y="8"/>
                  </a:lnTo>
                  <a:lnTo>
                    <a:pt x="80" y="10"/>
                  </a:lnTo>
                  <a:lnTo>
                    <a:pt x="72" y="13"/>
                  </a:lnTo>
                  <a:lnTo>
                    <a:pt x="61" y="16"/>
                  </a:lnTo>
                  <a:lnTo>
                    <a:pt x="52" y="2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6" name="Freeform 1250"/>
            <p:cNvSpPr>
              <a:spLocks/>
            </p:cNvSpPr>
            <p:nvPr/>
          </p:nvSpPr>
          <p:spPr bwMode="auto">
            <a:xfrm>
              <a:off x="2243" y="1967"/>
              <a:ext cx="91" cy="142"/>
            </a:xfrm>
            <a:custGeom>
              <a:avLst/>
              <a:gdLst/>
              <a:ahLst/>
              <a:cxnLst>
                <a:cxn ang="0">
                  <a:pos x="0" y="142"/>
                </a:cxn>
                <a:cxn ang="0">
                  <a:pos x="8" y="133"/>
                </a:cxn>
                <a:cxn ang="0">
                  <a:pos x="16" y="124"/>
                </a:cxn>
                <a:cxn ang="0">
                  <a:pos x="27" y="116"/>
                </a:cxn>
                <a:cxn ang="0">
                  <a:pos x="38" y="105"/>
                </a:cxn>
                <a:cxn ang="0">
                  <a:pos x="48" y="94"/>
                </a:cxn>
                <a:cxn ang="0">
                  <a:pos x="59" y="80"/>
                </a:cxn>
                <a:cxn ang="0">
                  <a:pos x="67" y="66"/>
                </a:cxn>
                <a:cxn ang="0">
                  <a:pos x="75" y="46"/>
                </a:cxn>
                <a:cxn ang="0">
                  <a:pos x="84" y="25"/>
                </a:cxn>
                <a:cxn ang="0">
                  <a:pos x="89" y="0"/>
                </a:cxn>
                <a:cxn ang="0">
                  <a:pos x="89" y="0"/>
                </a:cxn>
                <a:cxn ang="0">
                  <a:pos x="89" y="0"/>
                </a:cxn>
                <a:cxn ang="0">
                  <a:pos x="84" y="0"/>
                </a:cxn>
                <a:cxn ang="0">
                  <a:pos x="75" y="2"/>
                </a:cxn>
                <a:cxn ang="0">
                  <a:pos x="67" y="2"/>
                </a:cxn>
                <a:cxn ang="0">
                  <a:pos x="57" y="4"/>
                </a:cxn>
                <a:cxn ang="0">
                  <a:pos x="46" y="6"/>
                </a:cxn>
                <a:cxn ang="0">
                  <a:pos x="36" y="11"/>
                </a:cxn>
                <a:cxn ang="0">
                  <a:pos x="25" y="15"/>
                </a:cxn>
                <a:cxn ang="0">
                  <a:pos x="15" y="19"/>
                </a:cxn>
                <a:cxn ang="0">
                  <a:pos x="6" y="25"/>
                </a:cxn>
                <a:cxn ang="0">
                  <a:pos x="0" y="142"/>
                </a:cxn>
              </a:cxnLst>
              <a:rect l="0" t="0" r="r" b="b"/>
              <a:pathLst>
                <a:path w="90" h="143">
                  <a:moveTo>
                    <a:pt x="0" y="142"/>
                  </a:moveTo>
                  <a:lnTo>
                    <a:pt x="8" y="133"/>
                  </a:lnTo>
                  <a:lnTo>
                    <a:pt x="16" y="124"/>
                  </a:lnTo>
                  <a:lnTo>
                    <a:pt x="27" y="116"/>
                  </a:lnTo>
                  <a:lnTo>
                    <a:pt x="38" y="105"/>
                  </a:lnTo>
                  <a:lnTo>
                    <a:pt x="48" y="94"/>
                  </a:lnTo>
                  <a:lnTo>
                    <a:pt x="59" y="80"/>
                  </a:lnTo>
                  <a:lnTo>
                    <a:pt x="67" y="66"/>
                  </a:lnTo>
                  <a:lnTo>
                    <a:pt x="75" y="46"/>
                  </a:lnTo>
                  <a:lnTo>
                    <a:pt x="84" y="25"/>
                  </a:lnTo>
                  <a:lnTo>
                    <a:pt x="89" y="0"/>
                  </a:lnTo>
                  <a:lnTo>
                    <a:pt x="89" y="0"/>
                  </a:lnTo>
                  <a:lnTo>
                    <a:pt x="89" y="0"/>
                  </a:lnTo>
                  <a:lnTo>
                    <a:pt x="84" y="0"/>
                  </a:lnTo>
                  <a:lnTo>
                    <a:pt x="75" y="2"/>
                  </a:lnTo>
                  <a:lnTo>
                    <a:pt x="67" y="2"/>
                  </a:lnTo>
                  <a:lnTo>
                    <a:pt x="57" y="4"/>
                  </a:lnTo>
                  <a:lnTo>
                    <a:pt x="46" y="6"/>
                  </a:lnTo>
                  <a:lnTo>
                    <a:pt x="36" y="11"/>
                  </a:lnTo>
                  <a:lnTo>
                    <a:pt x="25" y="15"/>
                  </a:lnTo>
                  <a:lnTo>
                    <a:pt x="15" y="19"/>
                  </a:lnTo>
                  <a:lnTo>
                    <a:pt x="6" y="25"/>
                  </a:lnTo>
                  <a:lnTo>
                    <a:pt x="0" y="142"/>
                  </a:lnTo>
                </a:path>
              </a:pathLst>
            </a:custGeom>
            <a:solidFill>
              <a:srgbClr val="FFD80F"/>
            </a:solidFill>
            <a:ln w="9525" cap="rnd">
              <a:noFill/>
              <a:round/>
              <a:headEnd/>
              <a:tailEnd/>
            </a:ln>
            <a:effectLst/>
          </p:spPr>
          <p:txBody>
            <a:bodyPr/>
            <a:lstStyle/>
            <a:p>
              <a:pPr>
                <a:defRPr/>
              </a:pPr>
              <a:endParaRPr lang="en-US"/>
            </a:p>
          </p:txBody>
        </p:sp>
        <p:sp>
          <p:nvSpPr>
            <p:cNvPr id="227" name="Freeform 1251"/>
            <p:cNvSpPr>
              <a:spLocks/>
            </p:cNvSpPr>
            <p:nvPr/>
          </p:nvSpPr>
          <p:spPr bwMode="auto">
            <a:xfrm>
              <a:off x="2243" y="1967"/>
              <a:ext cx="91" cy="142"/>
            </a:xfrm>
            <a:custGeom>
              <a:avLst/>
              <a:gdLst/>
              <a:ahLst/>
              <a:cxnLst>
                <a:cxn ang="0">
                  <a:pos x="0" y="142"/>
                </a:cxn>
                <a:cxn ang="0">
                  <a:pos x="8" y="133"/>
                </a:cxn>
                <a:cxn ang="0">
                  <a:pos x="16" y="124"/>
                </a:cxn>
                <a:cxn ang="0">
                  <a:pos x="27" y="116"/>
                </a:cxn>
                <a:cxn ang="0">
                  <a:pos x="38" y="105"/>
                </a:cxn>
                <a:cxn ang="0">
                  <a:pos x="48" y="94"/>
                </a:cxn>
                <a:cxn ang="0">
                  <a:pos x="59" y="80"/>
                </a:cxn>
                <a:cxn ang="0">
                  <a:pos x="67" y="66"/>
                </a:cxn>
                <a:cxn ang="0">
                  <a:pos x="75" y="46"/>
                </a:cxn>
                <a:cxn ang="0">
                  <a:pos x="84" y="25"/>
                </a:cxn>
                <a:cxn ang="0">
                  <a:pos x="89" y="0"/>
                </a:cxn>
                <a:cxn ang="0">
                  <a:pos x="89" y="0"/>
                </a:cxn>
                <a:cxn ang="0">
                  <a:pos x="89" y="0"/>
                </a:cxn>
                <a:cxn ang="0">
                  <a:pos x="84" y="0"/>
                </a:cxn>
                <a:cxn ang="0">
                  <a:pos x="75" y="2"/>
                </a:cxn>
                <a:cxn ang="0">
                  <a:pos x="67" y="2"/>
                </a:cxn>
                <a:cxn ang="0">
                  <a:pos x="57" y="4"/>
                </a:cxn>
                <a:cxn ang="0">
                  <a:pos x="46" y="6"/>
                </a:cxn>
                <a:cxn ang="0">
                  <a:pos x="36" y="11"/>
                </a:cxn>
                <a:cxn ang="0">
                  <a:pos x="25" y="15"/>
                </a:cxn>
                <a:cxn ang="0">
                  <a:pos x="15" y="19"/>
                </a:cxn>
                <a:cxn ang="0">
                  <a:pos x="6" y="25"/>
                </a:cxn>
              </a:cxnLst>
              <a:rect l="0" t="0" r="r" b="b"/>
              <a:pathLst>
                <a:path w="90" h="143">
                  <a:moveTo>
                    <a:pt x="0" y="142"/>
                  </a:moveTo>
                  <a:lnTo>
                    <a:pt x="8" y="133"/>
                  </a:lnTo>
                  <a:lnTo>
                    <a:pt x="16" y="124"/>
                  </a:lnTo>
                  <a:lnTo>
                    <a:pt x="27" y="116"/>
                  </a:lnTo>
                  <a:lnTo>
                    <a:pt x="38" y="105"/>
                  </a:lnTo>
                  <a:lnTo>
                    <a:pt x="48" y="94"/>
                  </a:lnTo>
                  <a:lnTo>
                    <a:pt x="59" y="80"/>
                  </a:lnTo>
                  <a:lnTo>
                    <a:pt x="67" y="66"/>
                  </a:lnTo>
                  <a:lnTo>
                    <a:pt x="75" y="46"/>
                  </a:lnTo>
                  <a:lnTo>
                    <a:pt x="84" y="25"/>
                  </a:lnTo>
                  <a:lnTo>
                    <a:pt x="89" y="0"/>
                  </a:lnTo>
                  <a:lnTo>
                    <a:pt x="89" y="0"/>
                  </a:lnTo>
                  <a:lnTo>
                    <a:pt x="89" y="0"/>
                  </a:lnTo>
                  <a:lnTo>
                    <a:pt x="84" y="0"/>
                  </a:lnTo>
                  <a:lnTo>
                    <a:pt x="75" y="2"/>
                  </a:lnTo>
                  <a:lnTo>
                    <a:pt x="67" y="2"/>
                  </a:lnTo>
                  <a:lnTo>
                    <a:pt x="57" y="4"/>
                  </a:lnTo>
                  <a:lnTo>
                    <a:pt x="46" y="6"/>
                  </a:lnTo>
                  <a:lnTo>
                    <a:pt x="36" y="11"/>
                  </a:lnTo>
                  <a:lnTo>
                    <a:pt x="25" y="15"/>
                  </a:lnTo>
                  <a:lnTo>
                    <a:pt x="15" y="19"/>
                  </a:lnTo>
                  <a:lnTo>
                    <a:pt x="6"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8" name="Freeform 1252"/>
            <p:cNvSpPr>
              <a:spLocks/>
            </p:cNvSpPr>
            <p:nvPr/>
          </p:nvSpPr>
          <p:spPr bwMode="auto">
            <a:xfrm>
              <a:off x="2222" y="2088"/>
              <a:ext cx="91" cy="197"/>
            </a:xfrm>
            <a:custGeom>
              <a:avLst/>
              <a:gdLst/>
              <a:ahLst/>
              <a:cxnLst>
                <a:cxn ang="0">
                  <a:pos x="8" y="196"/>
                </a:cxn>
                <a:cxn ang="0">
                  <a:pos x="16" y="182"/>
                </a:cxn>
                <a:cxn ang="0">
                  <a:pos x="25" y="166"/>
                </a:cxn>
                <a:cxn ang="0">
                  <a:pos x="36" y="149"/>
                </a:cxn>
                <a:cxn ang="0">
                  <a:pos x="46" y="129"/>
                </a:cxn>
                <a:cxn ang="0">
                  <a:pos x="57" y="109"/>
                </a:cxn>
                <a:cxn ang="0">
                  <a:pos x="66" y="88"/>
                </a:cxn>
                <a:cxn ang="0">
                  <a:pos x="75" y="64"/>
                </a:cxn>
                <a:cxn ang="0">
                  <a:pos x="84" y="44"/>
                </a:cxn>
                <a:cxn ang="0">
                  <a:pos x="88" y="20"/>
                </a:cxn>
                <a:cxn ang="0">
                  <a:pos x="90" y="2"/>
                </a:cxn>
                <a:cxn ang="0">
                  <a:pos x="90" y="2"/>
                </a:cxn>
                <a:cxn ang="0">
                  <a:pos x="88" y="0"/>
                </a:cxn>
                <a:cxn ang="0">
                  <a:pos x="84" y="0"/>
                </a:cxn>
                <a:cxn ang="0">
                  <a:pos x="77" y="0"/>
                </a:cxn>
                <a:cxn ang="0">
                  <a:pos x="69" y="0"/>
                </a:cxn>
                <a:cxn ang="0">
                  <a:pos x="59" y="0"/>
                </a:cxn>
                <a:cxn ang="0">
                  <a:pos x="48" y="2"/>
                </a:cxn>
                <a:cxn ang="0">
                  <a:pos x="36" y="5"/>
                </a:cxn>
                <a:cxn ang="0">
                  <a:pos x="25" y="12"/>
                </a:cxn>
                <a:cxn ang="0">
                  <a:pos x="13" y="20"/>
                </a:cxn>
                <a:cxn ang="0">
                  <a:pos x="0" y="33"/>
                </a:cxn>
                <a:cxn ang="0">
                  <a:pos x="8" y="196"/>
                </a:cxn>
              </a:cxnLst>
              <a:rect l="0" t="0" r="r" b="b"/>
              <a:pathLst>
                <a:path w="91" h="197">
                  <a:moveTo>
                    <a:pt x="8" y="196"/>
                  </a:moveTo>
                  <a:lnTo>
                    <a:pt x="16" y="182"/>
                  </a:lnTo>
                  <a:lnTo>
                    <a:pt x="25" y="166"/>
                  </a:lnTo>
                  <a:lnTo>
                    <a:pt x="36" y="149"/>
                  </a:lnTo>
                  <a:lnTo>
                    <a:pt x="46" y="129"/>
                  </a:lnTo>
                  <a:lnTo>
                    <a:pt x="57" y="109"/>
                  </a:lnTo>
                  <a:lnTo>
                    <a:pt x="66" y="88"/>
                  </a:lnTo>
                  <a:lnTo>
                    <a:pt x="75" y="64"/>
                  </a:lnTo>
                  <a:lnTo>
                    <a:pt x="84" y="44"/>
                  </a:lnTo>
                  <a:lnTo>
                    <a:pt x="88" y="20"/>
                  </a:lnTo>
                  <a:lnTo>
                    <a:pt x="90" y="2"/>
                  </a:lnTo>
                  <a:lnTo>
                    <a:pt x="90" y="2"/>
                  </a:lnTo>
                  <a:lnTo>
                    <a:pt x="88" y="0"/>
                  </a:lnTo>
                  <a:lnTo>
                    <a:pt x="84" y="0"/>
                  </a:lnTo>
                  <a:lnTo>
                    <a:pt x="77" y="0"/>
                  </a:lnTo>
                  <a:lnTo>
                    <a:pt x="69" y="0"/>
                  </a:lnTo>
                  <a:lnTo>
                    <a:pt x="59" y="0"/>
                  </a:lnTo>
                  <a:lnTo>
                    <a:pt x="48" y="2"/>
                  </a:lnTo>
                  <a:lnTo>
                    <a:pt x="36" y="5"/>
                  </a:lnTo>
                  <a:lnTo>
                    <a:pt x="25" y="12"/>
                  </a:lnTo>
                  <a:lnTo>
                    <a:pt x="13" y="20"/>
                  </a:lnTo>
                  <a:lnTo>
                    <a:pt x="0" y="33"/>
                  </a:lnTo>
                  <a:lnTo>
                    <a:pt x="8" y="196"/>
                  </a:lnTo>
                </a:path>
              </a:pathLst>
            </a:custGeom>
            <a:solidFill>
              <a:srgbClr val="FFD80F"/>
            </a:solidFill>
            <a:ln w="9525" cap="rnd">
              <a:noFill/>
              <a:round/>
              <a:headEnd/>
              <a:tailEnd/>
            </a:ln>
            <a:effectLst/>
          </p:spPr>
          <p:txBody>
            <a:bodyPr/>
            <a:lstStyle/>
            <a:p>
              <a:pPr>
                <a:defRPr/>
              </a:pPr>
              <a:endParaRPr lang="en-US"/>
            </a:p>
          </p:txBody>
        </p:sp>
        <p:sp>
          <p:nvSpPr>
            <p:cNvPr id="229" name="Freeform 1253"/>
            <p:cNvSpPr>
              <a:spLocks/>
            </p:cNvSpPr>
            <p:nvPr/>
          </p:nvSpPr>
          <p:spPr bwMode="auto">
            <a:xfrm>
              <a:off x="2222" y="2088"/>
              <a:ext cx="91" cy="197"/>
            </a:xfrm>
            <a:custGeom>
              <a:avLst/>
              <a:gdLst/>
              <a:ahLst/>
              <a:cxnLst>
                <a:cxn ang="0">
                  <a:pos x="8" y="196"/>
                </a:cxn>
                <a:cxn ang="0">
                  <a:pos x="16" y="182"/>
                </a:cxn>
                <a:cxn ang="0">
                  <a:pos x="25" y="166"/>
                </a:cxn>
                <a:cxn ang="0">
                  <a:pos x="36" y="149"/>
                </a:cxn>
                <a:cxn ang="0">
                  <a:pos x="46" y="129"/>
                </a:cxn>
                <a:cxn ang="0">
                  <a:pos x="57" y="109"/>
                </a:cxn>
                <a:cxn ang="0">
                  <a:pos x="66" y="88"/>
                </a:cxn>
                <a:cxn ang="0">
                  <a:pos x="75" y="64"/>
                </a:cxn>
                <a:cxn ang="0">
                  <a:pos x="84" y="44"/>
                </a:cxn>
                <a:cxn ang="0">
                  <a:pos x="88" y="20"/>
                </a:cxn>
                <a:cxn ang="0">
                  <a:pos x="90" y="2"/>
                </a:cxn>
                <a:cxn ang="0">
                  <a:pos x="90" y="2"/>
                </a:cxn>
                <a:cxn ang="0">
                  <a:pos x="88" y="0"/>
                </a:cxn>
                <a:cxn ang="0">
                  <a:pos x="84" y="0"/>
                </a:cxn>
                <a:cxn ang="0">
                  <a:pos x="77" y="0"/>
                </a:cxn>
                <a:cxn ang="0">
                  <a:pos x="69" y="0"/>
                </a:cxn>
                <a:cxn ang="0">
                  <a:pos x="59" y="0"/>
                </a:cxn>
                <a:cxn ang="0">
                  <a:pos x="48" y="2"/>
                </a:cxn>
                <a:cxn ang="0">
                  <a:pos x="36" y="5"/>
                </a:cxn>
                <a:cxn ang="0">
                  <a:pos x="25" y="12"/>
                </a:cxn>
                <a:cxn ang="0">
                  <a:pos x="13" y="20"/>
                </a:cxn>
                <a:cxn ang="0">
                  <a:pos x="0" y="33"/>
                </a:cxn>
              </a:cxnLst>
              <a:rect l="0" t="0" r="r" b="b"/>
              <a:pathLst>
                <a:path w="91" h="197">
                  <a:moveTo>
                    <a:pt x="8" y="196"/>
                  </a:moveTo>
                  <a:lnTo>
                    <a:pt x="16" y="182"/>
                  </a:lnTo>
                  <a:lnTo>
                    <a:pt x="25" y="166"/>
                  </a:lnTo>
                  <a:lnTo>
                    <a:pt x="36" y="149"/>
                  </a:lnTo>
                  <a:lnTo>
                    <a:pt x="46" y="129"/>
                  </a:lnTo>
                  <a:lnTo>
                    <a:pt x="57" y="109"/>
                  </a:lnTo>
                  <a:lnTo>
                    <a:pt x="66" y="88"/>
                  </a:lnTo>
                  <a:lnTo>
                    <a:pt x="75" y="64"/>
                  </a:lnTo>
                  <a:lnTo>
                    <a:pt x="84" y="44"/>
                  </a:lnTo>
                  <a:lnTo>
                    <a:pt x="88" y="20"/>
                  </a:lnTo>
                  <a:lnTo>
                    <a:pt x="90" y="2"/>
                  </a:lnTo>
                  <a:lnTo>
                    <a:pt x="90" y="2"/>
                  </a:lnTo>
                  <a:lnTo>
                    <a:pt x="88" y="0"/>
                  </a:lnTo>
                  <a:lnTo>
                    <a:pt x="84" y="0"/>
                  </a:lnTo>
                  <a:lnTo>
                    <a:pt x="77" y="0"/>
                  </a:lnTo>
                  <a:lnTo>
                    <a:pt x="69" y="0"/>
                  </a:lnTo>
                  <a:lnTo>
                    <a:pt x="59" y="0"/>
                  </a:lnTo>
                  <a:lnTo>
                    <a:pt x="48" y="2"/>
                  </a:lnTo>
                  <a:lnTo>
                    <a:pt x="36" y="5"/>
                  </a:lnTo>
                  <a:lnTo>
                    <a:pt x="25" y="12"/>
                  </a:lnTo>
                  <a:lnTo>
                    <a:pt x="13" y="20"/>
                  </a:lnTo>
                  <a:lnTo>
                    <a:pt x="0" y="3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0" name="Freeform 1254"/>
            <p:cNvSpPr>
              <a:spLocks/>
            </p:cNvSpPr>
            <p:nvPr/>
          </p:nvSpPr>
          <p:spPr bwMode="auto">
            <a:xfrm>
              <a:off x="2098" y="2231"/>
              <a:ext cx="279" cy="501"/>
            </a:xfrm>
            <a:custGeom>
              <a:avLst/>
              <a:gdLst/>
              <a:ahLst/>
              <a:cxnLst>
                <a:cxn ang="0">
                  <a:pos x="143" y="504"/>
                </a:cxn>
                <a:cxn ang="0">
                  <a:pos x="127" y="486"/>
                </a:cxn>
                <a:cxn ang="0">
                  <a:pos x="109" y="465"/>
                </a:cxn>
                <a:cxn ang="0">
                  <a:pos x="92" y="444"/>
                </a:cxn>
                <a:cxn ang="0">
                  <a:pos x="76" y="419"/>
                </a:cxn>
                <a:cxn ang="0">
                  <a:pos x="58" y="391"/>
                </a:cxn>
                <a:cxn ang="0">
                  <a:pos x="41" y="364"/>
                </a:cxn>
                <a:cxn ang="0">
                  <a:pos x="26" y="337"/>
                </a:cxn>
                <a:cxn ang="0">
                  <a:pos x="16" y="305"/>
                </a:cxn>
                <a:cxn ang="0">
                  <a:pos x="7" y="276"/>
                </a:cxn>
                <a:cxn ang="0">
                  <a:pos x="2" y="246"/>
                </a:cxn>
                <a:cxn ang="0">
                  <a:pos x="2" y="246"/>
                </a:cxn>
                <a:cxn ang="0">
                  <a:pos x="0" y="215"/>
                </a:cxn>
                <a:cxn ang="0">
                  <a:pos x="0" y="185"/>
                </a:cxn>
                <a:cxn ang="0">
                  <a:pos x="0" y="158"/>
                </a:cxn>
                <a:cxn ang="0">
                  <a:pos x="2" y="130"/>
                </a:cxn>
                <a:cxn ang="0">
                  <a:pos x="3" y="103"/>
                </a:cxn>
                <a:cxn ang="0">
                  <a:pos x="7" y="78"/>
                </a:cxn>
                <a:cxn ang="0">
                  <a:pos x="12" y="57"/>
                </a:cxn>
                <a:cxn ang="0">
                  <a:pos x="18" y="36"/>
                </a:cxn>
                <a:cxn ang="0">
                  <a:pos x="23" y="17"/>
                </a:cxn>
                <a:cxn ang="0">
                  <a:pos x="28" y="0"/>
                </a:cxn>
                <a:cxn ang="0">
                  <a:pos x="28" y="0"/>
                </a:cxn>
                <a:cxn ang="0">
                  <a:pos x="33" y="4"/>
                </a:cxn>
                <a:cxn ang="0">
                  <a:pos x="46" y="13"/>
                </a:cxn>
                <a:cxn ang="0">
                  <a:pos x="65" y="27"/>
                </a:cxn>
                <a:cxn ang="0">
                  <a:pos x="88" y="46"/>
                </a:cxn>
                <a:cxn ang="0">
                  <a:pos x="115" y="70"/>
                </a:cxn>
                <a:cxn ang="0">
                  <a:pos x="145" y="99"/>
                </a:cxn>
                <a:cxn ang="0">
                  <a:pos x="173" y="130"/>
                </a:cxn>
                <a:cxn ang="0">
                  <a:pos x="198" y="167"/>
                </a:cxn>
                <a:cxn ang="0">
                  <a:pos x="221" y="204"/>
                </a:cxn>
                <a:cxn ang="0">
                  <a:pos x="238" y="246"/>
                </a:cxn>
                <a:cxn ang="0">
                  <a:pos x="238" y="246"/>
                </a:cxn>
                <a:cxn ang="0">
                  <a:pos x="249" y="285"/>
                </a:cxn>
                <a:cxn ang="0">
                  <a:pos x="259" y="318"/>
                </a:cxn>
                <a:cxn ang="0">
                  <a:pos x="265" y="345"/>
                </a:cxn>
                <a:cxn ang="0">
                  <a:pos x="272" y="368"/>
                </a:cxn>
                <a:cxn ang="0">
                  <a:pos x="274" y="388"/>
                </a:cxn>
                <a:cxn ang="0">
                  <a:pos x="276" y="404"/>
                </a:cxn>
                <a:cxn ang="0">
                  <a:pos x="278" y="419"/>
                </a:cxn>
                <a:cxn ang="0">
                  <a:pos x="278" y="434"/>
                </a:cxn>
                <a:cxn ang="0">
                  <a:pos x="278" y="446"/>
                </a:cxn>
                <a:cxn ang="0">
                  <a:pos x="278" y="462"/>
                </a:cxn>
                <a:cxn ang="0">
                  <a:pos x="143" y="504"/>
                </a:cxn>
              </a:cxnLst>
              <a:rect l="0" t="0" r="r" b="b"/>
              <a:pathLst>
                <a:path w="279" h="505">
                  <a:moveTo>
                    <a:pt x="143" y="504"/>
                  </a:moveTo>
                  <a:lnTo>
                    <a:pt x="127" y="486"/>
                  </a:lnTo>
                  <a:lnTo>
                    <a:pt x="109" y="465"/>
                  </a:lnTo>
                  <a:lnTo>
                    <a:pt x="92" y="444"/>
                  </a:lnTo>
                  <a:lnTo>
                    <a:pt x="76" y="419"/>
                  </a:lnTo>
                  <a:lnTo>
                    <a:pt x="58" y="391"/>
                  </a:lnTo>
                  <a:lnTo>
                    <a:pt x="41" y="364"/>
                  </a:lnTo>
                  <a:lnTo>
                    <a:pt x="26" y="337"/>
                  </a:lnTo>
                  <a:lnTo>
                    <a:pt x="16" y="305"/>
                  </a:lnTo>
                  <a:lnTo>
                    <a:pt x="7" y="276"/>
                  </a:lnTo>
                  <a:lnTo>
                    <a:pt x="2" y="246"/>
                  </a:lnTo>
                  <a:lnTo>
                    <a:pt x="2" y="246"/>
                  </a:lnTo>
                  <a:lnTo>
                    <a:pt x="0" y="215"/>
                  </a:lnTo>
                  <a:lnTo>
                    <a:pt x="0" y="185"/>
                  </a:lnTo>
                  <a:lnTo>
                    <a:pt x="0" y="158"/>
                  </a:lnTo>
                  <a:lnTo>
                    <a:pt x="2" y="130"/>
                  </a:lnTo>
                  <a:lnTo>
                    <a:pt x="3" y="103"/>
                  </a:lnTo>
                  <a:lnTo>
                    <a:pt x="7" y="78"/>
                  </a:lnTo>
                  <a:lnTo>
                    <a:pt x="12" y="57"/>
                  </a:lnTo>
                  <a:lnTo>
                    <a:pt x="18" y="36"/>
                  </a:lnTo>
                  <a:lnTo>
                    <a:pt x="23" y="17"/>
                  </a:lnTo>
                  <a:lnTo>
                    <a:pt x="28" y="0"/>
                  </a:lnTo>
                  <a:lnTo>
                    <a:pt x="28" y="0"/>
                  </a:lnTo>
                  <a:lnTo>
                    <a:pt x="33" y="4"/>
                  </a:lnTo>
                  <a:lnTo>
                    <a:pt x="46" y="13"/>
                  </a:lnTo>
                  <a:lnTo>
                    <a:pt x="65" y="27"/>
                  </a:lnTo>
                  <a:lnTo>
                    <a:pt x="88" y="46"/>
                  </a:lnTo>
                  <a:lnTo>
                    <a:pt x="115" y="70"/>
                  </a:lnTo>
                  <a:lnTo>
                    <a:pt x="145" y="99"/>
                  </a:lnTo>
                  <a:lnTo>
                    <a:pt x="173" y="130"/>
                  </a:lnTo>
                  <a:lnTo>
                    <a:pt x="198" y="167"/>
                  </a:lnTo>
                  <a:lnTo>
                    <a:pt x="221" y="204"/>
                  </a:lnTo>
                  <a:lnTo>
                    <a:pt x="238" y="246"/>
                  </a:lnTo>
                  <a:lnTo>
                    <a:pt x="238" y="246"/>
                  </a:lnTo>
                  <a:lnTo>
                    <a:pt x="249" y="285"/>
                  </a:lnTo>
                  <a:lnTo>
                    <a:pt x="259" y="318"/>
                  </a:lnTo>
                  <a:lnTo>
                    <a:pt x="265" y="345"/>
                  </a:lnTo>
                  <a:lnTo>
                    <a:pt x="272" y="368"/>
                  </a:lnTo>
                  <a:lnTo>
                    <a:pt x="274" y="388"/>
                  </a:lnTo>
                  <a:lnTo>
                    <a:pt x="276" y="404"/>
                  </a:lnTo>
                  <a:lnTo>
                    <a:pt x="278" y="419"/>
                  </a:lnTo>
                  <a:lnTo>
                    <a:pt x="278" y="434"/>
                  </a:lnTo>
                  <a:lnTo>
                    <a:pt x="278" y="446"/>
                  </a:lnTo>
                  <a:lnTo>
                    <a:pt x="278" y="462"/>
                  </a:lnTo>
                  <a:lnTo>
                    <a:pt x="143" y="504"/>
                  </a:lnTo>
                </a:path>
              </a:pathLst>
            </a:custGeom>
            <a:solidFill>
              <a:srgbClr val="FFD80F"/>
            </a:solidFill>
            <a:ln w="9525" cap="rnd">
              <a:noFill/>
              <a:round/>
              <a:headEnd/>
              <a:tailEnd/>
            </a:ln>
            <a:effectLst/>
          </p:spPr>
          <p:txBody>
            <a:bodyPr/>
            <a:lstStyle/>
            <a:p>
              <a:pPr>
                <a:defRPr/>
              </a:pPr>
              <a:endParaRPr lang="en-US"/>
            </a:p>
          </p:txBody>
        </p:sp>
        <p:sp>
          <p:nvSpPr>
            <p:cNvPr id="231" name="Freeform 1255"/>
            <p:cNvSpPr>
              <a:spLocks/>
            </p:cNvSpPr>
            <p:nvPr/>
          </p:nvSpPr>
          <p:spPr bwMode="auto">
            <a:xfrm>
              <a:off x="2098" y="2231"/>
              <a:ext cx="279" cy="501"/>
            </a:xfrm>
            <a:custGeom>
              <a:avLst/>
              <a:gdLst/>
              <a:ahLst/>
              <a:cxnLst>
                <a:cxn ang="0">
                  <a:pos x="143" y="504"/>
                </a:cxn>
                <a:cxn ang="0">
                  <a:pos x="127" y="486"/>
                </a:cxn>
                <a:cxn ang="0">
                  <a:pos x="109" y="465"/>
                </a:cxn>
                <a:cxn ang="0">
                  <a:pos x="92" y="444"/>
                </a:cxn>
                <a:cxn ang="0">
                  <a:pos x="76" y="419"/>
                </a:cxn>
                <a:cxn ang="0">
                  <a:pos x="58" y="391"/>
                </a:cxn>
                <a:cxn ang="0">
                  <a:pos x="41" y="364"/>
                </a:cxn>
                <a:cxn ang="0">
                  <a:pos x="26" y="337"/>
                </a:cxn>
                <a:cxn ang="0">
                  <a:pos x="16" y="305"/>
                </a:cxn>
                <a:cxn ang="0">
                  <a:pos x="7" y="276"/>
                </a:cxn>
                <a:cxn ang="0">
                  <a:pos x="2" y="246"/>
                </a:cxn>
                <a:cxn ang="0">
                  <a:pos x="2" y="246"/>
                </a:cxn>
                <a:cxn ang="0">
                  <a:pos x="0" y="215"/>
                </a:cxn>
                <a:cxn ang="0">
                  <a:pos x="0" y="185"/>
                </a:cxn>
                <a:cxn ang="0">
                  <a:pos x="0" y="158"/>
                </a:cxn>
                <a:cxn ang="0">
                  <a:pos x="2" y="130"/>
                </a:cxn>
                <a:cxn ang="0">
                  <a:pos x="3" y="103"/>
                </a:cxn>
                <a:cxn ang="0">
                  <a:pos x="7" y="78"/>
                </a:cxn>
                <a:cxn ang="0">
                  <a:pos x="12" y="57"/>
                </a:cxn>
                <a:cxn ang="0">
                  <a:pos x="18" y="36"/>
                </a:cxn>
                <a:cxn ang="0">
                  <a:pos x="23" y="17"/>
                </a:cxn>
                <a:cxn ang="0">
                  <a:pos x="28" y="0"/>
                </a:cxn>
                <a:cxn ang="0">
                  <a:pos x="28" y="0"/>
                </a:cxn>
                <a:cxn ang="0">
                  <a:pos x="33" y="4"/>
                </a:cxn>
                <a:cxn ang="0">
                  <a:pos x="46" y="13"/>
                </a:cxn>
                <a:cxn ang="0">
                  <a:pos x="65" y="27"/>
                </a:cxn>
                <a:cxn ang="0">
                  <a:pos x="88" y="46"/>
                </a:cxn>
                <a:cxn ang="0">
                  <a:pos x="115" y="70"/>
                </a:cxn>
                <a:cxn ang="0">
                  <a:pos x="145" y="99"/>
                </a:cxn>
                <a:cxn ang="0">
                  <a:pos x="173" y="130"/>
                </a:cxn>
                <a:cxn ang="0">
                  <a:pos x="198" y="167"/>
                </a:cxn>
                <a:cxn ang="0">
                  <a:pos x="221" y="204"/>
                </a:cxn>
                <a:cxn ang="0">
                  <a:pos x="238" y="246"/>
                </a:cxn>
                <a:cxn ang="0">
                  <a:pos x="238" y="246"/>
                </a:cxn>
                <a:cxn ang="0">
                  <a:pos x="249" y="285"/>
                </a:cxn>
                <a:cxn ang="0">
                  <a:pos x="259" y="318"/>
                </a:cxn>
                <a:cxn ang="0">
                  <a:pos x="265" y="345"/>
                </a:cxn>
                <a:cxn ang="0">
                  <a:pos x="272" y="368"/>
                </a:cxn>
                <a:cxn ang="0">
                  <a:pos x="274" y="388"/>
                </a:cxn>
                <a:cxn ang="0">
                  <a:pos x="276" y="404"/>
                </a:cxn>
                <a:cxn ang="0">
                  <a:pos x="278" y="419"/>
                </a:cxn>
                <a:cxn ang="0">
                  <a:pos x="278" y="434"/>
                </a:cxn>
                <a:cxn ang="0">
                  <a:pos x="278" y="446"/>
                </a:cxn>
                <a:cxn ang="0">
                  <a:pos x="278" y="462"/>
                </a:cxn>
              </a:cxnLst>
              <a:rect l="0" t="0" r="r" b="b"/>
              <a:pathLst>
                <a:path w="279" h="505">
                  <a:moveTo>
                    <a:pt x="143" y="504"/>
                  </a:moveTo>
                  <a:lnTo>
                    <a:pt x="127" y="486"/>
                  </a:lnTo>
                  <a:lnTo>
                    <a:pt x="109" y="465"/>
                  </a:lnTo>
                  <a:lnTo>
                    <a:pt x="92" y="444"/>
                  </a:lnTo>
                  <a:lnTo>
                    <a:pt x="76" y="419"/>
                  </a:lnTo>
                  <a:lnTo>
                    <a:pt x="58" y="391"/>
                  </a:lnTo>
                  <a:lnTo>
                    <a:pt x="41" y="364"/>
                  </a:lnTo>
                  <a:lnTo>
                    <a:pt x="26" y="337"/>
                  </a:lnTo>
                  <a:lnTo>
                    <a:pt x="16" y="305"/>
                  </a:lnTo>
                  <a:lnTo>
                    <a:pt x="7" y="276"/>
                  </a:lnTo>
                  <a:lnTo>
                    <a:pt x="2" y="246"/>
                  </a:lnTo>
                  <a:lnTo>
                    <a:pt x="2" y="246"/>
                  </a:lnTo>
                  <a:lnTo>
                    <a:pt x="0" y="215"/>
                  </a:lnTo>
                  <a:lnTo>
                    <a:pt x="0" y="185"/>
                  </a:lnTo>
                  <a:lnTo>
                    <a:pt x="0" y="158"/>
                  </a:lnTo>
                  <a:lnTo>
                    <a:pt x="2" y="130"/>
                  </a:lnTo>
                  <a:lnTo>
                    <a:pt x="3" y="103"/>
                  </a:lnTo>
                  <a:lnTo>
                    <a:pt x="7" y="78"/>
                  </a:lnTo>
                  <a:lnTo>
                    <a:pt x="12" y="57"/>
                  </a:lnTo>
                  <a:lnTo>
                    <a:pt x="18" y="36"/>
                  </a:lnTo>
                  <a:lnTo>
                    <a:pt x="23" y="17"/>
                  </a:lnTo>
                  <a:lnTo>
                    <a:pt x="28" y="0"/>
                  </a:lnTo>
                  <a:lnTo>
                    <a:pt x="28" y="0"/>
                  </a:lnTo>
                  <a:lnTo>
                    <a:pt x="33" y="4"/>
                  </a:lnTo>
                  <a:lnTo>
                    <a:pt x="46" y="13"/>
                  </a:lnTo>
                  <a:lnTo>
                    <a:pt x="65" y="27"/>
                  </a:lnTo>
                  <a:lnTo>
                    <a:pt x="88" y="46"/>
                  </a:lnTo>
                  <a:lnTo>
                    <a:pt x="115" y="70"/>
                  </a:lnTo>
                  <a:lnTo>
                    <a:pt x="145" y="99"/>
                  </a:lnTo>
                  <a:lnTo>
                    <a:pt x="173" y="130"/>
                  </a:lnTo>
                  <a:lnTo>
                    <a:pt x="198" y="167"/>
                  </a:lnTo>
                  <a:lnTo>
                    <a:pt x="221" y="204"/>
                  </a:lnTo>
                  <a:lnTo>
                    <a:pt x="238" y="246"/>
                  </a:lnTo>
                  <a:lnTo>
                    <a:pt x="238" y="246"/>
                  </a:lnTo>
                  <a:lnTo>
                    <a:pt x="249" y="285"/>
                  </a:lnTo>
                  <a:lnTo>
                    <a:pt x="259" y="318"/>
                  </a:lnTo>
                  <a:lnTo>
                    <a:pt x="265" y="345"/>
                  </a:lnTo>
                  <a:lnTo>
                    <a:pt x="272" y="368"/>
                  </a:lnTo>
                  <a:lnTo>
                    <a:pt x="274" y="388"/>
                  </a:lnTo>
                  <a:lnTo>
                    <a:pt x="276" y="404"/>
                  </a:lnTo>
                  <a:lnTo>
                    <a:pt x="278" y="419"/>
                  </a:lnTo>
                  <a:lnTo>
                    <a:pt x="278" y="434"/>
                  </a:lnTo>
                  <a:lnTo>
                    <a:pt x="278" y="446"/>
                  </a:lnTo>
                  <a:lnTo>
                    <a:pt x="278" y="46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2" name="Freeform 1256"/>
            <p:cNvSpPr>
              <a:spLocks/>
            </p:cNvSpPr>
            <p:nvPr/>
          </p:nvSpPr>
          <p:spPr bwMode="auto">
            <a:xfrm>
              <a:off x="2147" y="2310"/>
              <a:ext cx="124" cy="386"/>
            </a:xfrm>
            <a:custGeom>
              <a:avLst/>
              <a:gdLst/>
              <a:ahLst/>
              <a:cxnLst>
                <a:cxn ang="0">
                  <a:pos x="125" y="380"/>
                </a:cxn>
                <a:cxn ang="0">
                  <a:pos x="103" y="338"/>
                </a:cxn>
                <a:cxn ang="0">
                  <a:pos x="85" y="299"/>
                </a:cxn>
                <a:cxn ang="0">
                  <a:pos x="67" y="256"/>
                </a:cxn>
                <a:cxn ang="0">
                  <a:pos x="50" y="216"/>
                </a:cxn>
                <a:cxn ang="0">
                  <a:pos x="37" y="177"/>
                </a:cxn>
                <a:cxn ang="0">
                  <a:pos x="27" y="136"/>
                </a:cxn>
                <a:cxn ang="0">
                  <a:pos x="16" y="101"/>
                </a:cxn>
                <a:cxn ang="0">
                  <a:pos x="9" y="64"/>
                </a:cxn>
                <a:cxn ang="0">
                  <a:pos x="4" y="30"/>
                </a:cxn>
                <a:cxn ang="0">
                  <a:pos x="0" y="0"/>
                </a:cxn>
                <a:cxn ang="0">
                  <a:pos x="0" y="0"/>
                </a:cxn>
                <a:cxn ang="0">
                  <a:pos x="4" y="30"/>
                </a:cxn>
                <a:cxn ang="0">
                  <a:pos x="8" y="64"/>
                </a:cxn>
                <a:cxn ang="0">
                  <a:pos x="14" y="101"/>
                </a:cxn>
                <a:cxn ang="0">
                  <a:pos x="21" y="138"/>
                </a:cxn>
                <a:cxn ang="0">
                  <a:pos x="32" y="178"/>
                </a:cxn>
                <a:cxn ang="0">
                  <a:pos x="42" y="218"/>
                </a:cxn>
                <a:cxn ang="0">
                  <a:pos x="55" y="258"/>
                </a:cxn>
                <a:cxn ang="0">
                  <a:pos x="69" y="300"/>
                </a:cxn>
                <a:cxn ang="0">
                  <a:pos x="88" y="343"/>
                </a:cxn>
                <a:cxn ang="0">
                  <a:pos x="110" y="385"/>
                </a:cxn>
                <a:cxn ang="0">
                  <a:pos x="125" y="380"/>
                </a:cxn>
              </a:cxnLst>
              <a:rect l="0" t="0" r="r" b="b"/>
              <a:pathLst>
                <a:path w="126" h="386">
                  <a:moveTo>
                    <a:pt x="125" y="380"/>
                  </a:moveTo>
                  <a:lnTo>
                    <a:pt x="103" y="338"/>
                  </a:lnTo>
                  <a:lnTo>
                    <a:pt x="85" y="299"/>
                  </a:lnTo>
                  <a:lnTo>
                    <a:pt x="67" y="256"/>
                  </a:lnTo>
                  <a:lnTo>
                    <a:pt x="50" y="216"/>
                  </a:lnTo>
                  <a:lnTo>
                    <a:pt x="37" y="177"/>
                  </a:lnTo>
                  <a:lnTo>
                    <a:pt x="27" y="136"/>
                  </a:lnTo>
                  <a:lnTo>
                    <a:pt x="16" y="101"/>
                  </a:lnTo>
                  <a:lnTo>
                    <a:pt x="9" y="64"/>
                  </a:lnTo>
                  <a:lnTo>
                    <a:pt x="4" y="30"/>
                  </a:lnTo>
                  <a:lnTo>
                    <a:pt x="0" y="0"/>
                  </a:lnTo>
                  <a:lnTo>
                    <a:pt x="0" y="0"/>
                  </a:lnTo>
                  <a:lnTo>
                    <a:pt x="4" y="30"/>
                  </a:lnTo>
                  <a:lnTo>
                    <a:pt x="8" y="64"/>
                  </a:lnTo>
                  <a:lnTo>
                    <a:pt x="14" y="101"/>
                  </a:lnTo>
                  <a:lnTo>
                    <a:pt x="21" y="138"/>
                  </a:lnTo>
                  <a:lnTo>
                    <a:pt x="32" y="178"/>
                  </a:lnTo>
                  <a:lnTo>
                    <a:pt x="42" y="218"/>
                  </a:lnTo>
                  <a:lnTo>
                    <a:pt x="55" y="258"/>
                  </a:lnTo>
                  <a:lnTo>
                    <a:pt x="69" y="300"/>
                  </a:lnTo>
                  <a:lnTo>
                    <a:pt x="88" y="343"/>
                  </a:lnTo>
                  <a:lnTo>
                    <a:pt x="110" y="385"/>
                  </a:lnTo>
                  <a:lnTo>
                    <a:pt x="125" y="380"/>
                  </a:lnTo>
                </a:path>
              </a:pathLst>
            </a:custGeom>
            <a:solidFill>
              <a:srgbClr val="7C6000"/>
            </a:solidFill>
            <a:ln w="9525" cap="rnd">
              <a:noFill/>
              <a:round/>
              <a:headEnd/>
              <a:tailEnd/>
            </a:ln>
            <a:effectLst/>
          </p:spPr>
          <p:txBody>
            <a:bodyPr/>
            <a:lstStyle/>
            <a:p>
              <a:pPr>
                <a:defRPr/>
              </a:pPr>
              <a:endParaRPr lang="en-US"/>
            </a:p>
          </p:txBody>
        </p:sp>
        <p:sp>
          <p:nvSpPr>
            <p:cNvPr id="233" name="Freeform 1257"/>
            <p:cNvSpPr>
              <a:spLocks/>
            </p:cNvSpPr>
            <p:nvPr/>
          </p:nvSpPr>
          <p:spPr bwMode="auto">
            <a:xfrm>
              <a:off x="2233" y="2295"/>
              <a:ext cx="158" cy="412"/>
            </a:xfrm>
            <a:custGeom>
              <a:avLst/>
              <a:gdLst/>
              <a:ahLst/>
              <a:cxnLst>
                <a:cxn ang="0">
                  <a:pos x="115" y="408"/>
                </a:cxn>
                <a:cxn ang="0">
                  <a:pos x="98" y="391"/>
                </a:cxn>
                <a:cxn ang="0">
                  <a:pos x="81" y="375"/>
                </a:cxn>
                <a:cxn ang="0">
                  <a:pos x="64" y="353"/>
                </a:cxn>
                <a:cxn ang="0">
                  <a:pos x="50" y="332"/>
                </a:cxn>
                <a:cxn ang="0">
                  <a:pos x="35" y="309"/>
                </a:cxn>
                <a:cxn ang="0">
                  <a:pos x="23" y="288"/>
                </a:cxn>
                <a:cxn ang="0">
                  <a:pos x="12" y="262"/>
                </a:cxn>
                <a:cxn ang="0">
                  <a:pos x="5" y="239"/>
                </a:cxn>
                <a:cxn ang="0">
                  <a:pos x="0" y="214"/>
                </a:cxn>
                <a:cxn ang="0">
                  <a:pos x="0" y="193"/>
                </a:cxn>
                <a:cxn ang="0">
                  <a:pos x="0" y="193"/>
                </a:cxn>
                <a:cxn ang="0">
                  <a:pos x="0" y="168"/>
                </a:cxn>
                <a:cxn ang="0">
                  <a:pos x="0" y="145"/>
                </a:cxn>
                <a:cxn ang="0">
                  <a:pos x="3" y="124"/>
                </a:cxn>
                <a:cxn ang="0">
                  <a:pos x="5" y="103"/>
                </a:cxn>
                <a:cxn ang="0">
                  <a:pos x="9" y="82"/>
                </a:cxn>
                <a:cxn ang="0">
                  <a:pos x="16" y="60"/>
                </a:cxn>
                <a:cxn ang="0">
                  <a:pos x="20" y="43"/>
                </a:cxn>
                <a:cxn ang="0">
                  <a:pos x="28" y="27"/>
                </a:cxn>
                <a:cxn ang="0">
                  <a:pos x="37" y="12"/>
                </a:cxn>
                <a:cxn ang="0">
                  <a:pos x="46" y="0"/>
                </a:cxn>
                <a:cxn ang="0">
                  <a:pos x="46" y="0"/>
                </a:cxn>
                <a:cxn ang="0">
                  <a:pos x="50" y="4"/>
                </a:cxn>
                <a:cxn ang="0">
                  <a:pos x="58" y="16"/>
                </a:cxn>
                <a:cxn ang="0">
                  <a:pos x="69" y="35"/>
                </a:cxn>
                <a:cxn ang="0">
                  <a:pos x="83" y="60"/>
                </a:cxn>
                <a:cxn ang="0">
                  <a:pos x="98" y="90"/>
                </a:cxn>
                <a:cxn ang="0">
                  <a:pos x="113" y="119"/>
                </a:cxn>
                <a:cxn ang="0">
                  <a:pos x="127" y="153"/>
                </a:cxn>
                <a:cxn ang="0">
                  <a:pos x="140" y="184"/>
                </a:cxn>
                <a:cxn ang="0">
                  <a:pos x="149" y="216"/>
                </a:cxn>
                <a:cxn ang="0">
                  <a:pos x="155" y="244"/>
                </a:cxn>
                <a:cxn ang="0">
                  <a:pos x="115" y="408"/>
                </a:cxn>
              </a:cxnLst>
              <a:rect l="0" t="0" r="r" b="b"/>
              <a:pathLst>
                <a:path w="156" h="409">
                  <a:moveTo>
                    <a:pt x="115" y="408"/>
                  </a:moveTo>
                  <a:lnTo>
                    <a:pt x="98" y="391"/>
                  </a:lnTo>
                  <a:lnTo>
                    <a:pt x="81" y="375"/>
                  </a:lnTo>
                  <a:lnTo>
                    <a:pt x="64" y="353"/>
                  </a:lnTo>
                  <a:lnTo>
                    <a:pt x="50" y="332"/>
                  </a:lnTo>
                  <a:lnTo>
                    <a:pt x="35" y="309"/>
                  </a:lnTo>
                  <a:lnTo>
                    <a:pt x="23" y="288"/>
                  </a:lnTo>
                  <a:lnTo>
                    <a:pt x="12" y="262"/>
                  </a:lnTo>
                  <a:lnTo>
                    <a:pt x="5" y="239"/>
                  </a:lnTo>
                  <a:lnTo>
                    <a:pt x="0" y="214"/>
                  </a:lnTo>
                  <a:lnTo>
                    <a:pt x="0" y="193"/>
                  </a:lnTo>
                  <a:lnTo>
                    <a:pt x="0" y="193"/>
                  </a:lnTo>
                  <a:lnTo>
                    <a:pt x="0" y="168"/>
                  </a:lnTo>
                  <a:lnTo>
                    <a:pt x="0" y="145"/>
                  </a:lnTo>
                  <a:lnTo>
                    <a:pt x="3" y="124"/>
                  </a:lnTo>
                  <a:lnTo>
                    <a:pt x="5" y="103"/>
                  </a:lnTo>
                  <a:lnTo>
                    <a:pt x="9" y="82"/>
                  </a:lnTo>
                  <a:lnTo>
                    <a:pt x="16" y="60"/>
                  </a:lnTo>
                  <a:lnTo>
                    <a:pt x="20" y="43"/>
                  </a:lnTo>
                  <a:lnTo>
                    <a:pt x="28" y="27"/>
                  </a:lnTo>
                  <a:lnTo>
                    <a:pt x="37" y="12"/>
                  </a:lnTo>
                  <a:lnTo>
                    <a:pt x="46" y="0"/>
                  </a:lnTo>
                  <a:lnTo>
                    <a:pt x="46" y="0"/>
                  </a:lnTo>
                  <a:lnTo>
                    <a:pt x="50" y="4"/>
                  </a:lnTo>
                  <a:lnTo>
                    <a:pt x="58" y="16"/>
                  </a:lnTo>
                  <a:lnTo>
                    <a:pt x="69" y="35"/>
                  </a:lnTo>
                  <a:lnTo>
                    <a:pt x="83" y="60"/>
                  </a:lnTo>
                  <a:lnTo>
                    <a:pt x="98" y="90"/>
                  </a:lnTo>
                  <a:lnTo>
                    <a:pt x="113" y="119"/>
                  </a:lnTo>
                  <a:lnTo>
                    <a:pt x="127" y="153"/>
                  </a:lnTo>
                  <a:lnTo>
                    <a:pt x="140" y="184"/>
                  </a:lnTo>
                  <a:lnTo>
                    <a:pt x="149" y="216"/>
                  </a:lnTo>
                  <a:lnTo>
                    <a:pt x="155" y="244"/>
                  </a:lnTo>
                  <a:lnTo>
                    <a:pt x="115" y="408"/>
                  </a:lnTo>
                </a:path>
              </a:pathLst>
            </a:custGeom>
            <a:solidFill>
              <a:srgbClr val="FFD80F"/>
            </a:solidFill>
            <a:ln w="9525" cap="rnd">
              <a:noFill/>
              <a:round/>
              <a:headEnd/>
              <a:tailEnd/>
            </a:ln>
            <a:effectLst/>
          </p:spPr>
          <p:txBody>
            <a:bodyPr/>
            <a:lstStyle/>
            <a:p>
              <a:pPr>
                <a:defRPr/>
              </a:pPr>
              <a:endParaRPr lang="en-US"/>
            </a:p>
          </p:txBody>
        </p:sp>
        <p:sp>
          <p:nvSpPr>
            <p:cNvPr id="234" name="Freeform 1258"/>
            <p:cNvSpPr>
              <a:spLocks/>
            </p:cNvSpPr>
            <p:nvPr/>
          </p:nvSpPr>
          <p:spPr bwMode="auto">
            <a:xfrm>
              <a:off x="2233" y="2295"/>
              <a:ext cx="158" cy="412"/>
            </a:xfrm>
            <a:custGeom>
              <a:avLst/>
              <a:gdLst/>
              <a:ahLst/>
              <a:cxnLst>
                <a:cxn ang="0">
                  <a:pos x="115" y="408"/>
                </a:cxn>
                <a:cxn ang="0">
                  <a:pos x="98" y="391"/>
                </a:cxn>
                <a:cxn ang="0">
                  <a:pos x="81" y="375"/>
                </a:cxn>
                <a:cxn ang="0">
                  <a:pos x="64" y="353"/>
                </a:cxn>
                <a:cxn ang="0">
                  <a:pos x="50" y="332"/>
                </a:cxn>
                <a:cxn ang="0">
                  <a:pos x="35" y="309"/>
                </a:cxn>
                <a:cxn ang="0">
                  <a:pos x="23" y="288"/>
                </a:cxn>
                <a:cxn ang="0">
                  <a:pos x="12" y="262"/>
                </a:cxn>
                <a:cxn ang="0">
                  <a:pos x="5" y="239"/>
                </a:cxn>
                <a:cxn ang="0">
                  <a:pos x="0" y="214"/>
                </a:cxn>
                <a:cxn ang="0">
                  <a:pos x="0" y="193"/>
                </a:cxn>
                <a:cxn ang="0">
                  <a:pos x="0" y="193"/>
                </a:cxn>
                <a:cxn ang="0">
                  <a:pos x="0" y="168"/>
                </a:cxn>
                <a:cxn ang="0">
                  <a:pos x="0" y="145"/>
                </a:cxn>
                <a:cxn ang="0">
                  <a:pos x="3" y="124"/>
                </a:cxn>
                <a:cxn ang="0">
                  <a:pos x="5" y="103"/>
                </a:cxn>
                <a:cxn ang="0">
                  <a:pos x="9" y="82"/>
                </a:cxn>
                <a:cxn ang="0">
                  <a:pos x="16" y="60"/>
                </a:cxn>
                <a:cxn ang="0">
                  <a:pos x="20" y="43"/>
                </a:cxn>
                <a:cxn ang="0">
                  <a:pos x="28" y="27"/>
                </a:cxn>
                <a:cxn ang="0">
                  <a:pos x="37" y="12"/>
                </a:cxn>
                <a:cxn ang="0">
                  <a:pos x="46" y="0"/>
                </a:cxn>
                <a:cxn ang="0">
                  <a:pos x="46" y="0"/>
                </a:cxn>
                <a:cxn ang="0">
                  <a:pos x="50" y="4"/>
                </a:cxn>
                <a:cxn ang="0">
                  <a:pos x="58" y="16"/>
                </a:cxn>
                <a:cxn ang="0">
                  <a:pos x="69" y="35"/>
                </a:cxn>
                <a:cxn ang="0">
                  <a:pos x="83" y="60"/>
                </a:cxn>
                <a:cxn ang="0">
                  <a:pos x="98" y="90"/>
                </a:cxn>
                <a:cxn ang="0">
                  <a:pos x="113" y="119"/>
                </a:cxn>
                <a:cxn ang="0">
                  <a:pos x="127" y="153"/>
                </a:cxn>
                <a:cxn ang="0">
                  <a:pos x="140" y="184"/>
                </a:cxn>
                <a:cxn ang="0">
                  <a:pos x="149" y="216"/>
                </a:cxn>
                <a:cxn ang="0">
                  <a:pos x="155" y="244"/>
                </a:cxn>
              </a:cxnLst>
              <a:rect l="0" t="0" r="r" b="b"/>
              <a:pathLst>
                <a:path w="156" h="409">
                  <a:moveTo>
                    <a:pt x="115" y="408"/>
                  </a:moveTo>
                  <a:lnTo>
                    <a:pt x="98" y="391"/>
                  </a:lnTo>
                  <a:lnTo>
                    <a:pt x="81" y="375"/>
                  </a:lnTo>
                  <a:lnTo>
                    <a:pt x="64" y="353"/>
                  </a:lnTo>
                  <a:lnTo>
                    <a:pt x="50" y="332"/>
                  </a:lnTo>
                  <a:lnTo>
                    <a:pt x="35" y="309"/>
                  </a:lnTo>
                  <a:lnTo>
                    <a:pt x="23" y="288"/>
                  </a:lnTo>
                  <a:lnTo>
                    <a:pt x="12" y="262"/>
                  </a:lnTo>
                  <a:lnTo>
                    <a:pt x="5" y="239"/>
                  </a:lnTo>
                  <a:lnTo>
                    <a:pt x="0" y="214"/>
                  </a:lnTo>
                  <a:lnTo>
                    <a:pt x="0" y="193"/>
                  </a:lnTo>
                  <a:lnTo>
                    <a:pt x="0" y="193"/>
                  </a:lnTo>
                  <a:lnTo>
                    <a:pt x="0" y="168"/>
                  </a:lnTo>
                  <a:lnTo>
                    <a:pt x="0" y="145"/>
                  </a:lnTo>
                  <a:lnTo>
                    <a:pt x="3" y="124"/>
                  </a:lnTo>
                  <a:lnTo>
                    <a:pt x="5" y="103"/>
                  </a:lnTo>
                  <a:lnTo>
                    <a:pt x="9" y="82"/>
                  </a:lnTo>
                  <a:lnTo>
                    <a:pt x="16" y="60"/>
                  </a:lnTo>
                  <a:lnTo>
                    <a:pt x="20" y="43"/>
                  </a:lnTo>
                  <a:lnTo>
                    <a:pt x="28" y="27"/>
                  </a:lnTo>
                  <a:lnTo>
                    <a:pt x="37" y="12"/>
                  </a:lnTo>
                  <a:lnTo>
                    <a:pt x="46" y="0"/>
                  </a:lnTo>
                  <a:lnTo>
                    <a:pt x="46" y="0"/>
                  </a:lnTo>
                  <a:lnTo>
                    <a:pt x="50" y="4"/>
                  </a:lnTo>
                  <a:lnTo>
                    <a:pt x="58" y="16"/>
                  </a:lnTo>
                  <a:lnTo>
                    <a:pt x="69" y="35"/>
                  </a:lnTo>
                  <a:lnTo>
                    <a:pt x="83" y="60"/>
                  </a:lnTo>
                  <a:lnTo>
                    <a:pt x="98" y="90"/>
                  </a:lnTo>
                  <a:lnTo>
                    <a:pt x="113" y="119"/>
                  </a:lnTo>
                  <a:lnTo>
                    <a:pt x="127" y="153"/>
                  </a:lnTo>
                  <a:lnTo>
                    <a:pt x="140" y="184"/>
                  </a:lnTo>
                  <a:lnTo>
                    <a:pt x="149" y="216"/>
                  </a:lnTo>
                  <a:lnTo>
                    <a:pt x="155" y="24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5" name="Freeform 1259"/>
            <p:cNvSpPr>
              <a:spLocks/>
            </p:cNvSpPr>
            <p:nvPr/>
          </p:nvSpPr>
          <p:spPr bwMode="auto">
            <a:xfrm>
              <a:off x="2258" y="2364"/>
              <a:ext cx="77" cy="316"/>
            </a:xfrm>
            <a:custGeom>
              <a:avLst/>
              <a:gdLst/>
              <a:ahLst/>
              <a:cxnLst>
                <a:cxn ang="0">
                  <a:pos x="74" y="304"/>
                </a:cxn>
                <a:cxn ang="0">
                  <a:pos x="53" y="268"/>
                </a:cxn>
                <a:cxn ang="0">
                  <a:pos x="38" y="231"/>
                </a:cxn>
                <a:cxn ang="0">
                  <a:pos x="25" y="195"/>
                </a:cxn>
                <a:cxn ang="0">
                  <a:pos x="16" y="161"/>
                </a:cxn>
                <a:cxn ang="0">
                  <a:pos x="8" y="128"/>
                </a:cxn>
                <a:cxn ang="0">
                  <a:pos x="4" y="98"/>
                </a:cxn>
                <a:cxn ang="0">
                  <a:pos x="4" y="69"/>
                </a:cxn>
                <a:cxn ang="0">
                  <a:pos x="4" y="41"/>
                </a:cxn>
                <a:cxn ang="0">
                  <a:pos x="6" y="18"/>
                </a:cxn>
                <a:cxn ang="0">
                  <a:pos x="8" y="0"/>
                </a:cxn>
                <a:cxn ang="0">
                  <a:pos x="8" y="0"/>
                </a:cxn>
                <a:cxn ang="0">
                  <a:pos x="4" y="20"/>
                </a:cxn>
                <a:cxn ang="0">
                  <a:pos x="2" y="43"/>
                </a:cxn>
                <a:cxn ang="0">
                  <a:pos x="0" y="71"/>
                </a:cxn>
                <a:cxn ang="0">
                  <a:pos x="0" y="103"/>
                </a:cxn>
                <a:cxn ang="0">
                  <a:pos x="2" y="134"/>
                </a:cxn>
                <a:cxn ang="0">
                  <a:pos x="6" y="167"/>
                </a:cxn>
                <a:cxn ang="0">
                  <a:pos x="13" y="204"/>
                </a:cxn>
                <a:cxn ang="0">
                  <a:pos x="25" y="241"/>
                </a:cxn>
                <a:cxn ang="0">
                  <a:pos x="39" y="279"/>
                </a:cxn>
                <a:cxn ang="0">
                  <a:pos x="59" y="317"/>
                </a:cxn>
                <a:cxn ang="0">
                  <a:pos x="74" y="304"/>
                </a:cxn>
              </a:cxnLst>
              <a:rect l="0" t="0" r="r" b="b"/>
              <a:pathLst>
                <a:path w="75" h="318">
                  <a:moveTo>
                    <a:pt x="74" y="304"/>
                  </a:moveTo>
                  <a:lnTo>
                    <a:pt x="53" y="268"/>
                  </a:lnTo>
                  <a:lnTo>
                    <a:pt x="38" y="231"/>
                  </a:lnTo>
                  <a:lnTo>
                    <a:pt x="25" y="195"/>
                  </a:lnTo>
                  <a:lnTo>
                    <a:pt x="16" y="161"/>
                  </a:lnTo>
                  <a:lnTo>
                    <a:pt x="8" y="128"/>
                  </a:lnTo>
                  <a:lnTo>
                    <a:pt x="4" y="98"/>
                  </a:lnTo>
                  <a:lnTo>
                    <a:pt x="4" y="69"/>
                  </a:lnTo>
                  <a:lnTo>
                    <a:pt x="4" y="41"/>
                  </a:lnTo>
                  <a:lnTo>
                    <a:pt x="6" y="18"/>
                  </a:lnTo>
                  <a:lnTo>
                    <a:pt x="8" y="0"/>
                  </a:lnTo>
                  <a:lnTo>
                    <a:pt x="8" y="0"/>
                  </a:lnTo>
                  <a:lnTo>
                    <a:pt x="4" y="20"/>
                  </a:lnTo>
                  <a:lnTo>
                    <a:pt x="2" y="43"/>
                  </a:lnTo>
                  <a:lnTo>
                    <a:pt x="0" y="71"/>
                  </a:lnTo>
                  <a:lnTo>
                    <a:pt x="0" y="103"/>
                  </a:lnTo>
                  <a:lnTo>
                    <a:pt x="2" y="134"/>
                  </a:lnTo>
                  <a:lnTo>
                    <a:pt x="6" y="167"/>
                  </a:lnTo>
                  <a:lnTo>
                    <a:pt x="13" y="204"/>
                  </a:lnTo>
                  <a:lnTo>
                    <a:pt x="25" y="241"/>
                  </a:lnTo>
                  <a:lnTo>
                    <a:pt x="39" y="279"/>
                  </a:lnTo>
                  <a:lnTo>
                    <a:pt x="59" y="317"/>
                  </a:lnTo>
                  <a:lnTo>
                    <a:pt x="74" y="304"/>
                  </a:lnTo>
                </a:path>
              </a:pathLst>
            </a:custGeom>
            <a:solidFill>
              <a:srgbClr val="7C6000"/>
            </a:solidFill>
            <a:ln w="9525" cap="rnd">
              <a:noFill/>
              <a:round/>
              <a:headEnd/>
              <a:tailEnd/>
            </a:ln>
            <a:effectLst/>
          </p:spPr>
          <p:txBody>
            <a:bodyPr/>
            <a:lstStyle/>
            <a:p>
              <a:pPr>
                <a:defRPr/>
              </a:pPr>
              <a:endParaRPr lang="en-US"/>
            </a:p>
          </p:txBody>
        </p:sp>
        <p:sp>
          <p:nvSpPr>
            <p:cNvPr id="236" name="Freeform 1260"/>
            <p:cNvSpPr>
              <a:spLocks/>
            </p:cNvSpPr>
            <p:nvPr/>
          </p:nvSpPr>
          <p:spPr bwMode="auto">
            <a:xfrm>
              <a:off x="2319" y="2404"/>
              <a:ext cx="187" cy="406"/>
            </a:xfrm>
            <a:custGeom>
              <a:avLst/>
              <a:gdLst/>
              <a:ahLst/>
              <a:cxnLst>
                <a:cxn ang="0">
                  <a:pos x="38" y="339"/>
                </a:cxn>
                <a:cxn ang="0">
                  <a:pos x="31" y="319"/>
                </a:cxn>
                <a:cxn ang="0">
                  <a:pos x="23" y="300"/>
                </a:cxn>
                <a:cxn ang="0">
                  <a:pos x="17" y="279"/>
                </a:cxn>
                <a:cxn ang="0">
                  <a:pos x="13" y="259"/>
                </a:cxn>
                <a:cxn ang="0">
                  <a:pos x="8" y="238"/>
                </a:cxn>
                <a:cxn ang="0">
                  <a:pos x="4" y="217"/>
                </a:cxn>
                <a:cxn ang="0">
                  <a:pos x="2" y="197"/>
                </a:cxn>
                <a:cxn ang="0">
                  <a:pos x="0" y="176"/>
                </a:cxn>
                <a:cxn ang="0">
                  <a:pos x="0" y="160"/>
                </a:cxn>
                <a:cxn ang="0">
                  <a:pos x="0" y="146"/>
                </a:cxn>
                <a:cxn ang="0">
                  <a:pos x="0" y="146"/>
                </a:cxn>
                <a:cxn ang="0">
                  <a:pos x="2" y="128"/>
                </a:cxn>
                <a:cxn ang="0">
                  <a:pos x="6" y="114"/>
                </a:cxn>
                <a:cxn ang="0">
                  <a:pos x="8" y="97"/>
                </a:cxn>
                <a:cxn ang="0">
                  <a:pos x="15" y="80"/>
                </a:cxn>
                <a:cxn ang="0">
                  <a:pos x="18" y="65"/>
                </a:cxn>
                <a:cxn ang="0">
                  <a:pos x="25" y="49"/>
                </a:cxn>
                <a:cxn ang="0">
                  <a:pos x="31" y="34"/>
                </a:cxn>
                <a:cxn ang="0">
                  <a:pos x="38" y="21"/>
                </a:cxn>
                <a:cxn ang="0">
                  <a:pos x="44" y="13"/>
                </a:cxn>
                <a:cxn ang="0">
                  <a:pos x="52" y="4"/>
                </a:cxn>
                <a:cxn ang="0">
                  <a:pos x="52" y="4"/>
                </a:cxn>
                <a:cxn ang="0">
                  <a:pos x="57" y="0"/>
                </a:cxn>
                <a:cxn ang="0">
                  <a:pos x="59" y="0"/>
                </a:cxn>
                <a:cxn ang="0">
                  <a:pos x="61" y="2"/>
                </a:cxn>
                <a:cxn ang="0">
                  <a:pos x="63" y="2"/>
                </a:cxn>
                <a:cxn ang="0">
                  <a:pos x="63" y="4"/>
                </a:cxn>
                <a:cxn ang="0">
                  <a:pos x="63" y="4"/>
                </a:cxn>
                <a:cxn ang="0">
                  <a:pos x="66" y="4"/>
                </a:cxn>
                <a:cxn ang="0">
                  <a:pos x="69" y="10"/>
                </a:cxn>
                <a:cxn ang="0">
                  <a:pos x="73" y="19"/>
                </a:cxn>
                <a:cxn ang="0">
                  <a:pos x="80" y="29"/>
                </a:cxn>
                <a:cxn ang="0">
                  <a:pos x="86" y="42"/>
                </a:cxn>
                <a:cxn ang="0">
                  <a:pos x="94" y="54"/>
                </a:cxn>
                <a:cxn ang="0">
                  <a:pos x="101" y="72"/>
                </a:cxn>
                <a:cxn ang="0">
                  <a:pos x="107" y="86"/>
                </a:cxn>
                <a:cxn ang="0">
                  <a:pos x="112" y="101"/>
                </a:cxn>
                <a:cxn ang="0">
                  <a:pos x="116" y="116"/>
                </a:cxn>
                <a:cxn ang="0">
                  <a:pos x="116" y="116"/>
                </a:cxn>
                <a:cxn ang="0">
                  <a:pos x="119" y="132"/>
                </a:cxn>
                <a:cxn ang="0">
                  <a:pos x="124" y="155"/>
                </a:cxn>
                <a:cxn ang="0">
                  <a:pos x="133" y="185"/>
                </a:cxn>
                <a:cxn ang="0">
                  <a:pos x="143" y="217"/>
                </a:cxn>
                <a:cxn ang="0">
                  <a:pos x="151" y="252"/>
                </a:cxn>
                <a:cxn ang="0">
                  <a:pos x="160" y="286"/>
                </a:cxn>
                <a:cxn ang="0">
                  <a:pos x="168" y="321"/>
                </a:cxn>
                <a:cxn ang="0">
                  <a:pos x="177" y="353"/>
                </a:cxn>
                <a:cxn ang="0">
                  <a:pos x="183" y="383"/>
                </a:cxn>
                <a:cxn ang="0">
                  <a:pos x="186" y="404"/>
                </a:cxn>
                <a:cxn ang="0">
                  <a:pos x="38" y="339"/>
                </a:cxn>
              </a:cxnLst>
              <a:rect l="0" t="0" r="r" b="b"/>
              <a:pathLst>
                <a:path w="187" h="405">
                  <a:moveTo>
                    <a:pt x="38" y="339"/>
                  </a:moveTo>
                  <a:lnTo>
                    <a:pt x="31" y="319"/>
                  </a:lnTo>
                  <a:lnTo>
                    <a:pt x="23" y="300"/>
                  </a:lnTo>
                  <a:lnTo>
                    <a:pt x="17" y="279"/>
                  </a:lnTo>
                  <a:lnTo>
                    <a:pt x="13" y="259"/>
                  </a:lnTo>
                  <a:lnTo>
                    <a:pt x="8" y="238"/>
                  </a:lnTo>
                  <a:lnTo>
                    <a:pt x="4" y="217"/>
                  </a:lnTo>
                  <a:lnTo>
                    <a:pt x="2" y="197"/>
                  </a:lnTo>
                  <a:lnTo>
                    <a:pt x="0" y="176"/>
                  </a:lnTo>
                  <a:lnTo>
                    <a:pt x="0" y="160"/>
                  </a:lnTo>
                  <a:lnTo>
                    <a:pt x="0" y="146"/>
                  </a:lnTo>
                  <a:lnTo>
                    <a:pt x="0" y="146"/>
                  </a:lnTo>
                  <a:lnTo>
                    <a:pt x="2" y="128"/>
                  </a:lnTo>
                  <a:lnTo>
                    <a:pt x="6" y="114"/>
                  </a:lnTo>
                  <a:lnTo>
                    <a:pt x="8" y="97"/>
                  </a:lnTo>
                  <a:lnTo>
                    <a:pt x="15" y="80"/>
                  </a:lnTo>
                  <a:lnTo>
                    <a:pt x="18" y="65"/>
                  </a:lnTo>
                  <a:lnTo>
                    <a:pt x="25" y="49"/>
                  </a:lnTo>
                  <a:lnTo>
                    <a:pt x="31" y="34"/>
                  </a:lnTo>
                  <a:lnTo>
                    <a:pt x="38" y="21"/>
                  </a:lnTo>
                  <a:lnTo>
                    <a:pt x="44" y="13"/>
                  </a:lnTo>
                  <a:lnTo>
                    <a:pt x="52" y="4"/>
                  </a:lnTo>
                  <a:lnTo>
                    <a:pt x="52" y="4"/>
                  </a:lnTo>
                  <a:lnTo>
                    <a:pt x="57" y="0"/>
                  </a:lnTo>
                  <a:lnTo>
                    <a:pt x="59" y="0"/>
                  </a:lnTo>
                  <a:lnTo>
                    <a:pt x="61" y="2"/>
                  </a:lnTo>
                  <a:lnTo>
                    <a:pt x="63" y="2"/>
                  </a:lnTo>
                  <a:lnTo>
                    <a:pt x="63" y="4"/>
                  </a:lnTo>
                  <a:lnTo>
                    <a:pt x="63" y="4"/>
                  </a:lnTo>
                  <a:lnTo>
                    <a:pt x="66" y="4"/>
                  </a:lnTo>
                  <a:lnTo>
                    <a:pt x="69" y="10"/>
                  </a:lnTo>
                  <a:lnTo>
                    <a:pt x="73" y="19"/>
                  </a:lnTo>
                  <a:lnTo>
                    <a:pt x="80" y="29"/>
                  </a:lnTo>
                  <a:lnTo>
                    <a:pt x="86" y="42"/>
                  </a:lnTo>
                  <a:lnTo>
                    <a:pt x="94" y="54"/>
                  </a:lnTo>
                  <a:lnTo>
                    <a:pt x="101" y="72"/>
                  </a:lnTo>
                  <a:lnTo>
                    <a:pt x="107" y="86"/>
                  </a:lnTo>
                  <a:lnTo>
                    <a:pt x="112" y="101"/>
                  </a:lnTo>
                  <a:lnTo>
                    <a:pt x="116" y="116"/>
                  </a:lnTo>
                  <a:lnTo>
                    <a:pt x="116" y="116"/>
                  </a:lnTo>
                  <a:lnTo>
                    <a:pt x="119" y="132"/>
                  </a:lnTo>
                  <a:lnTo>
                    <a:pt x="124" y="155"/>
                  </a:lnTo>
                  <a:lnTo>
                    <a:pt x="133" y="185"/>
                  </a:lnTo>
                  <a:lnTo>
                    <a:pt x="143" y="217"/>
                  </a:lnTo>
                  <a:lnTo>
                    <a:pt x="151" y="252"/>
                  </a:lnTo>
                  <a:lnTo>
                    <a:pt x="160" y="286"/>
                  </a:lnTo>
                  <a:lnTo>
                    <a:pt x="168" y="321"/>
                  </a:lnTo>
                  <a:lnTo>
                    <a:pt x="177" y="353"/>
                  </a:lnTo>
                  <a:lnTo>
                    <a:pt x="183" y="383"/>
                  </a:lnTo>
                  <a:lnTo>
                    <a:pt x="186" y="404"/>
                  </a:lnTo>
                  <a:lnTo>
                    <a:pt x="38" y="339"/>
                  </a:lnTo>
                </a:path>
              </a:pathLst>
            </a:custGeom>
            <a:solidFill>
              <a:srgbClr val="FFD80F"/>
            </a:solidFill>
            <a:ln w="9525" cap="rnd">
              <a:noFill/>
              <a:round/>
              <a:headEnd/>
              <a:tailEnd/>
            </a:ln>
            <a:effectLst/>
          </p:spPr>
          <p:txBody>
            <a:bodyPr/>
            <a:lstStyle/>
            <a:p>
              <a:pPr>
                <a:defRPr/>
              </a:pPr>
              <a:endParaRPr lang="en-US"/>
            </a:p>
          </p:txBody>
        </p:sp>
        <p:sp>
          <p:nvSpPr>
            <p:cNvPr id="237" name="Freeform 1261"/>
            <p:cNvSpPr>
              <a:spLocks/>
            </p:cNvSpPr>
            <p:nvPr/>
          </p:nvSpPr>
          <p:spPr bwMode="auto">
            <a:xfrm>
              <a:off x="2319" y="2404"/>
              <a:ext cx="187" cy="406"/>
            </a:xfrm>
            <a:custGeom>
              <a:avLst/>
              <a:gdLst/>
              <a:ahLst/>
              <a:cxnLst>
                <a:cxn ang="0">
                  <a:pos x="38" y="339"/>
                </a:cxn>
                <a:cxn ang="0">
                  <a:pos x="31" y="319"/>
                </a:cxn>
                <a:cxn ang="0">
                  <a:pos x="23" y="300"/>
                </a:cxn>
                <a:cxn ang="0">
                  <a:pos x="17" y="279"/>
                </a:cxn>
                <a:cxn ang="0">
                  <a:pos x="13" y="259"/>
                </a:cxn>
                <a:cxn ang="0">
                  <a:pos x="8" y="238"/>
                </a:cxn>
                <a:cxn ang="0">
                  <a:pos x="4" y="217"/>
                </a:cxn>
                <a:cxn ang="0">
                  <a:pos x="2" y="197"/>
                </a:cxn>
                <a:cxn ang="0">
                  <a:pos x="0" y="176"/>
                </a:cxn>
                <a:cxn ang="0">
                  <a:pos x="0" y="160"/>
                </a:cxn>
                <a:cxn ang="0">
                  <a:pos x="0" y="146"/>
                </a:cxn>
                <a:cxn ang="0">
                  <a:pos x="0" y="146"/>
                </a:cxn>
                <a:cxn ang="0">
                  <a:pos x="2" y="128"/>
                </a:cxn>
                <a:cxn ang="0">
                  <a:pos x="6" y="114"/>
                </a:cxn>
                <a:cxn ang="0">
                  <a:pos x="8" y="97"/>
                </a:cxn>
                <a:cxn ang="0">
                  <a:pos x="15" y="80"/>
                </a:cxn>
                <a:cxn ang="0">
                  <a:pos x="18" y="65"/>
                </a:cxn>
                <a:cxn ang="0">
                  <a:pos x="25" y="49"/>
                </a:cxn>
                <a:cxn ang="0">
                  <a:pos x="31" y="34"/>
                </a:cxn>
                <a:cxn ang="0">
                  <a:pos x="38" y="21"/>
                </a:cxn>
                <a:cxn ang="0">
                  <a:pos x="44" y="13"/>
                </a:cxn>
                <a:cxn ang="0">
                  <a:pos x="52" y="4"/>
                </a:cxn>
                <a:cxn ang="0">
                  <a:pos x="52" y="4"/>
                </a:cxn>
                <a:cxn ang="0">
                  <a:pos x="57" y="0"/>
                </a:cxn>
                <a:cxn ang="0">
                  <a:pos x="59" y="0"/>
                </a:cxn>
                <a:cxn ang="0">
                  <a:pos x="61" y="2"/>
                </a:cxn>
                <a:cxn ang="0">
                  <a:pos x="63" y="2"/>
                </a:cxn>
                <a:cxn ang="0">
                  <a:pos x="63" y="4"/>
                </a:cxn>
                <a:cxn ang="0">
                  <a:pos x="63" y="4"/>
                </a:cxn>
                <a:cxn ang="0">
                  <a:pos x="66" y="4"/>
                </a:cxn>
                <a:cxn ang="0">
                  <a:pos x="69" y="10"/>
                </a:cxn>
                <a:cxn ang="0">
                  <a:pos x="73" y="19"/>
                </a:cxn>
                <a:cxn ang="0">
                  <a:pos x="80" y="29"/>
                </a:cxn>
                <a:cxn ang="0">
                  <a:pos x="86" y="42"/>
                </a:cxn>
                <a:cxn ang="0">
                  <a:pos x="94" y="54"/>
                </a:cxn>
                <a:cxn ang="0">
                  <a:pos x="101" y="72"/>
                </a:cxn>
                <a:cxn ang="0">
                  <a:pos x="107" y="86"/>
                </a:cxn>
                <a:cxn ang="0">
                  <a:pos x="112" y="101"/>
                </a:cxn>
                <a:cxn ang="0">
                  <a:pos x="116" y="116"/>
                </a:cxn>
                <a:cxn ang="0">
                  <a:pos x="116" y="116"/>
                </a:cxn>
                <a:cxn ang="0">
                  <a:pos x="119" y="132"/>
                </a:cxn>
                <a:cxn ang="0">
                  <a:pos x="124" y="155"/>
                </a:cxn>
                <a:cxn ang="0">
                  <a:pos x="133" y="185"/>
                </a:cxn>
                <a:cxn ang="0">
                  <a:pos x="143" y="217"/>
                </a:cxn>
                <a:cxn ang="0">
                  <a:pos x="151" y="252"/>
                </a:cxn>
                <a:cxn ang="0">
                  <a:pos x="160" y="286"/>
                </a:cxn>
                <a:cxn ang="0">
                  <a:pos x="168" y="321"/>
                </a:cxn>
                <a:cxn ang="0">
                  <a:pos x="177" y="353"/>
                </a:cxn>
                <a:cxn ang="0">
                  <a:pos x="183" y="383"/>
                </a:cxn>
                <a:cxn ang="0">
                  <a:pos x="186" y="404"/>
                </a:cxn>
              </a:cxnLst>
              <a:rect l="0" t="0" r="r" b="b"/>
              <a:pathLst>
                <a:path w="187" h="405">
                  <a:moveTo>
                    <a:pt x="38" y="339"/>
                  </a:moveTo>
                  <a:lnTo>
                    <a:pt x="31" y="319"/>
                  </a:lnTo>
                  <a:lnTo>
                    <a:pt x="23" y="300"/>
                  </a:lnTo>
                  <a:lnTo>
                    <a:pt x="17" y="279"/>
                  </a:lnTo>
                  <a:lnTo>
                    <a:pt x="13" y="259"/>
                  </a:lnTo>
                  <a:lnTo>
                    <a:pt x="8" y="238"/>
                  </a:lnTo>
                  <a:lnTo>
                    <a:pt x="4" y="217"/>
                  </a:lnTo>
                  <a:lnTo>
                    <a:pt x="2" y="197"/>
                  </a:lnTo>
                  <a:lnTo>
                    <a:pt x="0" y="176"/>
                  </a:lnTo>
                  <a:lnTo>
                    <a:pt x="0" y="160"/>
                  </a:lnTo>
                  <a:lnTo>
                    <a:pt x="0" y="146"/>
                  </a:lnTo>
                  <a:lnTo>
                    <a:pt x="0" y="146"/>
                  </a:lnTo>
                  <a:lnTo>
                    <a:pt x="2" y="128"/>
                  </a:lnTo>
                  <a:lnTo>
                    <a:pt x="6" y="114"/>
                  </a:lnTo>
                  <a:lnTo>
                    <a:pt x="8" y="97"/>
                  </a:lnTo>
                  <a:lnTo>
                    <a:pt x="15" y="80"/>
                  </a:lnTo>
                  <a:lnTo>
                    <a:pt x="18" y="65"/>
                  </a:lnTo>
                  <a:lnTo>
                    <a:pt x="25" y="49"/>
                  </a:lnTo>
                  <a:lnTo>
                    <a:pt x="31" y="34"/>
                  </a:lnTo>
                  <a:lnTo>
                    <a:pt x="38" y="21"/>
                  </a:lnTo>
                  <a:lnTo>
                    <a:pt x="44" y="13"/>
                  </a:lnTo>
                  <a:lnTo>
                    <a:pt x="52" y="4"/>
                  </a:lnTo>
                  <a:lnTo>
                    <a:pt x="52" y="4"/>
                  </a:lnTo>
                  <a:lnTo>
                    <a:pt x="57" y="0"/>
                  </a:lnTo>
                  <a:lnTo>
                    <a:pt x="59" y="0"/>
                  </a:lnTo>
                  <a:lnTo>
                    <a:pt x="61" y="2"/>
                  </a:lnTo>
                  <a:lnTo>
                    <a:pt x="63" y="2"/>
                  </a:lnTo>
                  <a:lnTo>
                    <a:pt x="63" y="4"/>
                  </a:lnTo>
                  <a:lnTo>
                    <a:pt x="63" y="4"/>
                  </a:lnTo>
                  <a:lnTo>
                    <a:pt x="66" y="4"/>
                  </a:lnTo>
                  <a:lnTo>
                    <a:pt x="69" y="10"/>
                  </a:lnTo>
                  <a:lnTo>
                    <a:pt x="73" y="19"/>
                  </a:lnTo>
                  <a:lnTo>
                    <a:pt x="80" y="29"/>
                  </a:lnTo>
                  <a:lnTo>
                    <a:pt x="86" y="42"/>
                  </a:lnTo>
                  <a:lnTo>
                    <a:pt x="94" y="54"/>
                  </a:lnTo>
                  <a:lnTo>
                    <a:pt x="101" y="72"/>
                  </a:lnTo>
                  <a:lnTo>
                    <a:pt x="107" y="86"/>
                  </a:lnTo>
                  <a:lnTo>
                    <a:pt x="112" y="101"/>
                  </a:lnTo>
                  <a:lnTo>
                    <a:pt x="116" y="116"/>
                  </a:lnTo>
                  <a:lnTo>
                    <a:pt x="116" y="116"/>
                  </a:lnTo>
                  <a:lnTo>
                    <a:pt x="119" y="132"/>
                  </a:lnTo>
                  <a:lnTo>
                    <a:pt x="124" y="155"/>
                  </a:lnTo>
                  <a:lnTo>
                    <a:pt x="133" y="185"/>
                  </a:lnTo>
                  <a:lnTo>
                    <a:pt x="143" y="217"/>
                  </a:lnTo>
                  <a:lnTo>
                    <a:pt x="151" y="252"/>
                  </a:lnTo>
                  <a:lnTo>
                    <a:pt x="160" y="286"/>
                  </a:lnTo>
                  <a:lnTo>
                    <a:pt x="168" y="321"/>
                  </a:lnTo>
                  <a:lnTo>
                    <a:pt x="177" y="353"/>
                  </a:lnTo>
                  <a:lnTo>
                    <a:pt x="183" y="383"/>
                  </a:lnTo>
                  <a:lnTo>
                    <a:pt x="186" y="40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8" name="Freeform 1262"/>
            <p:cNvSpPr>
              <a:spLocks/>
            </p:cNvSpPr>
            <p:nvPr/>
          </p:nvSpPr>
          <p:spPr bwMode="auto">
            <a:xfrm>
              <a:off x="2366" y="2520"/>
              <a:ext cx="59" cy="270"/>
            </a:xfrm>
            <a:custGeom>
              <a:avLst/>
              <a:gdLst/>
              <a:ahLst/>
              <a:cxnLst>
                <a:cxn ang="0">
                  <a:pos x="59" y="269"/>
                </a:cxn>
                <a:cxn ang="0">
                  <a:pos x="43" y="237"/>
                </a:cxn>
                <a:cxn ang="0">
                  <a:pos x="31" y="207"/>
                </a:cxn>
                <a:cxn ang="0">
                  <a:pos x="22" y="176"/>
                </a:cxn>
                <a:cxn ang="0">
                  <a:pos x="15" y="144"/>
                </a:cxn>
                <a:cxn ang="0">
                  <a:pos x="10" y="115"/>
                </a:cxn>
                <a:cxn ang="0">
                  <a:pos x="6" y="87"/>
                </a:cxn>
                <a:cxn ang="0">
                  <a:pos x="4" y="62"/>
                </a:cxn>
                <a:cxn ang="0">
                  <a:pos x="4" y="37"/>
                </a:cxn>
                <a:cxn ang="0">
                  <a:pos x="4" y="16"/>
                </a:cxn>
                <a:cxn ang="0">
                  <a:pos x="4" y="0"/>
                </a:cxn>
                <a:cxn ang="0">
                  <a:pos x="4" y="0"/>
                </a:cxn>
                <a:cxn ang="0">
                  <a:pos x="2" y="16"/>
                </a:cxn>
                <a:cxn ang="0">
                  <a:pos x="2" y="37"/>
                </a:cxn>
                <a:cxn ang="0">
                  <a:pos x="0" y="61"/>
                </a:cxn>
                <a:cxn ang="0">
                  <a:pos x="0" y="85"/>
                </a:cxn>
                <a:cxn ang="0">
                  <a:pos x="2" y="113"/>
                </a:cxn>
                <a:cxn ang="0">
                  <a:pos x="6" y="142"/>
                </a:cxn>
                <a:cxn ang="0">
                  <a:pos x="10" y="174"/>
                </a:cxn>
                <a:cxn ang="0">
                  <a:pos x="18" y="204"/>
                </a:cxn>
                <a:cxn ang="0">
                  <a:pos x="29" y="234"/>
                </a:cxn>
                <a:cxn ang="0">
                  <a:pos x="43" y="264"/>
                </a:cxn>
                <a:cxn ang="0">
                  <a:pos x="59" y="269"/>
                </a:cxn>
              </a:cxnLst>
              <a:rect l="0" t="0" r="r" b="b"/>
              <a:pathLst>
                <a:path w="60" h="270">
                  <a:moveTo>
                    <a:pt x="59" y="269"/>
                  </a:moveTo>
                  <a:lnTo>
                    <a:pt x="43" y="237"/>
                  </a:lnTo>
                  <a:lnTo>
                    <a:pt x="31" y="207"/>
                  </a:lnTo>
                  <a:lnTo>
                    <a:pt x="22" y="176"/>
                  </a:lnTo>
                  <a:lnTo>
                    <a:pt x="15" y="144"/>
                  </a:lnTo>
                  <a:lnTo>
                    <a:pt x="10" y="115"/>
                  </a:lnTo>
                  <a:lnTo>
                    <a:pt x="6" y="87"/>
                  </a:lnTo>
                  <a:lnTo>
                    <a:pt x="4" y="62"/>
                  </a:lnTo>
                  <a:lnTo>
                    <a:pt x="4" y="37"/>
                  </a:lnTo>
                  <a:lnTo>
                    <a:pt x="4" y="16"/>
                  </a:lnTo>
                  <a:lnTo>
                    <a:pt x="4" y="0"/>
                  </a:lnTo>
                  <a:lnTo>
                    <a:pt x="4" y="0"/>
                  </a:lnTo>
                  <a:lnTo>
                    <a:pt x="2" y="16"/>
                  </a:lnTo>
                  <a:lnTo>
                    <a:pt x="2" y="37"/>
                  </a:lnTo>
                  <a:lnTo>
                    <a:pt x="0" y="61"/>
                  </a:lnTo>
                  <a:lnTo>
                    <a:pt x="0" y="85"/>
                  </a:lnTo>
                  <a:lnTo>
                    <a:pt x="2" y="113"/>
                  </a:lnTo>
                  <a:lnTo>
                    <a:pt x="6" y="142"/>
                  </a:lnTo>
                  <a:lnTo>
                    <a:pt x="10" y="174"/>
                  </a:lnTo>
                  <a:lnTo>
                    <a:pt x="18" y="204"/>
                  </a:lnTo>
                  <a:lnTo>
                    <a:pt x="29" y="234"/>
                  </a:lnTo>
                  <a:lnTo>
                    <a:pt x="43" y="264"/>
                  </a:lnTo>
                  <a:lnTo>
                    <a:pt x="59" y="269"/>
                  </a:lnTo>
                </a:path>
              </a:pathLst>
            </a:custGeom>
            <a:solidFill>
              <a:srgbClr val="7C6000"/>
            </a:solidFill>
            <a:ln w="9525" cap="rnd">
              <a:noFill/>
              <a:round/>
              <a:headEnd/>
              <a:tailEnd/>
            </a:ln>
            <a:effectLst/>
          </p:spPr>
          <p:txBody>
            <a:bodyPr/>
            <a:lstStyle/>
            <a:p>
              <a:pPr>
                <a:defRPr/>
              </a:pPr>
              <a:endParaRPr lang="en-US"/>
            </a:p>
          </p:txBody>
        </p:sp>
        <p:sp>
          <p:nvSpPr>
            <p:cNvPr id="239" name="Freeform 1263"/>
            <p:cNvSpPr>
              <a:spLocks/>
            </p:cNvSpPr>
            <p:nvPr/>
          </p:nvSpPr>
          <p:spPr bwMode="auto">
            <a:xfrm>
              <a:off x="1930" y="2391"/>
              <a:ext cx="375" cy="403"/>
            </a:xfrm>
            <a:custGeom>
              <a:avLst/>
              <a:gdLst/>
              <a:ahLst/>
              <a:cxnLst>
                <a:cxn ang="0">
                  <a:pos x="227" y="309"/>
                </a:cxn>
                <a:cxn ang="0">
                  <a:pos x="212" y="298"/>
                </a:cxn>
                <a:cxn ang="0">
                  <a:pos x="198" y="287"/>
                </a:cxn>
                <a:cxn ang="0">
                  <a:pos x="180" y="275"/>
                </a:cxn>
                <a:cxn ang="0">
                  <a:pos x="163" y="264"/>
                </a:cxn>
                <a:cxn ang="0">
                  <a:pos x="147" y="250"/>
                </a:cxn>
                <a:cxn ang="0">
                  <a:pos x="128" y="238"/>
                </a:cxn>
                <a:cxn ang="0">
                  <a:pos x="111" y="222"/>
                </a:cxn>
                <a:cxn ang="0">
                  <a:pos x="96" y="208"/>
                </a:cxn>
                <a:cxn ang="0">
                  <a:pos x="79" y="191"/>
                </a:cxn>
                <a:cxn ang="0">
                  <a:pos x="67" y="174"/>
                </a:cxn>
                <a:cxn ang="0">
                  <a:pos x="67" y="174"/>
                </a:cxn>
                <a:cxn ang="0">
                  <a:pos x="56" y="158"/>
                </a:cxn>
                <a:cxn ang="0">
                  <a:pos x="46" y="139"/>
                </a:cxn>
                <a:cxn ang="0">
                  <a:pos x="35" y="121"/>
                </a:cxn>
                <a:cxn ang="0">
                  <a:pos x="27" y="103"/>
                </a:cxn>
                <a:cxn ang="0">
                  <a:pos x="18" y="84"/>
                </a:cxn>
                <a:cxn ang="0">
                  <a:pos x="12" y="65"/>
                </a:cxn>
                <a:cxn ang="0">
                  <a:pos x="7" y="48"/>
                </a:cxn>
                <a:cxn ang="0">
                  <a:pos x="3" y="31"/>
                </a:cxn>
                <a:cxn ang="0">
                  <a:pos x="2" y="15"/>
                </a:cxn>
                <a:cxn ang="0">
                  <a:pos x="0" y="0"/>
                </a:cxn>
                <a:cxn ang="0">
                  <a:pos x="0" y="0"/>
                </a:cxn>
                <a:cxn ang="0">
                  <a:pos x="3" y="2"/>
                </a:cxn>
                <a:cxn ang="0">
                  <a:pos x="14" y="6"/>
                </a:cxn>
                <a:cxn ang="0">
                  <a:pos x="28" y="13"/>
                </a:cxn>
                <a:cxn ang="0">
                  <a:pos x="50" y="20"/>
                </a:cxn>
                <a:cxn ang="0">
                  <a:pos x="71" y="34"/>
                </a:cxn>
                <a:cxn ang="0">
                  <a:pos x="96" y="46"/>
                </a:cxn>
                <a:cxn ang="0">
                  <a:pos x="119" y="61"/>
                </a:cxn>
                <a:cxn ang="0">
                  <a:pos x="143" y="77"/>
                </a:cxn>
                <a:cxn ang="0">
                  <a:pos x="161" y="94"/>
                </a:cxn>
                <a:cxn ang="0">
                  <a:pos x="179" y="112"/>
                </a:cxn>
                <a:cxn ang="0">
                  <a:pos x="179" y="112"/>
                </a:cxn>
                <a:cxn ang="0">
                  <a:pos x="195" y="132"/>
                </a:cxn>
                <a:cxn ang="0">
                  <a:pos x="214" y="158"/>
                </a:cxn>
                <a:cxn ang="0">
                  <a:pos x="235" y="190"/>
                </a:cxn>
                <a:cxn ang="0">
                  <a:pos x="258" y="220"/>
                </a:cxn>
                <a:cxn ang="0">
                  <a:pos x="281" y="257"/>
                </a:cxn>
                <a:cxn ang="0">
                  <a:pos x="304" y="289"/>
                </a:cxn>
                <a:cxn ang="0">
                  <a:pos x="326" y="324"/>
                </a:cxn>
                <a:cxn ang="0">
                  <a:pos x="345" y="353"/>
                </a:cxn>
                <a:cxn ang="0">
                  <a:pos x="359" y="381"/>
                </a:cxn>
                <a:cxn ang="0">
                  <a:pos x="373" y="402"/>
                </a:cxn>
                <a:cxn ang="0">
                  <a:pos x="227" y="309"/>
                </a:cxn>
              </a:cxnLst>
              <a:rect l="0" t="0" r="r" b="b"/>
              <a:pathLst>
                <a:path w="374" h="403">
                  <a:moveTo>
                    <a:pt x="227" y="309"/>
                  </a:moveTo>
                  <a:lnTo>
                    <a:pt x="212" y="298"/>
                  </a:lnTo>
                  <a:lnTo>
                    <a:pt x="198" y="287"/>
                  </a:lnTo>
                  <a:lnTo>
                    <a:pt x="180" y="275"/>
                  </a:lnTo>
                  <a:lnTo>
                    <a:pt x="163" y="264"/>
                  </a:lnTo>
                  <a:lnTo>
                    <a:pt x="147" y="250"/>
                  </a:lnTo>
                  <a:lnTo>
                    <a:pt x="128" y="238"/>
                  </a:lnTo>
                  <a:lnTo>
                    <a:pt x="111" y="222"/>
                  </a:lnTo>
                  <a:lnTo>
                    <a:pt x="96" y="208"/>
                  </a:lnTo>
                  <a:lnTo>
                    <a:pt x="79" y="191"/>
                  </a:lnTo>
                  <a:lnTo>
                    <a:pt x="67" y="174"/>
                  </a:lnTo>
                  <a:lnTo>
                    <a:pt x="67" y="174"/>
                  </a:lnTo>
                  <a:lnTo>
                    <a:pt x="56" y="158"/>
                  </a:lnTo>
                  <a:lnTo>
                    <a:pt x="46" y="139"/>
                  </a:lnTo>
                  <a:lnTo>
                    <a:pt x="35" y="121"/>
                  </a:lnTo>
                  <a:lnTo>
                    <a:pt x="27" y="103"/>
                  </a:lnTo>
                  <a:lnTo>
                    <a:pt x="18" y="84"/>
                  </a:lnTo>
                  <a:lnTo>
                    <a:pt x="12" y="65"/>
                  </a:lnTo>
                  <a:lnTo>
                    <a:pt x="7" y="48"/>
                  </a:lnTo>
                  <a:lnTo>
                    <a:pt x="3" y="31"/>
                  </a:lnTo>
                  <a:lnTo>
                    <a:pt x="2" y="15"/>
                  </a:lnTo>
                  <a:lnTo>
                    <a:pt x="0" y="0"/>
                  </a:lnTo>
                  <a:lnTo>
                    <a:pt x="0" y="0"/>
                  </a:lnTo>
                  <a:lnTo>
                    <a:pt x="3" y="2"/>
                  </a:lnTo>
                  <a:lnTo>
                    <a:pt x="14" y="6"/>
                  </a:lnTo>
                  <a:lnTo>
                    <a:pt x="28" y="13"/>
                  </a:lnTo>
                  <a:lnTo>
                    <a:pt x="50" y="20"/>
                  </a:lnTo>
                  <a:lnTo>
                    <a:pt x="71" y="34"/>
                  </a:lnTo>
                  <a:lnTo>
                    <a:pt x="96" y="46"/>
                  </a:lnTo>
                  <a:lnTo>
                    <a:pt x="119" y="61"/>
                  </a:lnTo>
                  <a:lnTo>
                    <a:pt x="143" y="77"/>
                  </a:lnTo>
                  <a:lnTo>
                    <a:pt x="161" y="94"/>
                  </a:lnTo>
                  <a:lnTo>
                    <a:pt x="179" y="112"/>
                  </a:lnTo>
                  <a:lnTo>
                    <a:pt x="179" y="112"/>
                  </a:lnTo>
                  <a:lnTo>
                    <a:pt x="195" y="132"/>
                  </a:lnTo>
                  <a:lnTo>
                    <a:pt x="214" y="158"/>
                  </a:lnTo>
                  <a:lnTo>
                    <a:pt x="235" y="190"/>
                  </a:lnTo>
                  <a:lnTo>
                    <a:pt x="258" y="220"/>
                  </a:lnTo>
                  <a:lnTo>
                    <a:pt x="281" y="257"/>
                  </a:lnTo>
                  <a:lnTo>
                    <a:pt x="304" y="289"/>
                  </a:lnTo>
                  <a:lnTo>
                    <a:pt x="326" y="324"/>
                  </a:lnTo>
                  <a:lnTo>
                    <a:pt x="345" y="353"/>
                  </a:lnTo>
                  <a:lnTo>
                    <a:pt x="359" y="381"/>
                  </a:lnTo>
                  <a:lnTo>
                    <a:pt x="373" y="402"/>
                  </a:lnTo>
                  <a:lnTo>
                    <a:pt x="227" y="309"/>
                  </a:lnTo>
                </a:path>
              </a:pathLst>
            </a:custGeom>
            <a:solidFill>
              <a:srgbClr val="FFD80F"/>
            </a:solidFill>
            <a:ln w="9525" cap="rnd">
              <a:noFill/>
              <a:round/>
              <a:headEnd/>
              <a:tailEnd/>
            </a:ln>
            <a:effectLst/>
          </p:spPr>
          <p:txBody>
            <a:bodyPr/>
            <a:lstStyle/>
            <a:p>
              <a:pPr>
                <a:defRPr/>
              </a:pPr>
              <a:endParaRPr lang="en-US"/>
            </a:p>
          </p:txBody>
        </p:sp>
        <p:sp>
          <p:nvSpPr>
            <p:cNvPr id="240" name="Freeform 1264"/>
            <p:cNvSpPr>
              <a:spLocks/>
            </p:cNvSpPr>
            <p:nvPr/>
          </p:nvSpPr>
          <p:spPr bwMode="auto">
            <a:xfrm>
              <a:off x="1930" y="2391"/>
              <a:ext cx="375" cy="403"/>
            </a:xfrm>
            <a:custGeom>
              <a:avLst/>
              <a:gdLst/>
              <a:ahLst/>
              <a:cxnLst>
                <a:cxn ang="0">
                  <a:pos x="227" y="309"/>
                </a:cxn>
                <a:cxn ang="0">
                  <a:pos x="212" y="298"/>
                </a:cxn>
                <a:cxn ang="0">
                  <a:pos x="198" y="287"/>
                </a:cxn>
                <a:cxn ang="0">
                  <a:pos x="180" y="275"/>
                </a:cxn>
                <a:cxn ang="0">
                  <a:pos x="163" y="264"/>
                </a:cxn>
                <a:cxn ang="0">
                  <a:pos x="147" y="250"/>
                </a:cxn>
                <a:cxn ang="0">
                  <a:pos x="128" y="238"/>
                </a:cxn>
                <a:cxn ang="0">
                  <a:pos x="111" y="222"/>
                </a:cxn>
                <a:cxn ang="0">
                  <a:pos x="96" y="208"/>
                </a:cxn>
                <a:cxn ang="0">
                  <a:pos x="79" y="191"/>
                </a:cxn>
                <a:cxn ang="0">
                  <a:pos x="67" y="174"/>
                </a:cxn>
                <a:cxn ang="0">
                  <a:pos x="67" y="174"/>
                </a:cxn>
                <a:cxn ang="0">
                  <a:pos x="56" y="158"/>
                </a:cxn>
                <a:cxn ang="0">
                  <a:pos x="46" y="139"/>
                </a:cxn>
                <a:cxn ang="0">
                  <a:pos x="35" y="121"/>
                </a:cxn>
                <a:cxn ang="0">
                  <a:pos x="27" y="103"/>
                </a:cxn>
                <a:cxn ang="0">
                  <a:pos x="18" y="84"/>
                </a:cxn>
                <a:cxn ang="0">
                  <a:pos x="12" y="65"/>
                </a:cxn>
                <a:cxn ang="0">
                  <a:pos x="7" y="48"/>
                </a:cxn>
                <a:cxn ang="0">
                  <a:pos x="3" y="31"/>
                </a:cxn>
                <a:cxn ang="0">
                  <a:pos x="2" y="15"/>
                </a:cxn>
                <a:cxn ang="0">
                  <a:pos x="0" y="0"/>
                </a:cxn>
                <a:cxn ang="0">
                  <a:pos x="0" y="0"/>
                </a:cxn>
                <a:cxn ang="0">
                  <a:pos x="3" y="2"/>
                </a:cxn>
                <a:cxn ang="0">
                  <a:pos x="14" y="6"/>
                </a:cxn>
                <a:cxn ang="0">
                  <a:pos x="28" y="13"/>
                </a:cxn>
                <a:cxn ang="0">
                  <a:pos x="50" y="20"/>
                </a:cxn>
                <a:cxn ang="0">
                  <a:pos x="71" y="34"/>
                </a:cxn>
                <a:cxn ang="0">
                  <a:pos x="96" y="46"/>
                </a:cxn>
                <a:cxn ang="0">
                  <a:pos x="119" y="61"/>
                </a:cxn>
                <a:cxn ang="0">
                  <a:pos x="143" y="77"/>
                </a:cxn>
                <a:cxn ang="0">
                  <a:pos x="161" y="94"/>
                </a:cxn>
                <a:cxn ang="0">
                  <a:pos x="179" y="112"/>
                </a:cxn>
                <a:cxn ang="0">
                  <a:pos x="179" y="112"/>
                </a:cxn>
                <a:cxn ang="0">
                  <a:pos x="195" y="132"/>
                </a:cxn>
                <a:cxn ang="0">
                  <a:pos x="214" y="158"/>
                </a:cxn>
                <a:cxn ang="0">
                  <a:pos x="235" y="190"/>
                </a:cxn>
                <a:cxn ang="0">
                  <a:pos x="258" y="220"/>
                </a:cxn>
                <a:cxn ang="0">
                  <a:pos x="281" y="257"/>
                </a:cxn>
                <a:cxn ang="0">
                  <a:pos x="304" y="289"/>
                </a:cxn>
                <a:cxn ang="0">
                  <a:pos x="326" y="324"/>
                </a:cxn>
                <a:cxn ang="0">
                  <a:pos x="345" y="353"/>
                </a:cxn>
                <a:cxn ang="0">
                  <a:pos x="359" y="381"/>
                </a:cxn>
                <a:cxn ang="0">
                  <a:pos x="373" y="402"/>
                </a:cxn>
              </a:cxnLst>
              <a:rect l="0" t="0" r="r" b="b"/>
              <a:pathLst>
                <a:path w="374" h="403">
                  <a:moveTo>
                    <a:pt x="227" y="309"/>
                  </a:moveTo>
                  <a:lnTo>
                    <a:pt x="212" y="298"/>
                  </a:lnTo>
                  <a:lnTo>
                    <a:pt x="198" y="287"/>
                  </a:lnTo>
                  <a:lnTo>
                    <a:pt x="180" y="275"/>
                  </a:lnTo>
                  <a:lnTo>
                    <a:pt x="163" y="264"/>
                  </a:lnTo>
                  <a:lnTo>
                    <a:pt x="147" y="250"/>
                  </a:lnTo>
                  <a:lnTo>
                    <a:pt x="128" y="238"/>
                  </a:lnTo>
                  <a:lnTo>
                    <a:pt x="111" y="222"/>
                  </a:lnTo>
                  <a:lnTo>
                    <a:pt x="96" y="208"/>
                  </a:lnTo>
                  <a:lnTo>
                    <a:pt x="79" y="191"/>
                  </a:lnTo>
                  <a:lnTo>
                    <a:pt x="67" y="174"/>
                  </a:lnTo>
                  <a:lnTo>
                    <a:pt x="67" y="174"/>
                  </a:lnTo>
                  <a:lnTo>
                    <a:pt x="56" y="158"/>
                  </a:lnTo>
                  <a:lnTo>
                    <a:pt x="46" y="139"/>
                  </a:lnTo>
                  <a:lnTo>
                    <a:pt x="35" y="121"/>
                  </a:lnTo>
                  <a:lnTo>
                    <a:pt x="27" y="103"/>
                  </a:lnTo>
                  <a:lnTo>
                    <a:pt x="18" y="84"/>
                  </a:lnTo>
                  <a:lnTo>
                    <a:pt x="12" y="65"/>
                  </a:lnTo>
                  <a:lnTo>
                    <a:pt x="7" y="48"/>
                  </a:lnTo>
                  <a:lnTo>
                    <a:pt x="3" y="31"/>
                  </a:lnTo>
                  <a:lnTo>
                    <a:pt x="2" y="15"/>
                  </a:lnTo>
                  <a:lnTo>
                    <a:pt x="0" y="0"/>
                  </a:lnTo>
                  <a:lnTo>
                    <a:pt x="0" y="0"/>
                  </a:lnTo>
                  <a:lnTo>
                    <a:pt x="3" y="2"/>
                  </a:lnTo>
                  <a:lnTo>
                    <a:pt x="14" y="6"/>
                  </a:lnTo>
                  <a:lnTo>
                    <a:pt x="28" y="13"/>
                  </a:lnTo>
                  <a:lnTo>
                    <a:pt x="50" y="20"/>
                  </a:lnTo>
                  <a:lnTo>
                    <a:pt x="71" y="34"/>
                  </a:lnTo>
                  <a:lnTo>
                    <a:pt x="96" y="46"/>
                  </a:lnTo>
                  <a:lnTo>
                    <a:pt x="119" y="61"/>
                  </a:lnTo>
                  <a:lnTo>
                    <a:pt x="143" y="77"/>
                  </a:lnTo>
                  <a:lnTo>
                    <a:pt x="161" y="94"/>
                  </a:lnTo>
                  <a:lnTo>
                    <a:pt x="179" y="112"/>
                  </a:lnTo>
                  <a:lnTo>
                    <a:pt x="179" y="112"/>
                  </a:lnTo>
                  <a:lnTo>
                    <a:pt x="195" y="132"/>
                  </a:lnTo>
                  <a:lnTo>
                    <a:pt x="214" y="158"/>
                  </a:lnTo>
                  <a:lnTo>
                    <a:pt x="235" y="190"/>
                  </a:lnTo>
                  <a:lnTo>
                    <a:pt x="258" y="220"/>
                  </a:lnTo>
                  <a:lnTo>
                    <a:pt x="281" y="257"/>
                  </a:lnTo>
                  <a:lnTo>
                    <a:pt x="304" y="289"/>
                  </a:lnTo>
                  <a:lnTo>
                    <a:pt x="326" y="324"/>
                  </a:lnTo>
                  <a:lnTo>
                    <a:pt x="345" y="353"/>
                  </a:lnTo>
                  <a:lnTo>
                    <a:pt x="359" y="381"/>
                  </a:lnTo>
                  <a:lnTo>
                    <a:pt x="373" y="40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41" name="Freeform 1265"/>
            <p:cNvSpPr>
              <a:spLocks/>
            </p:cNvSpPr>
            <p:nvPr/>
          </p:nvSpPr>
          <p:spPr bwMode="auto">
            <a:xfrm>
              <a:off x="2022" y="2469"/>
              <a:ext cx="206" cy="225"/>
            </a:xfrm>
            <a:custGeom>
              <a:avLst/>
              <a:gdLst/>
              <a:ahLst/>
              <a:cxnLst>
                <a:cxn ang="0">
                  <a:pos x="204" y="219"/>
                </a:cxn>
                <a:cxn ang="0">
                  <a:pos x="191" y="203"/>
                </a:cxn>
                <a:cxn ang="0">
                  <a:pos x="168" y="177"/>
                </a:cxn>
                <a:cxn ang="0">
                  <a:pos x="143" y="147"/>
                </a:cxn>
                <a:cxn ang="0">
                  <a:pos x="111" y="115"/>
                </a:cxn>
                <a:cxn ang="0">
                  <a:pos x="82" y="84"/>
                </a:cxn>
                <a:cxn ang="0">
                  <a:pos x="52" y="52"/>
                </a:cxn>
                <a:cxn ang="0">
                  <a:pos x="29" y="27"/>
                </a:cxn>
                <a:cxn ang="0">
                  <a:pos x="10" y="11"/>
                </a:cxn>
                <a:cxn ang="0">
                  <a:pos x="0" y="0"/>
                </a:cxn>
                <a:cxn ang="0">
                  <a:pos x="2" y="4"/>
                </a:cxn>
                <a:cxn ang="0">
                  <a:pos x="2" y="4"/>
                </a:cxn>
                <a:cxn ang="0">
                  <a:pos x="13" y="16"/>
                </a:cxn>
                <a:cxn ang="0">
                  <a:pos x="29" y="36"/>
                </a:cxn>
                <a:cxn ang="0">
                  <a:pos x="49" y="59"/>
                </a:cxn>
                <a:cxn ang="0">
                  <a:pos x="72" y="84"/>
                </a:cxn>
                <a:cxn ang="0">
                  <a:pos x="97" y="111"/>
                </a:cxn>
                <a:cxn ang="0">
                  <a:pos x="120" y="136"/>
                </a:cxn>
                <a:cxn ang="0">
                  <a:pos x="143" y="162"/>
                </a:cxn>
                <a:cxn ang="0">
                  <a:pos x="164" y="187"/>
                </a:cxn>
                <a:cxn ang="0">
                  <a:pos x="180" y="207"/>
                </a:cxn>
                <a:cxn ang="0">
                  <a:pos x="194" y="224"/>
                </a:cxn>
                <a:cxn ang="0">
                  <a:pos x="204" y="219"/>
                </a:cxn>
              </a:cxnLst>
              <a:rect l="0" t="0" r="r" b="b"/>
              <a:pathLst>
                <a:path w="205" h="225">
                  <a:moveTo>
                    <a:pt x="204" y="219"/>
                  </a:moveTo>
                  <a:lnTo>
                    <a:pt x="191" y="203"/>
                  </a:lnTo>
                  <a:lnTo>
                    <a:pt x="168" y="177"/>
                  </a:lnTo>
                  <a:lnTo>
                    <a:pt x="143" y="147"/>
                  </a:lnTo>
                  <a:lnTo>
                    <a:pt x="111" y="115"/>
                  </a:lnTo>
                  <a:lnTo>
                    <a:pt x="82" y="84"/>
                  </a:lnTo>
                  <a:lnTo>
                    <a:pt x="52" y="52"/>
                  </a:lnTo>
                  <a:lnTo>
                    <a:pt x="29" y="27"/>
                  </a:lnTo>
                  <a:lnTo>
                    <a:pt x="10" y="11"/>
                  </a:lnTo>
                  <a:lnTo>
                    <a:pt x="0" y="0"/>
                  </a:lnTo>
                  <a:lnTo>
                    <a:pt x="2" y="4"/>
                  </a:lnTo>
                  <a:lnTo>
                    <a:pt x="2" y="4"/>
                  </a:lnTo>
                  <a:lnTo>
                    <a:pt x="13" y="16"/>
                  </a:lnTo>
                  <a:lnTo>
                    <a:pt x="29" y="36"/>
                  </a:lnTo>
                  <a:lnTo>
                    <a:pt x="49" y="59"/>
                  </a:lnTo>
                  <a:lnTo>
                    <a:pt x="72" y="84"/>
                  </a:lnTo>
                  <a:lnTo>
                    <a:pt x="97" y="111"/>
                  </a:lnTo>
                  <a:lnTo>
                    <a:pt x="120" y="136"/>
                  </a:lnTo>
                  <a:lnTo>
                    <a:pt x="143" y="162"/>
                  </a:lnTo>
                  <a:lnTo>
                    <a:pt x="164" y="187"/>
                  </a:lnTo>
                  <a:lnTo>
                    <a:pt x="180" y="207"/>
                  </a:lnTo>
                  <a:lnTo>
                    <a:pt x="194" y="224"/>
                  </a:lnTo>
                  <a:lnTo>
                    <a:pt x="204" y="219"/>
                  </a:lnTo>
                </a:path>
              </a:pathLst>
            </a:custGeom>
            <a:solidFill>
              <a:srgbClr val="7C6000"/>
            </a:solidFill>
            <a:ln w="9525" cap="rnd">
              <a:noFill/>
              <a:round/>
              <a:headEnd/>
              <a:tailEnd/>
            </a:ln>
            <a:effectLst/>
          </p:spPr>
          <p:txBody>
            <a:bodyPr/>
            <a:lstStyle/>
            <a:p>
              <a:pPr>
                <a:defRPr/>
              </a:pPr>
              <a:endParaRPr lang="en-US"/>
            </a:p>
          </p:txBody>
        </p:sp>
        <p:sp>
          <p:nvSpPr>
            <p:cNvPr id="242" name="Freeform 1266"/>
            <p:cNvSpPr>
              <a:spLocks/>
            </p:cNvSpPr>
            <p:nvPr/>
          </p:nvSpPr>
          <p:spPr bwMode="auto">
            <a:xfrm>
              <a:off x="1988" y="2622"/>
              <a:ext cx="413" cy="277"/>
            </a:xfrm>
            <a:custGeom>
              <a:avLst/>
              <a:gdLst/>
              <a:ahLst/>
              <a:cxnLst>
                <a:cxn ang="0">
                  <a:pos x="413" y="227"/>
                </a:cxn>
                <a:cxn ang="0">
                  <a:pos x="395" y="210"/>
                </a:cxn>
                <a:cxn ang="0">
                  <a:pos x="374" y="191"/>
                </a:cxn>
                <a:cxn ang="0">
                  <a:pos x="353" y="172"/>
                </a:cxn>
                <a:cxn ang="0">
                  <a:pos x="328" y="153"/>
                </a:cxn>
                <a:cxn ang="0">
                  <a:pos x="305" y="134"/>
                </a:cxn>
                <a:cxn ang="0">
                  <a:pos x="282" y="115"/>
                </a:cxn>
                <a:cxn ang="0">
                  <a:pos x="259" y="98"/>
                </a:cxn>
                <a:cxn ang="0">
                  <a:pos x="238" y="82"/>
                </a:cxn>
                <a:cxn ang="0">
                  <a:pos x="218" y="69"/>
                </a:cxn>
                <a:cxn ang="0">
                  <a:pos x="204" y="57"/>
                </a:cxn>
                <a:cxn ang="0">
                  <a:pos x="204" y="57"/>
                </a:cxn>
                <a:cxn ang="0">
                  <a:pos x="190" y="46"/>
                </a:cxn>
                <a:cxn ang="0">
                  <a:pos x="170" y="37"/>
                </a:cxn>
                <a:cxn ang="0">
                  <a:pos x="147" y="29"/>
                </a:cxn>
                <a:cxn ang="0">
                  <a:pos x="126" y="23"/>
                </a:cxn>
                <a:cxn ang="0">
                  <a:pos x="101" y="16"/>
                </a:cxn>
                <a:cxn ang="0">
                  <a:pos x="77" y="9"/>
                </a:cxn>
                <a:cxn ang="0">
                  <a:pos x="54" y="6"/>
                </a:cxn>
                <a:cxn ang="0">
                  <a:pos x="34" y="4"/>
                </a:cxn>
                <a:cxn ang="0">
                  <a:pos x="15" y="2"/>
                </a:cxn>
                <a:cxn ang="0">
                  <a:pos x="0" y="0"/>
                </a:cxn>
                <a:cxn ang="0">
                  <a:pos x="0" y="0"/>
                </a:cxn>
                <a:cxn ang="0">
                  <a:pos x="2" y="4"/>
                </a:cxn>
                <a:cxn ang="0">
                  <a:pos x="4" y="8"/>
                </a:cxn>
                <a:cxn ang="0">
                  <a:pos x="10" y="16"/>
                </a:cxn>
                <a:cxn ang="0">
                  <a:pos x="18" y="29"/>
                </a:cxn>
                <a:cxn ang="0">
                  <a:pos x="29" y="41"/>
                </a:cxn>
                <a:cxn ang="0">
                  <a:pos x="40" y="58"/>
                </a:cxn>
                <a:cxn ang="0">
                  <a:pos x="50" y="73"/>
                </a:cxn>
                <a:cxn ang="0">
                  <a:pos x="63" y="90"/>
                </a:cxn>
                <a:cxn ang="0">
                  <a:pos x="75" y="106"/>
                </a:cxn>
                <a:cxn ang="0">
                  <a:pos x="88" y="124"/>
                </a:cxn>
                <a:cxn ang="0">
                  <a:pos x="88" y="124"/>
                </a:cxn>
                <a:cxn ang="0">
                  <a:pos x="101" y="140"/>
                </a:cxn>
                <a:cxn ang="0">
                  <a:pos x="116" y="157"/>
                </a:cxn>
                <a:cxn ang="0">
                  <a:pos x="132" y="174"/>
                </a:cxn>
                <a:cxn ang="0">
                  <a:pos x="149" y="191"/>
                </a:cxn>
                <a:cxn ang="0">
                  <a:pos x="168" y="207"/>
                </a:cxn>
                <a:cxn ang="0">
                  <a:pos x="187" y="225"/>
                </a:cxn>
                <a:cxn ang="0">
                  <a:pos x="206" y="239"/>
                </a:cxn>
                <a:cxn ang="0">
                  <a:pos x="227" y="254"/>
                </a:cxn>
                <a:cxn ang="0">
                  <a:pos x="248" y="267"/>
                </a:cxn>
                <a:cxn ang="0">
                  <a:pos x="271" y="276"/>
                </a:cxn>
                <a:cxn ang="0">
                  <a:pos x="413" y="227"/>
                </a:cxn>
              </a:cxnLst>
              <a:rect l="0" t="0" r="r" b="b"/>
              <a:pathLst>
                <a:path w="414" h="277">
                  <a:moveTo>
                    <a:pt x="413" y="227"/>
                  </a:moveTo>
                  <a:lnTo>
                    <a:pt x="395" y="210"/>
                  </a:lnTo>
                  <a:lnTo>
                    <a:pt x="374" y="191"/>
                  </a:lnTo>
                  <a:lnTo>
                    <a:pt x="353" y="172"/>
                  </a:lnTo>
                  <a:lnTo>
                    <a:pt x="328" y="153"/>
                  </a:lnTo>
                  <a:lnTo>
                    <a:pt x="305" y="134"/>
                  </a:lnTo>
                  <a:lnTo>
                    <a:pt x="282" y="115"/>
                  </a:lnTo>
                  <a:lnTo>
                    <a:pt x="259" y="98"/>
                  </a:lnTo>
                  <a:lnTo>
                    <a:pt x="238" y="82"/>
                  </a:lnTo>
                  <a:lnTo>
                    <a:pt x="218" y="69"/>
                  </a:lnTo>
                  <a:lnTo>
                    <a:pt x="204" y="57"/>
                  </a:lnTo>
                  <a:lnTo>
                    <a:pt x="204" y="57"/>
                  </a:lnTo>
                  <a:lnTo>
                    <a:pt x="190" y="46"/>
                  </a:lnTo>
                  <a:lnTo>
                    <a:pt x="170" y="37"/>
                  </a:lnTo>
                  <a:lnTo>
                    <a:pt x="147" y="29"/>
                  </a:lnTo>
                  <a:lnTo>
                    <a:pt x="126" y="23"/>
                  </a:lnTo>
                  <a:lnTo>
                    <a:pt x="101" y="16"/>
                  </a:lnTo>
                  <a:lnTo>
                    <a:pt x="77" y="9"/>
                  </a:lnTo>
                  <a:lnTo>
                    <a:pt x="54" y="6"/>
                  </a:lnTo>
                  <a:lnTo>
                    <a:pt x="34" y="4"/>
                  </a:lnTo>
                  <a:lnTo>
                    <a:pt x="15" y="2"/>
                  </a:lnTo>
                  <a:lnTo>
                    <a:pt x="0" y="0"/>
                  </a:lnTo>
                  <a:lnTo>
                    <a:pt x="0" y="0"/>
                  </a:lnTo>
                  <a:lnTo>
                    <a:pt x="2" y="4"/>
                  </a:lnTo>
                  <a:lnTo>
                    <a:pt x="4" y="8"/>
                  </a:lnTo>
                  <a:lnTo>
                    <a:pt x="10" y="16"/>
                  </a:lnTo>
                  <a:lnTo>
                    <a:pt x="18" y="29"/>
                  </a:lnTo>
                  <a:lnTo>
                    <a:pt x="29" y="41"/>
                  </a:lnTo>
                  <a:lnTo>
                    <a:pt x="40" y="58"/>
                  </a:lnTo>
                  <a:lnTo>
                    <a:pt x="50" y="73"/>
                  </a:lnTo>
                  <a:lnTo>
                    <a:pt x="63" y="90"/>
                  </a:lnTo>
                  <a:lnTo>
                    <a:pt x="75" y="106"/>
                  </a:lnTo>
                  <a:lnTo>
                    <a:pt x="88" y="124"/>
                  </a:lnTo>
                  <a:lnTo>
                    <a:pt x="88" y="124"/>
                  </a:lnTo>
                  <a:lnTo>
                    <a:pt x="101" y="140"/>
                  </a:lnTo>
                  <a:lnTo>
                    <a:pt x="116" y="157"/>
                  </a:lnTo>
                  <a:lnTo>
                    <a:pt x="132" y="174"/>
                  </a:lnTo>
                  <a:lnTo>
                    <a:pt x="149" y="191"/>
                  </a:lnTo>
                  <a:lnTo>
                    <a:pt x="168" y="207"/>
                  </a:lnTo>
                  <a:lnTo>
                    <a:pt x="187" y="225"/>
                  </a:lnTo>
                  <a:lnTo>
                    <a:pt x="206" y="239"/>
                  </a:lnTo>
                  <a:lnTo>
                    <a:pt x="227" y="254"/>
                  </a:lnTo>
                  <a:lnTo>
                    <a:pt x="248" y="267"/>
                  </a:lnTo>
                  <a:lnTo>
                    <a:pt x="271" y="276"/>
                  </a:lnTo>
                  <a:lnTo>
                    <a:pt x="413" y="227"/>
                  </a:lnTo>
                </a:path>
              </a:pathLst>
            </a:custGeom>
            <a:solidFill>
              <a:srgbClr val="FFD80F"/>
            </a:solidFill>
            <a:ln w="9525" cap="rnd">
              <a:noFill/>
              <a:round/>
              <a:headEnd/>
              <a:tailEnd/>
            </a:ln>
            <a:effectLst/>
          </p:spPr>
          <p:txBody>
            <a:bodyPr/>
            <a:lstStyle/>
            <a:p>
              <a:pPr>
                <a:defRPr/>
              </a:pPr>
              <a:endParaRPr lang="en-US"/>
            </a:p>
          </p:txBody>
        </p:sp>
        <p:sp>
          <p:nvSpPr>
            <p:cNvPr id="243" name="Freeform 1267"/>
            <p:cNvSpPr>
              <a:spLocks/>
            </p:cNvSpPr>
            <p:nvPr/>
          </p:nvSpPr>
          <p:spPr bwMode="auto">
            <a:xfrm>
              <a:off x="1988" y="2622"/>
              <a:ext cx="413" cy="277"/>
            </a:xfrm>
            <a:custGeom>
              <a:avLst/>
              <a:gdLst/>
              <a:ahLst/>
              <a:cxnLst>
                <a:cxn ang="0">
                  <a:pos x="413" y="227"/>
                </a:cxn>
                <a:cxn ang="0">
                  <a:pos x="395" y="210"/>
                </a:cxn>
                <a:cxn ang="0">
                  <a:pos x="374" y="191"/>
                </a:cxn>
                <a:cxn ang="0">
                  <a:pos x="353" y="172"/>
                </a:cxn>
                <a:cxn ang="0">
                  <a:pos x="328" y="153"/>
                </a:cxn>
                <a:cxn ang="0">
                  <a:pos x="305" y="134"/>
                </a:cxn>
                <a:cxn ang="0">
                  <a:pos x="282" y="115"/>
                </a:cxn>
                <a:cxn ang="0">
                  <a:pos x="259" y="98"/>
                </a:cxn>
                <a:cxn ang="0">
                  <a:pos x="238" y="82"/>
                </a:cxn>
                <a:cxn ang="0">
                  <a:pos x="218" y="69"/>
                </a:cxn>
                <a:cxn ang="0">
                  <a:pos x="204" y="57"/>
                </a:cxn>
                <a:cxn ang="0">
                  <a:pos x="204" y="57"/>
                </a:cxn>
                <a:cxn ang="0">
                  <a:pos x="190" y="46"/>
                </a:cxn>
                <a:cxn ang="0">
                  <a:pos x="170" y="37"/>
                </a:cxn>
                <a:cxn ang="0">
                  <a:pos x="147" y="29"/>
                </a:cxn>
                <a:cxn ang="0">
                  <a:pos x="126" y="23"/>
                </a:cxn>
                <a:cxn ang="0">
                  <a:pos x="101" y="16"/>
                </a:cxn>
                <a:cxn ang="0">
                  <a:pos x="77" y="9"/>
                </a:cxn>
                <a:cxn ang="0">
                  <a:pos x="54" y="6"/>
                </a:cxn>
                <a:cxn ang="0">
                  <a:pos x="34" y="4"/>
                </a:cxn>
                <a:cxn ang="0">
                  <a:pos x="15" y="2"/>
                </a:cxn>
                <a:cxn ang="0">
                  <a:pos x="0" y="0"/>
                </a:cxn>
                <a:cxn ang="0">
                  <a:pos x="0" y="0"/>
                </a:cxn>
                <a:cxn ang="0">
                  <a:pos x="2" y="4"/>
                </a:cxn>
                <a:cxn ang="0">
                  <a:pos x="4" y="8"/>
                </a:cxn>
                <a:cxn ang="0">
                  <a:pos x="10" y="16"/>
                </a:cxn>
                <a:cxn ang="0">
                  <a:pos x="18" y="29"/>
                </a:cxn>
                <a:cxn ang="0">
                  <a:pos x="29" y="41"/>
                </a:cxn>
                <a:cxn ang="0">
                  <a:pos x="40" y="58"/>
                </a:cxn>
                <a:cxn ang="0">
                  <a:pos x="50" y="73"/>
                </a:cxn>
                <a:cxn ang="0">
                  <a:pos x="63" y="90"/>
                </a:cxn>
                <a:cxn ang="0">
                  <a:pos x="75" y="106"/>
                </a:cxn>
                <a:cxn ang="0">
                  <a:pos x="88" y="124"/>
                </a:cxn>
                <a:cxn ang="0">
                  <a:pos x="88" y="124"/>
                </a:cxn>
                <a:cxn ang="0">
                  <a:pos x="101" y="140"/>
                </a:cxn>
                <a:cxn ang="0">
                  <a:pos x="116" y="157"/>
                </a:cxn>
                <a:cxn ang="0">
                  <a:pos x="132" y="174"/>
                </a:cxn>
                <a:cxn ang="0">
                  <a:pos x="149" y="191"/>
                </a:cxn>
                <a:cxn ang="0">
                  <a:pos x="168" y="207"/>
                </a:cxn>
                <a:cxn ang="0">
                  <a:pos x="187" y="225"/>
                </a:cxn>
                <a:cxn ang="0">
                  <a:pos x="206" y="239"/>
                </a:cxn>
                <a:cxn ang="0">
                  <a:pos x="227" y="254"/>
                </a:cxn>
                <a:cxn ang="0">
                  <a:pos x="248" y="267"/>
                </a:cxn>
                <a:cxn ang="0">
                  <a:pos x="271" y="276"/>
                </a:cxn>
              </a:cxnLst>
              <a:rect l="0" t="0" r="r" b="b"/>
              <a:pathLst>
                <a:path w="414" h="277">
                  <a:moveTo>
                    <a:pt x="413" y="227"/>
                  </a:moveTo>
                  <a:lnTo>
                    <a:pt x="395" y="210"/>
                  </a:lnTo>
                  <a:lnTo>
                    <a:pt x="374" y="191"/>
                  </a:lnTo>
                  <a:lnTo>
                    <a:pt x="353" y="172"/>
                  </a:lnTo>
                  <a:lnTo>
                    <a:pt x="328" y="153"/>
                  </a:lnTo>
                  <a:lnTo>
                    <a:pt x="305" y="134"/>
                  </a:lnTo>
                  <a:lnTo>
                    <a:pt x="282" y="115"/>
                  </a:lnTo>
                  <a:lnTo>
                    <a:pt x="259" y="98"/>
                  </a:lnTo>
                  <a:lnTo>
                    <a:pt x="238" y="82"/>
                  </a:lnTo>
                  <a:lnTo>
                    <a:pt x="218" y="69"/>
                  </a:lnTo>
                  <a:lnTo>
                    <a:pt x="204" y="57"/>
                  </a:lnTo>
                  <a:lnTo>
                    <a:pt x="204" y="57"/>
                  </a:lnTo>
                  <a:lnTo>
                    <a:pt x="190" y="46"/>
                  </a:lnTo>
                  <a:lnTo>
                    <a:pt x="170" y="37"/>
                  </a:lnTo>
                  <a:lnTo>
                    <a:pt x="147" y="29"/>
                  </a:lnTo>
                  <a:lnTo>
                    <a:pt x="126" y="23"/>
                  </a:lnTo>
                  <a:lnTo>
                    <a:pt x="101" y="16"/>
                  </a:lnTo>
                  <a:lnTo>
                    <a:pt x="77" y="9"/>
                  </a:lnTo>
                  <a:lnTo>
                    <a:pt x="54" y="6"/>
                  </a:lnTo>
                  <a:lnTo>
                    <a:pt x="34" y="4"/>
                  </a:lnTo>
                  <a:lnTo>
                    <a:pt x="15" y="2"/>
                  </a:lnTo>
                  <a:lnTo>
                    <a:pt x="0" y="0"/>
                  </a:lnTo>
                  <a:lnTo>
                    <a:pt x="0" y="0"/>
                  </a:lnTo>
                  <a:lnTo>
                    <a:pt x="2" y="4"/>
                  </a:lnTo>
                  <a:lnTo>
                    <a:pt x="4" y="8"/>
                  </a:lnTo>
                  <a:lnTo>
                    <a:pt x="10" y="16"/>
                  </a:lnTo>
                  <a:lnTo>
                    <a:pt x="18" y="29"/>
                  </a:lnTo>
                  <a:lnTo>
                    <a:pt x="29" y="41"/>
                  </a:lnTo>
                  <a:lnTo>
                    <a:pt x="40" y="58"/>
                  </a:lnTo>
                  <a:lnTo>
                    <a:pt x="50" y="73"/>
                  </a:lnTo>
                  <a:lnTo>
                    <a:pt x="63" y="90"/>
                  </a:lnTo>
                  <a:lnTo>
                    <a:pt x="75" y="106"/>
                  </a:lnTo>
                  <a:lnTo>
                    <a:pt x="88" y="124"/>
                  </a:lnTo>
                  <a:lnTo>
                    <a:pt x="88" y="124"/>
                  </a:lnTo>
                  <a:lnTo>
                    <a:pt x="101" y="140"/>
                  </a:lnTo>
                  <a:lnTo>
                    <a:pt x="116" y="157"/>
                  </a:lnTo>
                  <a:lnTo>
                    <a:pt x="132" y="174"/>
                  </a:lnTo>
                  <a:lnTo>
                    <a:pt x="149" y="191"/>
                  </a:lnTo>
                  <a:lnTo>
                    <a:pt x="168" y="207"/>
                  </a:lnTo>
                  <a:lnTo>
                    <a:pt x="187" y="225"/>
                  </a:lnTo>
                  <a:lnTo>
                    <a:pt x="206" y="239"/>
                  </a:lnTo>
                  <a:lnTo>
                    <a:pt x="227" y="254"/>
                  </a:lnTo>
                  <a:lnTo>
                    <a:pt x="248" y="267"/>
                  </a:lnTo>
                  <a:lnTo>
                    <a:pt x="271" y="27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44" name="Freeform 1268"/>
            <p:cNvSpPr>
              <a:spLocks/>
            </p:cNvSpPr>
            <p:nvPr/>
          </p:nvSpPr>
          <p:spPr bwMode="auto">
            <a:xfrm>
              <a:off x="2060" y="2667"/>
              <a:ext cx="260" cy="181"/>
            </a:xfrm>
            <a:custGeom>
              <a:avLst/>
              <a:gdLst/>
              <a:ahLst/>
              <a:cxnLst>
                <a:cxn ang="0">
                  <a:pos x="255" y="181"/>
                </a:cxn>
                <a:cxn ang="0">
                  <a:pos x="243" y="176"/>
                </a:cxn>
                <a:cxn ang="0">
                  <a:pos x="230" y="172"/>
                </a:cxn>
                <a:cxn ang="0">
                  <a:pos x="218" y="163"/>
                </a:cxn>
                <a:cxn ang="0">
                  <a:pos x="203" y="159"/>
                </a:cxn>
                <a:cxn ang="0">
                  <a:pos x="188" y="151"/>
                </a:cxn>
                <a:cxn ang="0">
                  <a:pos x="174" y="142"/>
                </a:cxn>
                <a:cxn ang="0">
                  <a:pos x="161" y="133"/>
                </a:cxn>
                <a:cxn ang="0">
                  <a:pos x="147" y="126"/>
                </a:cxn>
                <a:cxn ang="0">
                  <a:pos x="133" y="117"/>
                </a:cxn>
                <a:cxn ang="0">
                  <a:pos x="121" y="107"/>
                </a:cxn>
                <a:cxn ang="0">
                  <a:pos x="121" y="107"/>
                </a:cxn>
                <a:cxn ang="0">
                  <a:pos x="110" y="96"/>
                </a:cxn>
                <a:cxn ang="0">
                  <a:pos x="98" y="85"/>
                </a:cxn>
                <a:cxn ang="0">
                  <a:pos x="85" y="73"/>
                </a:cxn>
                <a:cxn ang="0">
                  <a:pos x="73" y="60"/>
                </a:cxn>
                <a:cxn ang="0">
                  <a:pos x="60" y="50"/>
                </a:cxn>
                <a:cxn ang="0">
                  <a:pos x="48" y="37"/>
                </a:cxn>
                <a:cxn ang="0">
                  <a:pos x="35" y="27"/>
                </a:cxn>
                <a:cxn ang="0">
                  <a:pos x="25" y="18"/>
                </a:cxn>
                <a:cxn ang="0">
                  <a:pos x="12" y="8"/>
                </a:cxn>
                <a:cxn ang="0">
                  <a:pos x="0" y="0"/>
                </a:cxn>
                <a:cxn ang="0">
                  <a:pos x="0" y="0"/>
                </a:cxn>
                <a:cxn ang="0">
                  <a:pos x="12" y="8"/>
                </a:cxn>
                <a:cxn ang="0">
                  <a:pos x="25" y="16"/>
                </a:cxn>
                <a:cxn ang="0">
                  <a:pos x="37" y="25"/>
                </a:cxn>
                <a:cxn ang="0">
                  <a:pos x="50" y="36"/>
                </a:cxn>
                <a:cxn ang="0">
                  <a:pos x="62" y="43"/>
                </a:cxn>
                <a:cxn ang="0">
                  <a:pos x="74" y="54"/>
                </a:cxn>
                <a:cxn ang="0">
                  <a:pos x="87" y="64"/>
                </a:cxn>
                <a:cxn ang="0">
                  <a:pos x="99" y="75"/>
                </a:cxn>
                <a:cxn ang="0">
                  <a:pos x="113" y="85"/>
                </a:cxn>
                <a:cxn ang="0">
                  <a:pos x="125" y="96"/>
                </a:cxn>
                <a:cxn ang="0">
                  <a:pos x="125" y="96"/>
                </a:cxn>
                <a:cxn ang="0">
                  <a:pos x="136" y="105"/>
                </a:cxn>
                <a:cxn ang="0">
                  <a:pos x="149" y="115"/>
                </a:cxn>
                <a:cxn ang="0">
                  <a:pos x="163" y="123"/>
                </a:cxn>
                <a:cxn ang="0">
                  <a:pos x="177" y="132"/>
                </a:cxn>
                <a:cxn ang="0">
                  <a:pos x="193" y="140"/>
                </a:cxn>
                <a:cxn ang="0">
                  <a:pos x="207" y="146"/>
                </a:cxn>
                <a:cxn ang="0">
                  <a:pos x="222" y="153"/>
                </a:cxn>
                <a:cxn ang="0">
                  <a:pos x="234" y="159"/>
                </a:cxn>
                <a:cxn ang="0">
                  <a:pos x="248" y="165"/>
                </a:cxn>
                <a:cxn ang="0">
                  <a:pos x="258" y="170"/>
                </a:cxn>
                <a:cxn ang="0">
                  <a:pos x="255" y="181"/>
                </a:cxn>
              </a:cxnLst>
              <a:rect l="0" t="0" r="r" b="b"/>
              <a:pathLst>
                <a:path w="259" h="182">
                  <a:moveTo>
                    <a:pt x="255" y="181"/>
                  </a:moveTo>
                  <a:lnTo>
                    <a:pt x="243" y="176"/>
                  </a:lnTo>
                  <a:lnTo>
                    <a:pt x="230" y="172"/>
                  </a:lnTo>
                  <a:lnTo>
                    <a:pt x="218" y="163"/>
                  </a:lnTo>
                  <a:lnTo>
                    <a:pt x="203" y="159"/>
                  </a:lnTo>
                  <a:lnTo>
                    <a:pt x="188" y="151"/>
                  </a:lnTo>
                  <a:lnTo>
                    <a:pt x="174" y="142"/>
                  </a:lnTo>
                  <a:lnTo>
                    <a:pt x="161" y="133"/>
                  </a:lnTo>
                  <a:lnTo>
                    <a:pt x="147" y="126"/>
                  </a:lnTo>
                  <a:lnTo>
                    <a:pt x="133" y="117"/>
                  </a:lnTo>
                  <a:lnTo>
                    <a:pt x="121" y="107"/>
                  </a:lnTo>
                  <a:lnTo>
                    <a:pt x="121" y="107"/>
                  </a:lnTo>
                  <a:lnTo>
                    <a:pt x="110" y="96"/>
                  </a:lnTo>
                  <a:lnTo>
                    <a:pt x="98" y="85"/>
                  </a:lnTo>
                  <a:lnTo>
                    <a:pt x="85" y="73"/>
                  </a:lnTo>
                  <a:lnTo>
                    <a:pt x="73" y="60"/>
                  </a:lnTo>
                  <a:lnTo>
                    <a:pt x="60" y="50"/>
                  </a:lnTo>
                  <a:lnTo>
                    <a:pt x="48" y="37"/>
                  </a:lnTo>
                  <a:lnTo>
                    <a:pt x="35" y="27"/>
                  </a:lnTo>
                  <a:lnTo>
                    <a:pt x="25" y="18"/>
                  </a:lnTo>
                  <a:lnTo>
                    <a:pt x="12" y="8"/>
                  </a:lnTo>
                  <a:lnTo>
                    <a:pt x="0" y="0"/>
                  </a:lnTo>
                  <a:lnTo>
                    <a:pt x="0" y="0"/>
                  </a:lnTo>
                  <a:lnTo>
                    <a:pt x="12" y="8"/>
                  </a:lnTo>
                  <a:lnTo>
                    <a:pt x="25" y="16"/>
                  </a:lnTo>
                  <a:lnTo>
                    <a:pt x="37" y="25"/>
                  </a:lnTo>
                  <a:lnTo>
                    <a:pt x="50" y="36"/>
                  </a:lnTo>
                  <a:lnTo>
                    <a:pt x="62" y="43"/>
                  </a:lnTo>
                  <a:lnTo>
                    <a:pt x="74" y="54"/>
                  </a:lnTo>
                  <a:lnTo>
                    <a:pt x="87" y="64"/>
                  </a:lnTo>
                  <a:lnTo>
                    <a:pt x="99" y="75"/>
                  </a:lnTo>
                  <a:lnTo>
                    <a:pt x="113" y="85"/>
                  </a:lnTo>
                  <a:lnTo>
                    <a:pt x="125" y="96"/>
                  </a:lnTo>
                  <a:lnTo>
                    <a:pt x="125" y="96"/>
                  </a:lnTo>
                  <a:lnTo>
                    <a:pt x="136" y="105"/>
                  </a:lnTo>
                  <a:lnTo>
                    <a:pt x="149" y="115"/>
                  </a:lnTo>
                  <a:lnTo>
                    <a:pt x="163" y="123"/>
                  </a:lnTo>
                  <a:lnTo>
                    <a:pt x="177" y="132"/>
                  </a:lnTo>
                  <a:lnTo>
                    <a:pt x="193" y="140"/>
                  </a:lnTo>
                  <a:lnTo>
                    <a:pt x="207" y="146"/>
                  </a:lnTo>
                  <a:lnTo>
                    <a:pt x="222" y="153"/>
                  </a:lnTo>
                  <a:lnTo>
                    <a:pt x="234" y="159"/>
                  </a:lnTo>
                  <a:lnTo>
                    <a:pt x="248" y="165"/>
                  </a:lnTo>
                  <a:lnTo>
                    <a:pt x="258" y="170"/>
                  </a:lnTo>
                  <a:lnTo>
                    <a:pt x="255" y="181"/>
                  </a:lnTo>
                </a:path>
              </a:pathLst>
            </a:custGeom>
            <a:solidFill>
              <a:srgbClr val="7C6000"/>
            </a:solidFill>
            <a:ln w="9525" cap="rnd">
              <a:noFill/>
              <a:round/>
              <a:headEnd/>
              <a:tailEnd/>
            </a:ln>
            <a:effectLst/>
          </p:spPr>
          <p:txBody>
            <a:bodyPr/>
            <a:lstStyle/>
            <a:p>
              <a:pPr>
                <a:defRPr/>
              </a:pPr>
              <a:endParaRPr lang="en-US"/>
            </a:p>
          </p:txBody>
        </p:sp>
        <p:sp>
          <p:nvSpPr>
            <p:cNvPr id="245" name="Freeform 1269"/>
            <p:cNvSpPr>
              <a:spLocks/>
            </p:cNvSpPr>
            <p:nvPr/>
          </p:nvSpPr>
          <p:spPr bwMode="auto">
            <a:xfrm>
              <a:off x="2148" y="2803"/>
              <a:ext cx="318" cy="193"/>
            </a:xfrm>
            <a:custGeom>
              <a:avLst/>
              <a:gdLst/>
              <a:ahLst/>
              <a:cxnLst>
                <a:cxn ang="0">
                  <a:pos x="267" y="71"/>
                </a:cxn>
                <a:cxn ang="0">
                  <a:pos x="251" y="58"/>
                </a:cxn>
                <a:cxn ang="0">
                  <a:pos x="230" y="46"/>
                </a:cxn>
                <a:cxn ang="0">
                  <a:pos x="209" y="33"/>
                </a:cxn>
                <a:cxn ang="0">
                  <a:pos x="183" y="23"/>
                </a:cxn>
                <a:cxn ang="0">
                  <a:pos x="156" y="14"/>
                </a:cxn>
                <a:cxn ang="0">
                  <a:pos x="126" y="5"/>
                </a:cxn>
                <a:cxn ang="0">
                  <a:pos x="96" y="1"/>
                </a:cxn>
                <a:cxn ang="0">
                  <a:pos x="64" y="0"/>
                </a:cxn>
                <a:cxn ang="0">
                  <a:pos x="34" y="0"/>
                </a:cxn>
                <a:cxn ang="0">
                  <a:pos x="0" y="5"/>
                </a:cxn>
                <a:cxn ang="0">
                  <a:pos x="0" y="5"/>
                </a:cxn>
                <a:cxn ang="0">
                  <a:pos x="0" y="7"/>
                </a:cxn>
                <a:cxn ang="0">
                  <a:pos x="6" y="16"/>
                </a:cxn>
                <a:cxn ang="0">
                  <a:pos x="14" y="28"/>
                </a:cxn>
                <a:cxn ang="0">
                  <a:pos x="25" y="46"/>
                </a:cxn>
                <a:cxn ang="0">
                  <a:pos x="38" y="65"/>
                </a:cxn>
                <a:cxn ang="0">
                  <a:pos x="52" y="83"/>
                </a:cxn>
                <a:cxn ang="0">
                  <a:pos x="67" y="100"/>
                </a:cxn>
                <a:cxn ang="0">
                  <a:pos x="84" y="118"/>
                </a:cxn>
                <a:cxn ang="0">
                  <a:pos x="101" y="132"/>
                </a:cxn>
                <a:cxn ang="0">
                  <a:pos x="117" y="143"/>
                </a:cxn>
                <a:cxn ang="0">
                  <a:pos x="117" y="143"/>
                </a:cxn>
                <a:cxn ang="0">
                  <a:pos x="135" y="151"/>
                </a:cxn>
                <a:cxn ang="0">
                  <a:pos x="154" y="157"/>
                </a:cxn>
                <a:cxn ang="0">
                  <a:pos x="175" y="166"/>
                </a:cxn>
                <a:cxn ang="0">
                  <a:pos x="193" y="172"/>
                </a:cxn>
                <a:cxn ang="0">
                  <a:pos x="214" y="178"/>
                </a:cxn>
                <a:cxn ang="0">
                  <a:pos x="236" y="183"/>
                </a:cxn>
                <a:cxn ang="0">
                  <a:pos x="257" y="187"/>
                </a:cxn>
                <a:cxn ang="0">
                  <a:pos x="276" y="192"/>
                </a:cxn>
                <a:cxn ang="0">
                  <a:pos x="297" y="192"/>
                </a:cxn>
                <a:cxn ang="0">
                  <a:pos x="316" y="192"/>
                </a:cxn>
                <a:cxn ang="0">
                  <a:pos x="267" y="71"/>
                </a:cxn>
              </a:cxnLst>
              <a:rect l="0" t="0" r="r" b="b"/>
              <a:pathLst>
                <a:path w="317" h="193">
                  <a:moveTo>
                    <a:pt x="267" y="71"/>
                  </a:moveTo>
                  <a:lnTo>
                    <a:pt x="251" y="58"/>
                  </a:lnTo>
                  <a:lnTo>
                    <a:pt x="230" y="46"/>
                  </a:lnTo>
                  <a:lnTo>
                    <a:pt x="209" y="33"/>
                  </a:lnTo>
                  <a:lnTo>
                    <a:pt x="183" y="23"/>
                  </a:lnTo>
                  <a:lnTo>
                    <a:pt x="156" y="14"/>
                  </a:lnTo>
                  <a:lnTo>
                    <a:pt x="126" y="5"/>
                  </a:lnTo>
                  <a:lnTo>
                    <a:pt x="96" y="1"/>
                  </a:lnTo>
                  <a:lnTo>
                    <a:pt x="64" y="0"/>
                  </a:lnTo>
                  <a:lnTo>
                    <a:pt x="34" y="0"/>
                  </a:lnTo>
                  <a:lnTo>
                    <a:pt x="0" y="5"/>
                  </a:lnTo>
                  <a:lnTo>
                    <a:pt x="0" y="5"/>
                  </a:lnTo>
                  <a:lnTo>
                    <a:pt x="0" y="7"/>
                  </a:lnTo>
                  <a:lnTo>
                    <a:pt x="6" y="16"/>
                  </a:lnTo>
                  <a:lnTo>
                    <a:pt x="14" y="28"/>
                  </a:lnTo>
                  <a:lnTo>
                    <a:pt x="25" y="46"/>
                  </a:lnTo>
                  <a:lnTo>
                    <a:pt x="38" y="65"/>
                  </a:lnTo>
                  <a:lnTo>
                    <a:pt x="52" y="83"/>
                  </a:lnTo>
                  <a:lnTo>
                    <a:pt x="67" y="100"/>
                  </a:lnTo>
                  <a:lnTo>
                    <a:pt x="84" y="118"/>
                  </a:lnTo>
                  <a:lnTo>
                    <a:pt x="101" y="132"/>
                  </a:lnTo>
                  <a:lnTo>
                    <a:pt x="117" y="143"/>
                  </a:lnTo>
                  <a:lnTo>
                    <a:pt x="117" y="143"/>
                  </a:lnTo>
                  <a:lnTo>
                    <a:pt x="135" y="151"/>
                  </a:lnTo>
                  <a:lnTo>
                    <a:pt x="154" y="157"/>
                  </a:lnTo>
                  <a:lnTo>
                    <a:pt x="175" y="166"/>
                  </a:lnTo>
                  <a:lnTo>
                    <a:pt x="193" y="172"/>
                  </a:lnTo>
                  <a:lnTo>
                    <a:pt x="214" y="178"/>
                  </a:lnTo>
                  <a:lnTo>
                    <a:pt x="236" y="183"/>
                  </a:lnTo>
                  <a:lnTo>
                    <a:pt x="257" y="187"/>
                  </a:lnTo>
                  <a:lnTo>
                    <a:pt x="276" y="192"/>
                  </a:lnTo>
                  <a:lnTo>
                    <a:pt x="297" y="192"/>
                  </a:lnTo>
                  <a:lnTo>
                    <a:pt x="316" y="192"/>
                  </a:lnTo>
                  <a:lnTo>
                    <a:pt x="267" y="71"/>
                  </a:lnTo>
                </a:path>
              </a:pathLst>
            </a:custGeom>
            <a:solidFill>
              <a:srgbClr val="FFD80F"/>
            </a:solidFill>
            <a:ln w="9525" cap="rnd">
              <a:noFill/>
              <a:round/>
              <a:headEnd/>
              <a:tailEnd/>
            </a:ln>
            <a:effectLst/>
          </p:spPr>
          <p:txBody>
            <a:bodyPr/>
            <a:lstStyle/>
            <a:p>
              <a:pPr>
                <a:defRPr/>
              </a:pPr>
              <a:endParaRPr lang="en-US"/>
            </a:p>
          </p:txBody>
        </p:sp>
        <p:sp>
          <p:nvSpPr>
            <p:cNvPr id="246" name="Freeform 1270"/>
            <p:cNvSpPr>
              <a:spLocks/>
            </p:cNvSpPr>
            <p:nvPr/>
          </p:nvSpPr>
          <p:spPr bwMode="auto">
            <a:xfrm>
              <a:off x="2148" y="2803"/>
              <a:ext cx="318" cy="193"/>
            </a:xfrm>
            <a:custGeom>
              <a:avLst/>
              <a:gdLst/>
              <a:ahLst/>
              <a:cxnLst>
                <a:cxn ang="0">
                  <a:pos x="267" y="71"/>
                </a:cxn>
                <a:cxn ang="0">
                  <a:pos x="251" y="58"/>
                </a:cxn>
                <a:cxn ang="0">
                  <a:pos x="230" y="46"/>
                </a:cxn>
                <a:cxn ang="0">
                  <a:pos x="209" y="33"/>
                </a:cxn>
                <a:cxn ang="0">
                  <a:pos x="183" y="23"/>
                </a:cxn>
                <a:cxn ang="0">
                  <a:pos x="156" y="14"/>
                </a:cxn>
                <a:cxn ang="0">
                  <a:pos x="126" y="5"/>
                </a:cxn>
                <a:cxn ang="0">
                  <a:pos x="96" y="1"/>
                </a:cxn>
                <a:cxn ang="0">
                  <a:pos x="64" y="0"/>
                </a:cxn>
                <a:cxn ang="0">
                  <a:pos x="34" y="0"/>
                </a:cxn>
                <a:cxn ang="0">
                  <a:pos x="0" y="5"/>
                </a:cxn>
                <a:cxn ang="0">
                  <a:pos x="0" y="5"/>
                </a:cxn>
                <a:cxn ang="0">
                  <a:pos x="0" y="7"/>
                </a:cxn>
                <a:cxn ang="0">
                  <a:pos x="6" y="16"/>
                </a:cxn>
                <a:cxn ang="0">
                  <a:pos x="14" y="28"/>
                </a:cxn>
                <a:cxn ang="0">
                  <a:pos x="25" y="46"/>
                </a:cxn>
                <a:cxn ang="0">
                  <a:pos x="38" y="65"/>
                </a:cxn>
                <a:cxn ang="0">
                  <a:pos x="52" y="83"/>
                </a:cxn>
                <a:cxn ang="0">
                  <a:pos x="67" y="100"/>
                </a:cxn>
                <a:cxn ang="0">
                  <a:pos x="84" y="118"/>
                </a:cxn>
                <a:cxn ang="0">
                  <a:pos x="101" y="132"/>
                </a:cxn>
                <a:cxn ang="0">
                  <a:pos x="117" y="143"/>
                </a:cxn>
                <a:cxn ang="0">
                  <a:pos x="117" y="143"/>
                </a:cxn>
                <a:cxn ang="0">
                  <a:pos x="135" y="151"/>
                </a:cxn>
                <a:cxn ang="0">
                  <a:pos x="154" y="157"/>
                </a:cxn>
                <a:cxn ang="0">
                  <a:pos x="175" y="166"/>
                </a:cxn>
                <a:cxn ang="0">
                  <a:pos x="193" y="172"/>
                </a:cxn>
                <a:cxn ang="0">
                  <a:pos x="214" y="178"/>
                </a:cxn>
                <a:cxn ang="0">
                  <a:pos x="236" y="183"/>
                </a:cxn>
                <a:cxn ang="0">
                  <a:pos x="257" y="187"/>
                </a:cxn>
                <a:cxn ang="0">
                  <a:pos x="276" y="192"/>
                </a:cxn>
                <a:cxn ang="0">
                  <a:pos x="297" y="192"/>
                </a:cxn>
                <a:cxn ang="0">
                  <a:pos x="316" y="192"/>
                </a:cxn>
              </a:cxnLst>
              <a:rect l="0" t="0" r="r" b="b"/>
              <a:pathLst>
                <a:path w="317" h="193">
                  <a:moveTo>
                    <a:pt x="267" y="71"/>
                  </a:moveTo>
                  <a:lnTo>
                    <a:pt x="251" y="58"/>
                  </a:lnTo>
                  <a:lnTo>
                    <a:pt x="230" y="46"/>
                  </a:lnTo>
                  <a:lnTo>
                    <a:pt x="209" y="33"/>
                  </a:lnTo>
                  <a:lnTo>
                    <a:pt x="183" y="23"/>
                  </a:lnTo>
                  <a:lnTo>
                    <a:pt x="156" y="14"/>
                  </a:lnTo>
                  <a:lnTo>
                    <a:pt x="126" y="5"/>
                  </a:lnTo>
                  <a:lnTo>
                    <a:pt x="96" y="1"/>
                  </a:lnTo>
                  <a:lnTo>
                    <a:pt x="64" y="0"/>
                  </a:lnTo>
                  <a:lnTo>
                    <a:pt x="34" y="0"/>
                  </a:lnTo>
                  <a:lnTo>
                    <a:pt x="0" y="5"/>
                  </a:lnTo>
                  <a:lnTo>
                    <a:pt x="0" y="5"/>
                  </a:lnTo>
                  <a:lnTo>
                    <a:pt x="0" y="7"/>
                  </a:lnTo>
                  <a:lnTo>
                    <a:pt x="6" y="16"/>
                  </a:lnTo>
                  <a:lnTo>
                    <a:pt x="14" y="28"/>
                  </a:lnTo>
                  <a:lnTo>
                    <a:pt x="25" y="46"/>
                  </a:lnTo>
                  <a:lnTo>
                    <a:pt x="38" y="65"/>
                  </a:lnTo>
                  <a:lnTo>
                    <a:pt x="52" y="83"/>
                  </a:lnTo>
                  <a:lnTo>
                    <a:pt x="67" y="100"/>
                  </a:lnTo>
                  <a:lnTo>
                    <a:pt x="84" y="118"/>
                  </a:lnTo>
                  <a:lnTo>
                    <a:pt x="101" y="132"/>
                  </a:lnTo>
                  <a:lnTo>
                    <a:pt x="117" y="143"/>
                  </a:lnTo>
                  <a:lnTo>
                    <a:pt x="117" y="143"/>
                  </a:lnTo>
                  <a:lnTo>
                    <a:pt x="135" y="151"/>
                  </a:lnTo>
                  <a:lnTo>
                    <a:pt x="154" y="157"/>
                  </a:lnTo>
                  <a:lnTo>
                    <a:pt x="175" y="166"/>
                  </a:lnTo>
                  <a:lnTo>
                    <a:pt x="193" y="172"/>
                  </a:lnTo>
                  <a:lnTo>
                    <a:pt x="214" y="178"/>
                  </a:lnTo>
                  <a:lnTo>
                    <a:pt x="236" y="183"/>
                  </a:lnTo>
                  <a:lnTo>
                    <a:pt x="257" y="187"/>
                  </a:lnTo>
                  <a:lnTo>
                    <a:pt x="276" y="192"/>
                  </a:lnTo>
                  <a:lnTo>
                    <a:pt x="297" y="192"/>
                  </a:lnTo>
                  <a:lnTo>
                    <a:pt x="316" y="19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47" name="Freeform 1271"/>
            <p:cNvSpPr>
              <a:spLocks/>
            </p:cNvSpPr>
            <p:nvPr/>
          </p:nvSpPr>
          <p:spPr bwMode="auto">
            <a:xfrm>
              <a:off x="2243" y="2858"/>
              <a:ext cx="220" cy="96"/>
            </a:xfrm>
            <a:custGeom>
              <a:avLst/>
              <a:gdLst/>
              <a:ahLst/>
              <a:cxnLst>
                <a:cxn ang="0">
                  <a:pos x="218" y="85"/>
                </a:cxn>
                <a:cxn ang="0">
                  <a:pos x="187" y="76"/>
                </a:cxn>
                <a:cxn ang="0">
                  <a:pos x="159" y="67"/>
                </a:cxn>
                <a:cxn ang="0">
                  <a:pos x="132" y="59"/>
                </a:cxn>
                <a:cxn ang="0">
                  <a:pos x="107" y="48"/>
                </a:cxn>
                <a:cxn ang="0">
                  <a:pos x="86" y="40"/>
                </a:cxn>
                <a:cxn ang="0">
                  <a:pos x="63" y="32"/>
                </a:cxn>
                <a:cxn ang="0">
                  <a:pos x="43" y="23"/>
                </a:cxn>
                <a:cxn ang="0">
                  <a:pos x="27" y="15"/>
                </a:cxn>
                <a:cxn ang="0">
                  <a:pos x="13" y="6"/>
                </a:cxn>
                <a:cxn ang="0">
                  <a:pos x="0" y="0"/>
                </a:cxn>
                <a:cxn ang="0">
                  <a:pos x="0" y="0"/>
                </a:cxn>
                <a:cxn ang="0">
                  <a:pos x="13" y="6"/>
                </a:cxn>
                <a:cxn ang="0">
                  <a:pos x="27" y="15"/>
                </a:cxn>
                <a:cxn ang="0">
                  <a:pos x="43" y="25"/>
                </a:cxn>
                <a:cxn ang="0">
                  <a:pos x="63" y="36"/>
                </a:cxn>
                <a:cxn ang="0">
                  <a:pos x="84" y="46"/>
                </a:cxn>
                <a:cxn ang="0">
                  <a:pos x="105" y="57"/>
                </a:cxn>
                <a:cxn ang="0">
                  <a:pos x="130" y="67"/>
                </a:cxn>
                <a:cxn ang="0">
                  <a:pos x="155" y="76"/>
                </a:cxn>
                <a:cxn ang="0">
                  <a:pos x="182" y="87"/>
                </a:cxn>
                <a:cxn ang="0">
                  <a:pos x="214" y="95"/>
                </a:cxn>
                <a:cxn ang="0">
                  <a:pos x="218" y="85"/>
                </a:cxn>
              </a:cxnLst>
              <a:rect l="0" t="0" r="r" b="b"/>
              <a:pathLst>
                <a:path w="219" h="96">
                  <a:moveTo>
                    <a:pt x="218" y="85"/>
                  </a:moveTo>
                  <a:lnTo>
                    <a:pt x="187" y="76"/>
                  </a:lnTo>
                  <a:lnTo>
                    <a:pt x="159" y="67"/>
                  </a:lnTo>
                  <a:lnTo>
                    <a:pt x="132" y="59"/>
                  </a:lnTo>
                  <a:lnTo>
                    <a:pt x="107" y="48"/>
                  </a:lnTo>
                  <a:lnTo>
                    <a:pt x="86" y="40"/>
                  </a:lnTo>
                  <a:lnTo>
                    <a:pt x="63" y="32"/>
                  </a:lnTo>
                  <a:lnTo>
                    <a:pt x="43" y="23"/>
                  </a:lnTo>
                  <a:lnTo>
                    <a:pt x="27" y="15"/>
                  </a:lnTo>
                  <a:lnTo>
                    <a:pt x="13" y="6"/>
                  </a:lnTo>
                  <a:lnTo>
                    <a:pt x="0" y="0"/>
                  </a:lnTo>
                  <a:lnTo>
                    <a:pt x="0" y="0"/>
                  </a:lnTo>
                  <a:lnTo>
                    <a:pt x="13" y="6"/>
                  </a:lnTo>
                  <a:lnTo>
                    <a:pt x="27" y="15"/>
                  </a:lnTo>
                  <a:lnTo>
                    <a:pt x="43" y="25"/>
                  </a:lnTo>
                  <a:lnTo>
                    <a:pt x="63" y="36"/>
                  </a:lnTo>
                  <a:lnTo>
                    <a:pt x="84" y="46"/>
                  </a:lnTo>
                  <a:lnTo>
                    <a:pt x="105" y="57"/>
                  </a:lnTo>
                  <a:lnTo>
                    <a:pt x="130" y="67"/>
                  </a:lnTo>
                  <a:lnTo>
                    <a:pt x="155" y="76"/>
                  </a:lnTo>
                  <a:lnTo>
                    <a:pt x="182" y="87"/>
                  </a:lnTo>
                  <a:lnTo>
                    <a:pt x="214" y="95"/>
                  </a:lnTo>
                  <a:lnTo>
                    <a:pt x="218" y="85"/>
                  </a:lnTo>
                </a:path>
              </a:pathLst>
            </a:custGeom>
            <a:solidFill>
              <a:srgbClr val="7C6000"/>
            </a:solidFill>
            <a:ln w="9525" cap="rnd">
              <a:noFill/>
              <a:round/>
              <a:headEnd/>
              <a:tailEnd/>
            </a:ln>
            <a:effectLst/>
          </p:spPr>
          <p:txBody>
            <a:bodyPr/>
            <a:lstStyle/>
            <a:p>
              <a:pPr>
                <a:defRPr/>
              </a:pPr>
              <a:endParaRPr lang="en-US"/>
            </a:p>
          </p:txBody>
        </p:sp>
        <p:sp>
          <p:nvSpPr>
            <p:cNvPr id="248" name="Freeform 1272"/>
            <p:cNvSpPr>
              <a:spLocks/>
            </p:cNvSpPr>
            <p:nvPr/>
          </p:nvSpPr>
          <p:spPr bwMode="auto">
            <a:xfrm>
              <a:off x="2260" y="2675"/>
              <a:ext cx="326" cy="276"/>
            </a:xfrm>
            <a:custGeom>
              <a:avLst/>
              <a:gdLst/>
              <a:ahLst/>
              <a:cxnLst>
                <a:cxn ang="0">
                  <a:pos x="295" y="277"/>
                </a:cxn>
                <a:cxn ang="0">
                  <a:pos x="277" y="274"/>
                </a:cxn>
                <a:cxn ang="0">
                  <a:pos x="258" y="271"/>
                </a:cxn>
                <a:cxn ang="0">
                  <a:pos x="235" y="264"/>
                </a:cxn>
                <a:cxn ang="0">
                  <a:pos x="214" y="256"/>
                </a:cxn>
                <a:cxn ang="0">
                  <a:pos x="189" y="247"/>
                </a:cxn>
                <a:cxn ang="0">
                  <a:pos x="164" y="237"/>
                </a:cxn>
                <a:cxn ang="0">
                  <a:pos x="141" y="223"/>
                </a:cxn>
                <a:cxn ang="0">
                  <a:pos x="115" y="205"/>
                </a:cxn>
                <a:cxn ang="0">
                  <a:pos x="94" y="186"/>
                </a:cxn>
                <a:cxn ang="0">
                  <a:pos x="73" y="165"/>
                </a:cxn>
                <a:cxn ang="0">
                  <a:pos x="73" y="165"/>
                </a:cxn>
                <a:cxn ang="0">
                  <a:pos x="56" y="142"/>
                </a:cxn>
                <a:cxn ang="0">
                  <a:pos x="41" y="122"/>
                </a:cxn>
                <a:cxn ang="0">
                  <a:pos x="30" y="104"/>
                </a:cxn>
                <a:cxn ang="0">
                  <a:pos x="23" y="85"/>
                </a:cxn>
                <a:cxn ang="0">
                  <a:pos x="16" y="69"/>
                </a:cxn>
                <a:cxn ang="0">
                  <a:pos x="9" y="53"/>
                </a:cxn>
                <a:cxn ang="0">
                  <a:pos x="7" y="39"/>
                </a:cxn>
                <a:cxn ang="0">
                  <a:pos x="3" y="27"/>
                </a:cxn>
                <a:cxn ang="0">
                  <a:pos x="1" y="14"/>
                </a:cxn>
                <a:cxn ang="0">
                  <a:pos x="0" y="2"/>
                </a:cxn>
                <a:cxn ang="0">
                  <a:pos x="0" y="2"/>
                </a:cxn>
                <a:cxn ang="0">
                  <a:pos x="1" y="2"/>
                </a:cxn>
                <a:cxn ang="0">
                  <a:pos x="7" y="2"/>
                </a:cxn>
                <a:cxn ang="0">
                  <a:pos x="18" y="2"/>
                </a:cxn>
                <a:cxn ang="0">
                  <a:pos x="33" y="0"/>
                </a:cxn>
                <a:cxn ang="0">
                  <a:pos x="48" y="2"/>
                </a:cxn>
                <a:cxn ang="0">
                  <a:pos x="67" y="2"/>
                </a:cxn>
                <a:cxn ang="0">
                  <a:pos x="83" y="5"/>
                </a:cxn>
                <a:cxn ang="0">
                  <a:pos x="102" y="9"/>
                </a:cxn>
                <a:cxn ang="0">
                  <a:pos x="120" y="18"/>
                </a:cxn>
                <a:cxn ang="0">
                  <a:pos x="136" y="27"/>
                </a:cxn>
                <a:cxn ang="0">
                  <a:pos x="136" y="27"/>
                </a:cxn>
                <a:cxn ang="0">
                  <a:pos x="153" y="39"/>
                </a:cxn>
                <a:cxn ang="0">
                  <a:pos x="170" y="51"/>
                </a:cxn>
                <a:cxn ang="0">
                  <a:pos x="189" y="69"/>
                </a:cxn>
                <a:cxn ang="0">
                  <a:pos x="208" y="85"/>
                </a:cxn>
                <a:cxn ang="0">
                  <a:pos x="226" y="106"/>
                </a:cxn>
                <a:cxn ang="0">
                  <a:pos x="248" y="127"/>
                </a:cxn>
                <a:cxn ang="0">
                  <a:pos x="267" y="152"/>
                </a:cxn>
                <a:cxn ang="0">
                  <a:pos x="286" y="182"/>
                </a:cxn>
                <a:cxn ang="0">
                  <a:pos x="305" y="216"/>
                </a:cxn>
                <a:cxn ang="0">
                  <a:pos x="325" y="249"/>
                </a:cxn>
                <a:cxn ang="0">
                  <a:pos x="295" y="277"/>
                </a:cxn>
              </a:cxnLst>
              <a:rect l="0" t="0" r="r" b="b"/>
              <a:pathLst>
                <a:path w="326" h="278">
                  <a:moveTo>
                    <a:pt x="295" y="277"/>
                  </a:moveTo>
                  <a:lnTo>
                    <a:pt x="277" y="274"/>
                  </a:lnTo>
                  <a:lnTo>
                    <a:pt x="258" y="271"/>
                  </a:lnTo>
                  <a:lnTo>
                    <a:pt x="235" y="264"/>
                  </a:lnTo>
                  <a:lnTo>
                    <a:pt x="214" y="256"/>
                  </a:lnTo>
                  <a:lnTo>
                    <a:pt x="189" y="247"/>
                  </a:lnTo>
                  <a:lnTo>
                    <a:pt x="164" y="237"/>
                  </a:lnTo>
                  <a:lnTo>
                    <a:pt x="141" y="223"/>
                  </a:lnTo>
                  <a:lnTo>
                    <a:pt x="115" y="205"/>
                  </a:lnTo>
                  <a:lnTo>
                    <a:pt x="94" y="186"/>
                  </a:lnTo>
                  <a:lnTo>
                    <a:pt x="73" y="165"/>
                  </a:lnTo>
                  <a:lnTo>
                    <a:pt x="73" y="165"/>
                  </a:lnTo>
                  <a:lnTo>
                    <a:pt x="56" y="142"/>
                  </a:lnTo>
                  <a:lnTo>
                    <a:pt x="41" y="122"/>
                  </a:lnTo>
                  <a:lnTo>
                    <a:pt x="30" y="104"/>
                  </a:lnTo>
                  <a:lnTo>
                    <a:pt x="23" y="85"/>
                  </a:lnTo>
                  <a:lnTo>
                    <a:pt x="16" y="69"/>
                  </a:lnTo>
                  <a:lnTo>
                    <a:pt x="9" y="53"/>
                  </a:lnTo>
                  <a:lnTo>
                    <a:pt x="7" y="39"/>
                  </a:lnTo>
                  <a:lnTo>
                    <a:pt x="3" y="27"/>
                  </a:lnTo>
                  <a:lnTo>
                    <a:pt x="1" y="14"/>
                  </a:lnTo>
                  <a:lnTo>
                    <a:pt x="0" y="2"/>
                  </a:lnTo>
                  <a:lnTo>
                    <a:pt x="0" y="2"/>
                  </a:lnTo>
                  <a:lnTo>
                    <a:pt x="1" y="2"/>
                  </a:lnTo>
                  <a:lnTo>
                    <a:pt x="7" y="2"/>
                  </a:lnTo>
                  <a:lnTo>
                    <a:pt x="18" y="2"/>
                  </a:lnTo>
                  <a:lnTo>
                    <a:pt x="33" y="0"/>
                  </a:lnTo>
                  <a:lnTo>
                    <a:pt x="48" y="2"/>
                  </a:lnTo>
                  <a:lnTo>
                    <a:pt x="67" y="2"/>
                  </a:lnTo>
                  <a:lnTo>
                    <a:pt x="83" y="5"/>
                  </a:lnTo>
                  <a:lnTo>
                    <a:pt x="102" y="9"/>
                  </a:lnTo>
                  <a:lnTo>
                    <a:pt x="120" y="18"/>
                  </a:lnTo>
                  <a:lnTo>
                    <a:pt x="136" y="27"/>
                  </a:lnTo>
                  <a:lnTo>
                    <a:pt x="136" y="27"/>
                  </a:lnTo>
                  <a:lnTo>
                    <a:pt x="153" y="39"/>
                  </a:lnTo>
                  <a:lnTo>
                    <a:pt x="170" y="51"/>
                  </a:lnTo>
                  <a:lnTo>
                    <a:pt x="189" y="69"/>
                  </a:lnTo>
                  <a:lnTo>
                    <a:pt x="208" y="85"/>
                  </a:lnTo>
                  <a:lnTo>
                    <a:pt x="226" y="106"/>
                  </a:lnTo>
                  <a:lnTo>
                    <a:pt x="248" y="127"/>
                  </a:lnTo>
                  <a:lnTo>
                    <a:pt x="267" y="152"/>
                  </a:lnTo>
                  <a:lnTo>
                    <a:pt x="286" y="182"/>
                  </a:lnTo>
                  <a:lnTo>
                    <a:pt x="305" y="216"/>
                  </a:lnTo>
                  <a:lnTo>
                    <a:pt x="325" y="249"/>
                  </a:lnTo>
                  <a:lnTo>
                    <a:pt x="295" y="277"/>
                  </a:lnTo>
                </a:path>
              </a:pathLst>
            </a:custGeom>
            <a:solidFill>
              <a:srgbClr val="FFD80F"/>
            </a:solidFill>
            <a:ln w="9525" cap="rnd">
              <a:noFill/>
              <a:round/>
              <a:headEnd/>
              <a:tailEnd/>
            </a:ln>
            <a:effectLst/>
          </p:spPr>
          <p:txBody>
            <a:bodyPr/>
            <a:lstStyle/>
            <a:p>
              <a:pPr>
                <a:defRPr/>
              </a:pPr>
              <a:endParaRPr lang="en-US"/>
            </a:p>
          </p:txBody>
        </p:sp>
        <p:sp>
          <p:nvSpPr>
            <p:cNvPr id="249" name="Freeform 1273"/>
            <p:cNvSpPr>
              <a:spLocks/>
            </p:cNvSpPr>
            <p:nvPr/>
          </p:nvSpPr>
          <p:spPr bwMode="auto">
            <a:xfrm>
              <a:off x="2260" y="2675"/>
              <a:ext cx="326" cy="276"/>
            </a:xfrm>
            <a:custGeom>
              <a:avLst/>
              <a:gdLst/>
              <a:ahLst/>
              <a:cxnLst>
                <a:cxn ang="0">
                  <a:pos x="295" y="277"/>
                </a:cxn>
                <a:cxn ang="0">
                  <a:pos x="277" y="274"/>
                </a:cxn>
                <a:cxn ang="0">
                  <a:pos x="258" y="271"/>
                </a:cxn>
                <a:cxn ang="0">
                  <a:pos x="235" y="264"/>
                </a:cxn>
                <a:cxn ang="0">
                  <a:pos x="214" y="256"/>
                </a:cxn>
                <a:cxn ang="0">
                  <a:pos x="189" y="247"/>
                </a:cxn>
                <a:cxn ang="0">
                  <a:pos x="164" y="237"/>
                </a:cxn>
                <a:cxn ang="0">
                  <a:pos x="141" y="223"/>
                </a:cxn>
                <a:cxn ang="0">
                  <a:pos x="115" y="205"/>
                </a:cxn>
                <a:cxn ang="0">
                  <a:pos x="94" y="186"/>
                </a:cxn>
                <a:cxn ang="0">
                  <a:pos x="73" y="165"/>
                </a:cxn>
                <a:cxn ang="0">
                  <a:pos x="73" y="165"/>
                </a:cxn>
                <a:cxn ang="0">
                  <a:pos x="56" y="142"/>
                </a:cxn>
                <a:cxn ang="0">
                  <a:pos x="41" y="122"/>
                </a:cxn>
                <a:cxn ang="0">
                  <a:pos x="30" y="104"/>
                </a:cxn>
                <a:cxn ang="0">
                  <a:pos x="23" y="85"/>
                </a:cxn>
                <a:cxn ang="0">
                  <a:pos x="16" y="69"/>
                </a:cxn>
                <a:cxn ang="0">
                  <a:pos x="9" y="53"/>
                </a:cxn>
                <a:cxn ang="0">
                  <a:pos x="7" y="39"/>
                </a:cxn>
                <a:cxn ang="0">
                  <a:pos x="3" y="27"/>
                </a:cxn>
                <a:cxn ang="0">
                  <a:pos x="1" y="14"/>
                </a:cxn>
                <a:cxn ang="0">
                  <a:pos x="0" y="2"/>
                </a:cxn>
                <a:cxn ang="0">
                  <a:pos x="0" y="2"/>
                </a:cxn>
                <a:cxn ang="0">
                  <a:pos x="1" y="2"/>
                </a:cxn>
                <a:cxn ang="0">
                  <a:pos x="7" y="2"/>
                </a:cxn>
                <a:cxn ang="0">
                  <a:pos x="18" y="2"/>
                </a:cxn>
                <a:cxn ang="0">
                  <a:pos x="33" y="0"/>
                </a:cxn>
                <a:cxn ang="0">
                  <a:pos x="48" y="2"/>
                </a:cxn>
                <a:cxn ang="0">
                  <a:pos x="67" y="2"/>
                </a:cxn>
                <a:cxn ang="0">
                  <a:pos x="83" y="5"/>
                </a:cxn>
                <a:cxn ang="0">
                  <a:pos x="102" y="9"/>
                </a:cxn>
                <a:cxn ang="0">
                  <a:pos x="120" y="18"/>
                </a:cxn>
                <a:cxn ang="0">
                  <a:pos x="136" y="27"/>
                </a:cxn>
                <a:cxn ang="0">
                  <a:pos x="136" y="27"/>
                </a:cxn>
                <a:cxn ang="0">
                  <a:pos x="153" y="39"/>
                </a:cxn>
                <a:cxn ang="0">
                  <a:pos x="170" y="51"/>
                </a:cxn>
                <a:cxn ang="0">
                  <a:pos x="189" y="69"/>
                </a:cxn>
                <a:cxn ang="0">
                  <a:pos x="208" y="85"/>
                </a:cxn>
                <a:cxn ang="0">
                  <a:pos x="226" y="106"/>
                </a:cxn>
                <a:cxn ang="0">
                  <a:pos x="248" y="127"/>
                </a:cxn>
                <a:cxn ang="0">
                  <a:pos x="267" y="152"/>
                </a:cxn>
                <a:cxn ang="0">
                  <a:pos x="286" y="182"/>
                </a:cxn>
                <a:cxn ang="0">
                  <a:pos x="305" y="216"/>
                </a:cxn>
                <a:cxn ang="0">
                  <a:pos x="325" y="249"/>
                </a:cxn>
              </a:cxnLst>
              <a:rect l="0" t="0" r="r" b="b"/>
              <a:pathLst>
                <a:path w="326" h="278">
                  <a:moveTo>
                    <a:pt x="295" y="277"/>
                  </a:moveTo>
                  <a:lnTo>
                    <a:pt x="277" y="274"/>
                  </a:lnTo>
                  <a:lnTo>
                    <a:pt x="258" y="271"/>
                  </a:lnTo>
                  <a:lnTo>
                    <a:pt x="235" y="264"/>
                  </a:lnTo>
                  <a:lnTo>
                    <a:pt x="214" y="256"/>
                  </a:lnTo>
                  <a:lnTo>
                    <a:pt x="189" y="247"/>
                  </a:lnTo>
                  <a:lnTo>
                    <a:pt x="164" y="237"/>
                  </a:lnTo>
                  <a:lnTo>
                    <a:pt x="141" y="223"/>
                  </a:lnTo>
                  <a:lnTo>
                    <a:pt x="115" y="205"/>
                  </a:lnTo>
                  <a:lnTo>
                    <a:pt x="94" y="186"/>
                  </a:lnTo>
                  <a:lnTo>
                    <a:pt x="73" y="165"/>
                  </a:lnTo>
                  <a:lnTo>
                    <a:pt x="73" y="165"/>
                  </a:lnTo>
                  <a:lnTo>
                    <a:pt x="56" y="142"/>
                  </a:lnTo>
                  <a:lnTo>
                    <a:pt x="41" y="122"/>
                  </a:lnTo>
                  <a:lnTo>
                    <a:pt x="30" y="104"/>
                  </a:lnTo>
                  <a:lnTo>
                    <a:pt x="23" y="85"/>
                  </a:lnTo>
                  <a:lnTo>
                    <a:pt x="16" y="69"/>
                  </a:lnTo>
                  <a:lnTo>
                    <a:pt x="9" y="53"/>
                  </a:lnTo>
                  <a:lnTo>
                    <a:pt x="7" y="39"/>
                  </a:lnTo>
                  <a:lnTo>
                    <a:pt x="3" y="27"/>
                  </a:lnTo>
                  <a:lnTo>
                    <a:pt x="1" y="14"/>
                  </a:lnTo>
                  <a:lnTo>
                    <a:pt x="0" y="2"/>
                  </a:lnTo>
                  <a:lnTo>
                    <a:pt x="0" y="2"/>
                  </a:lnTo>
                  <a:lnTo>
                    <a:pt x="1" y="2"/>
                  </a:lnTo>
                  <a:lnTo>
                    <a:pt x="7" y="2"/>
                  </a:lnTo>
                  <a:lnTo>
                    <a:pt x="18" y="2"/>
                  </a:lnTo>
                  <a:lnTo>
                    <a:pt x="33" y="0"/>
                  </a:lnTo>
                  <a:lnTo>
                    <a:pt x="48" y="2"/>
                  </a:lnTo>
                  <a:lnTo>
                    <a:pt x="67" y="2"/>
                  </a:lnTo>
                  <a:lnTo>
                    <a:pt x="83" y="5"/>
                  </a:lnTo>
                  <a:lnTo>
                    <a:pt x="102" y="9"/>
                  </a:lnTo>
                  <a:lnTo>
                    <a:pt x="120" y="18"/>
                  </a:lnTo>
                  <a:lnTo>
                    <a:pt x="136" y="27"/>
                  </a:lnTo>
                  <a:lnTo>
                    <a:pt x="136" y="27"/>
                  </a:lnTo>
                  <a:lnTo>
                    <a:pt x="153" y="39"/>
                  </a:lnTo>
                  <a:lnTo>
                    <a:pt x="170" y="51"/>
                  </a:lnTo>
                  <a:lnTo>
                    <a:pt x="189" y="69"/>
                  </a:lnTo>
                  <a:lnTo>
                    <a:pt x="208" y="85"/>
                  </a:lnTo>
                  <a:lnTo>
                    <a:pt x="226" y="106"/>
                  </a:lnTo>
                  <a:lnTo>
                    <a:pt x="248" y="127"/>
                  </a:lnTo>
                  <a:lnTo>
                    <a:pt x="267" y="152"/>
                  </a:lnTo>
                  <a:lnTo>
                    <a:pt x="286" y="182"/>
                  </a:lnTo>
                  <a:lnTo>
                    <a:pt x="305" y="216"/>
                  </a:lnTo>
                  <a:lnTo>
                    <a:pt x="325" y="24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0" name="Freeform 1274"/>
            <p:cNvSpPr>
              <a:spLocks/>
            </p:cNvSpPr>
            <p:nvPr/>
          </p:nvSpPr>
          <p:spPr bwMode="auto">
            <a:xfrm>
              <a:off x="2320" y="2718"/>
              <a:ext cx="193" cy="174"/>
            </a:xfrm>
            <a:custGeom>
              <a:avLst/>
              <a:gdLst/>
              <a:ahLst/>
              <a:cxnLst>
                <a:cxn ang="0">
                  <a:pos x="190" y="168"/>
                </a:cxn>
                <a:cxn ang="0">
                  <a:pos x="169" y="154"/>
                </a:cxn>
                <a:cxn ang="0">
                  <a:pos x="144" y="138"/>
                </a:cxn>
                <a:cxn ang="0">
                  <a:pos x="124" y="119"/>
                </a:cxn>
                <a:cxn ang="0">
                  <a:pos x="101" y="103"/>
                </a:cxn>
                <a:cxn ang="0">
                  <a:pos x="80" y="83"/>
                </a:cxn>
                <a:cxn ang="0">
                  <a:pos x="59" y="64"/>
                </a:cxn>
                <a:cxn ang="0">
                  <a:pos x="40" y="46"/>
                </a:cxn>
                <a:cxn ang="0">
                  <a:pos x="25" y="29"/>
                </a:cxn>
                <a:cxn ang="0">
                  <a:pos x="10" y="12"/>
                </a:cxn>
                <a:cxn ang="0">
                  <a:pos x="0" y="0"/>
                </a:cxn>
                <a:cxn ang="0">
                  <a:pos x="0" y="0"/>
                </a:cxn>
                <a:cxn ang="0">
                  <a:pos x="10" y="12"/>
                </a:cxn>
                <a:cxn ang="0">
                  <a:pos x="23" y="29"/>
                </a:cxn>
                <a:cxn ang="0">
                  <a:pos x="38" y="48"/>
                </a:cxn>
                <a:cxn ang="0">
                  <a:pos x="57" y="67"/>
                </a:cxn>
                <a:cxn ang="0">
                  <a:pos x="75" y="85"/>
                </a:cxn>
                <a:cxn ang="0">
                  <a:pos x="96" y="106"/>
                </a:cxn>
                <a:cxn ang="0">
                  <a:pos x="118" y="126"/>
                </a:cxn>
                <a:cxn ang="0">
                  <a:pos x="139" y="145"/>
                </a:cxn>
                <a:cxn ang="0">
                  <a:pos x="160" y="159"/>
                </a:cxn>
                <a:cxn ang="0">
                  <a:pos x="181" y="175"/>
                </a:cxn>
                <a:cxn ang="0">
                  <a:pos x="190" y="168"/>
                </a:cxn>
              </a:cxnLst>
              <a:rect l="0" t="0" r="r" b="b"/>
              <a:pathLst>
                <a:path w="191" h="176">
                  <a:moveTo>
                    <a:pt x="190" y="168"/>
                  </a:moveTo>
                  <a:lnTo>
                    <a:pt x="169" y="154"/>
                  </a:lnTo>
                  <a:lnTo>
                    <a:pt x="144" y="138"/>
                  </a:lnTo>
                  <a:lnTo>
                    <a:pt x="124" y="119"/>
                  </a:lnTo>
                  <a:lnTo>
                    <a:pt x="101" y="103"/>
                  </a:lnTo>
                  <a:lnTo>
                    <a:pt x="80" y="83"/>
                  </a:lnTo>
                  <a:lnTo>
                    <a:pt x="59" y="64"/>
                  </a:lnTo>
                  <a:lnTo>
                    <a:pt x="40" y="46"/>
                  </a:lnTo>
                  <a:lnTo>
                    <a:pt x="25" y="29"/>
                  </a:lnTo>
                  <a:lnTo>
                    <a:pt x="10" y="12"/>
                  </a:lnTo>
                  <a:lnTo>
                    <a:pt x="0" y="0"/>
                  </a:lnTo>
                  <a:lnTo>
                    <a:pt x="0" y="0"/>
                  </a:lnTo>
                  <a:lnTo>
                    <a:pt x="10" y="12"/>
                  </a:lnTo>
                  <a:lnTo>
                    <a:pt x="23" y="29"/>
                  </a:lnTo>
                  <a:lnTo>
                    <a:pt x="38" y="48"/>
                  </a:lnTo>
                  <a:lnTo>
                    <a:pt x="57" y="67"/>
                  </a:lnTo>
                  <a:lnTo>
                    <a:pt x="75" y="85"/>
                  </a:lnTo>
                  <a:lnTo>
                    <a:pt x="96" y="106"/>
                  </a:lnTo>
                  <a:lnTo>
                    <a:pt x="118" y="126"/>
                  </a:lnTo>
                  <a:lnTo>
                    <a:pt x="139" y="145"/>
                  </a:lnTo>
                  <a:lnTo>
                    <a:pt x="160" y="159"/>
                  </a:lnTo>
                  <a:lnTo>
                    <a:pt x="181" y="175"/>
                  </a:lnTo>
                  <a:lnTo>
                    <a:pt x="190" y="168"/>
                  </a:lnTo>
                </a:path>
              </a:pathLst>
            </a:custGeom>
            <a:solidFill>
              <a:srgbClr val="7C6000"/>
            </a:solidFill>
            <a:ln w="9525" cap="rnd">
              <a:noFill/>
              <a:round/>
              <a:headEnd/>
              <a:tailEnd/>
            </a:ln>
            <a:effectLst/>
          </p:spPr>
          <p:txBody>
            <a:bodyPr/>
            <a:lstStyle/>
            <a:p>
              <a:pPr>
                <a:defRPr/>
              </a:pPr>
              <a:endParaRPr lang="en-US"/>
            </a:p>
          </p:txBody>
        </p:sp>
        <p:sp>
          <p:nvSpPr>
            <p:cNvPr id="251" name="Freeform 1275"/>
            <p:cNvSpPr>
              <a:spLocks/>
            </p:cNvSpPr>
            <p:nvPr/>
          </p:nvSpPr>
          <p:spPr bwMode="auto">
            <a:xfrm>
              <a:off x="2425" y="2552"/>
              <a:ext cx="236" cy="412"/>
            </a:xfrm>
            <a:custGeom>
              <a:avLst/>
              <a:gdLst/>
              <a:ahLst/>
              <a:cxnLst>
                <a:cxn ang="0">
                  <a:pos x="210" y="412"/>
                </a:cxn>
                <a:cxn ang="0">
                  <a:pos x="194" y="401"/>
                </a:cxn>
                <a:cxn ang="0">
                  <a:pos x="175" y="391"/>
                </a:cxn>
                <a:cxn ang="0">
                  <a:pos x="152" y="375"/>
                </a:cxn>
                <a:cxn ang="0">
                  <a:pos x="131" y="361"/>
                </a:cxn>
                <a:cxn ang="0">
                  <a:pos x="108" y="343"/>
                </a:cxn>
                <a:cxn ang="0">
                  <a:pos x="86" y="327"/>
                </a:cxn>
                <a:cxn ang="0">
                  <a:pos x="67" y="308"/>
                </a:cxn>
                <a:cxn ang="0">
                  <a:pos x="50" y="290"/>
                </a:cxn>
                <a:cxn ang="0">
                  <a:pos x="35" y="269"/>
                </a:cxn>
                <a:cxn ang="0">
                  <a:pos x="25" y="247"/>
                </a:cxn>
                <a:cxn ang="0">
                  <a:pos x="25" y="247"/>
                </a:cxn>
                <a:cxn ang="0">
                  <a:pos x="16" y="224"/>
                </a:cxn>
                <a:cxn ang="0">
                  <a:pos x="9" y="201"/>
                </a:cxn>
                <a:cxn ang="0">
                  <a:pos x="6" y="173"/>
                </a:cxn>
                <a:cxn ang="0">
                  <a:pos x="4" y="148"/>
                </a:cxn>
                <a:cxn ang="0">
                  <a:pos x="2" y="121"/>
                </a:cxn>
                <a:cxn ang="0">
                  <a:pos x="0" y="94"/>
                </a:cxn>
                <a:cxn ang="0">
                  <a:pos x="0" y="67"/>
                </a:cxn>
                <a:cxn ang="0">
                  <a:pos x="2" y="41"/>
                </a:cxn>
                <a:cxn ang="0">
                  <a:pos x="2" y="18"/>
                </a:cxn>
                <a:cxn ang="0">
                  <a:pos x="6" y="0"/>
                </a:cxn>
                <a:cxn ang="0">
                  <a:pos x="6" y="0"/>
                </a:cxn>
                <a:cxn ang="0">
                  <a:pos x="9" y="1"/>
                </a:cxn>
                <a:cxn ang="0">
                  <a:pos x="18" y="12"/>
                </a:cxn>
                <a:cxn ang="0">
                  <a:pos x="33" y="28"/>
                </a:cxn>
                <a:cxn ang="0">
                  <a:pos x="50" y="48"/>
                </a:cxn>
                <a:cxn ang="0">
                  <a:pos x="67" y="71"/>
                </a:cxn>
                <a:cxn ang="0">
                  <a:pos x="88" y="94"/>
                </a:cxn>
                <a:cxn ang="0">
                  <a:pos x="105" y="119"/>
                </a:cxn>
                <a:cxn ang="0">
                  <a:pos x="122" y="142"/>
                </a:cxn>
                <a:cxn ang="0">
                  <a:pos x="134" y="163"/>
                </a:cxn>
                <a:cxn ang="0">
                  <a:pos x="143" y="180"/>
                </a:cxn>
                <a:cxn ang="0">
                  <a:pos x="143" y="180"/>
                </a:cxn>
                <a:cxn ang="0">
                  <a:pos x="150" y="196"/>
                </a:cxn>
                <a:cxn ang="0">
                  <a:pos x="158" y="216"/>
                </a:cxn>
                <a:cxn ang="0">
                  <a:pos x="166" y="237"/>
                </a:cxn>
                <a:cxn ang="0">
                  <a:pos x="177" y="258"/>
                </a:cxn>
                <a:cxn ang="0">
                  <a:pos x="187" y="279"/>
                </a:cxn>
                <a:cxn ang="0">
                  <a:pos x="198" y="297"/>
                </a:cxn>
                <a:cxn ang="0">
                  <a:pos x="208" y="318"/>
                </a:cxn>
                <a:cxn ang="0">
                  <a:pos x="217" y="336"/>
                </a:cxn>
                <a:cxn ang="0">
                  <a:pos x="226" y="352"/>
                </a:cxn>
                <a:cxn ang="0">
                  <a:pos x="234" y="366"/>
                </a:cxn>
                <a:cxn ang="0">
                  <a:pos x="210" y="412"/>
                </a:cxn>
              </a:cxnLst>
              <a:rect l="0" t="0" r="r" b="b"/>
              <a:pathLst>
                <a:path w="235" h="413">
                  <a:moveTo>
                    <a:pt x="210" y="412"/>
                  </a:moveTo>
                  <a:lnTo>
                    <a:pt x="194" y="401"/>
                  </a:lnTo>
                  <a:lnTo>
                    <a:pt x="175" y="391"/>
                  </a:lnTo>
                  <a:lnTo>
                    <a:pt x="152" y="375"/>
                  </a:lnTo>
                  <a:lnTo>
                    <a:pt x="131" y="361"/>
                  </a:lnTo>
                  <a:lnTo>
                    <a:pt x="108" y="343"/>
                  </a:lnTo>
                  <a:lnTo>
                    <a:pt x="86" y="327"/>
                  </a:lnTo>
                  <a:lnTo>
                    <a:pt x="67" y="308"/>
                  </a:lnTo>
                  <a:lnTo>
                    <a:pt x="50" y="290"/>
                  </a:lnTo>
                  <a:lnTo>
                    <a:pt x="35" y="269"/>
                  </a:lnTo>
                  <a:lnTo>
                    <a:pt x="25" y="247"/>
                  </a:lnTo>
                  <a:lnTo>
                    <a:pt x="25" y="247"/>
                  </a:lnTo>
                  <a:lnTo>
                    <a:pt x="16" y="224"/>
                  </a:lnTo>
                  <a:lnTo>
                    <a:pt x="9" y="201"/>
                  </a:lnTo>
                  <a:lnTo>
                    <a:pt x="6" y="173"/>
                  </a:lnTo>
                  <a:lnTo>
                    <a:pt x="4" y="148"/>
                  </a:lnTo>
                  <a:lnTo>
                    <a:pt x="2" y="121"/>
                  </a:lnTo>
                  <a:lnTo>
                    <a:pt x="0" y="94"/>
                  </a:lnTo>
                  <a:lnTo>
                    <a:pt x="0" y="67"/>
                  </a:lnTo>
                  <a:lnTo>
                    <a:pt x="2" y="41"/>
                  </a:lnTo>
                  <a:lnTo>
                    <a:pt x="2" y="18"/>
                  </a:lnTo>
                  <a:lnTo>
                    <a:pt x="6" y="0"/>
                  </a:lnTo>
                  <a:lnTo>
                    <a:pt x="6" y="0"/>
                  </a:lnTo>
                  <a:lnTo>
                    <a:pt x="9" y="1"/>
                  </a:lnTo>
                  <a:lnTo>
                    <a:pt x="18" y="12"/>
                  </a:lnTo>
                  <a:lnTo>
                    <a:pt x="33" y="28"/>
                  </a:lnTo>
                  <a:lnTo>
                    <a:pt x="50" y="48"/>
                  </a:lnTo>
                  <a:lnTo>
                    <a:pt x="67" y="71"/>
                  </a:lnTo>
                  <a:lnTo>
                    <a:pt x="88" y="94"/>
                  </a:lnTo>
                  <a:lnTo>
                    <a:pt x="105" y="119"/>
                  </a:lnTo>
                  <a:lnTo>
                    <a:pt x="122" y="142"/>
                  </a:lnTo>
                  <a:lnTo>
                    <a:pt x="134" y="163"/>
                  </a:lnTo>
                  <a:lnTo>
                    <a:pt x="143" y="180"/>
                  </a:lnTo>
                  <a:lnTo>
                    <a:pt x="143" y="180"/>
                  </a:lnTo>
                  <a:lnTo>
                    <a:pt x="150" y="196"/>
                  </a:lnTo>
                  <a:lnTo>
                    <a:pt x="158" y="216"/>
                  </a:lnTo>
                  <a:lnTo>
                    <a:pt x="166" y="237"/>
                  </a:lnTo>
                  <a:lnTo>
                    <a:pt x="177" y="258"/>
                  </a:lnTo>
                  <a:lnTo>
                    <a:pt x="187" y="279"/>
                  </a:lnTo>
                  <a:lnTo>
                    <a:pt x="198" y="297"/>
                  </a:lnTo>
                  <a:lnTo>
                    <a:pt x="208" y="318"/>
                  </a:lnTo>
                  <a:lnTo>
                    <a:pt x="217" y="336"/>
                  </a:lnTo>
                  <a:lnTo>
                    <a:pt x="226" y="352"/>
                  </a:lnTo>
                  <a:lnTo>
                    <a:pt x="234" y="366"/>
                  </a:lnTo>
                  <a:lnTo>
                    <a:pt x="210" y="412"/>
                  </a:lnTo>
                </a:path>
              </a:pathLst>
            </a:custGeom>
            <a:solidFill>
              <a:srgbClr val="FFD80F"/>
            </a:solidFill>
            <a:ln w="9525" cap="rnd">
              <a:noFill/>
              <a:round/>
              <a:headEnd/>
              <a:tailEnd/>
            </a:ln>
            <a:effectLst/>
          </p:spPr>
          <p:txBody>
            <a:bodyPr/>
            <a:lstStyle/>
            <a:p>
              <a:pPr>
                <a:defRPr/>
              </a:pPr>
              <a:endParaRPr lang="en-US"/>
            </a:p>
          </p:txBody>
        </p:sp>
        <p:sp>
          <p:nvSpPr>
            <p:cNvPr id="252" name="Freeform 1276"/>
            <p:cNvSpPr>
              <a:spLocks/>
            </p:cNvSpPr>
            <p:nvPr/>
          </p:nvSpPr>
          <p:spPr bwMode="auto">
            <a:xfrm>
              <a:off x="2425" y="2552"/>
              <a:ext cx="236" cy="412"/>
            </a:xfrm>
            <a:custGeom>
              <a:avLst/>
              <a:gdLst/>
              <a:ahLst/>
              <a:cxnLst>
                <a:cxn ang="0">
                  <a:pos x="210" y="412"/>
                </a:cxn>
                <a:cxn ang="0">
                  <a:pos x="194" y="401"/>
                </a:cxn>
                <a:cxn ang="0">
                  <a:pos x="175" y="391"/>
                </a:cxn>
                <a:cxn ang="0">
                  <a:pos x="152" y="375"/>
                </a:cxn>
                <a:cxn ang="0">
                  <a:pos x="131" y="361"/>
                </a:cxn>
                <a:cxn ang="0">
                  <a:pos x="108" y="343"/>
                </a:cxn>
                <a:cxn ang="0">
                  <a:pos x="86" y="327"/>
                </a:cxn>
                <a:cxn ang="0">
                  <a:pos x="67" y="308"/>
                </a:cxn>
                <a:cxn ang="0">
                  <a:pos x="50" y="290"/>
                </a:cxn>
                <a:cxn ang="0">
                  <a:pos x="35" y="269"/>
                </a:cxn>
                <a:cxn ang="0">
                  <a:pos x="25" y="247"/>
                </a:cxn>
                <a:cxn ang="0">
                  <a:pos x="25" y="247"/>
                </a:cxn>
                <a:cxn ang="0">
                  <a:pos x="16" y="224"/>
                </a:cxn>
                <a:cxn ang="0">
                  <a:pos x="9" y="201"/>
                </a:cxn>
                <a:cxn ang="0">
                  <a:pos x="6" y="173"/>
                </a:cxn>
                <a:cxn ang="0">
                  <a:pos x="4" y="148"/>
                </a:cxn>
                <a:cxn ang="0">
                  <a:pos x="2" y="121"/>
                </a:cxn>
                <a:cxn ang="0">
                  <a:pos x="0" y="94"/>
                </a:cxn>
                <a:cxn ang="0">
                  <a:pos x="0" y="67"/>
                </a:cxn>
                <a:cxn ang="0">
                  <a:pos x="2" y="41"/>
                </a:cxn>
                <a:cxn ang="0">
                  <a:pos x="2" y="18"/>
                </a:cxn>
                <a:cxn ang="0">
                  <a:pos x="6" y="0"/>
                </a:cxn>
                <a:cxn ang="0">
                  <a:pos x="6" y="0"/>
                </a:cxn>
                <a:cxn ang="0">
                  <a:pos x="9" y="1"/>
                </a:cxn>
                <a:cxn ang="0">
                  <a:pos x="18" y="12"/>
                </a:cxn>
                <a:cxn ang="0">
                  <a:pos x="33" y="28"/>
                </a:cxn>
                <a:cxn ang="0">
                  <a:pos x="50" y="48"/>
                </a:cxn>
                <a:cxn ang="0">
                  <a:pos x="67" y="71"/>
                </a:cxn>
                <a:cxn ang="0">
                  <a:pos x="88" y="94"/>
                </a:cxn>
                <a:cxn ang="0">
                  <a:pos x="105" y="119"/>
                </a:cxn>
                <a:cxn ang="0">
                  <a:pos x="122" y="142"/>
                </a:cxn>
                <a:cxn ang="0">
                  <a:pos x="134" y="163"/>
                </a:cxn>
                <a:cxn ang="0">
                  <a:pos x="143" y="180"/>
                </a:cxn>
                <a:cxn ang="0">
                  <a:pos x="143" y="180"/>
                </a:cxn>
                <a:cxn ang="0">
                  <a:pos x="150" y="196"/>
                </a:cxn>
                <a:cxn ang="0">
                  <a:pos x="158" y="216"/>
                </a:cxn>
                <a:cxn ang="0">
                  <a:pos x="166" y="237"/>
                </a:cxn>
                <a:cxn ang="0">
                  <a:pos x="177" y="258"/>
                </a:cxn>
                <a:cxn ang="0">
                  <a:pos x="187" y="279"/>
                </a:cxn>
                <a:cxn ang="0">
                  <a:pos x="198" y="297"/>
                </a:cxn>
                <a:cxn ang="0">
                  <a:pos x="208" y="318"/>
                </a:cxn>
                <a:cxn ang="0">
                  <a:pos x="217" y="336"/>
                </a:cxn>
                <a:cxn ang="0">
                  <a:pos x="226" y="352"/>
                </a:cxn>
                <a:cxn ang="0">
                  <a:pos x="234" y="366"/>
                </a:cxn>
              </a:cxnLst>
              <a:rect l="0" t="0" r="r" b="b"/>
              <a:pathLst>
                <a:path w="235" h="413">
                  <a:moveTo>
                    <a:pt x="210" y="412"/>
                  </a:moveTo>
                  <a:lnTo>
                    <a:pt x="194" y="401"/>
                  </a:lnTo>
                  <a:lnTo>
                    <a:pt x="175" y="391"/>
                  </a:lnTo>
                  <a:lnTo>
                    <a:pt x="152" y="375"/>
                  </a:lnTo>
                  <a:lnTo>
                    <a:pt x="131" y="361"/>
                  </a:lnTo>
                  <a:lnTo>
                    <a:pt x="108" y="343"/>
                  </a:lnTo>
                  <a:lnTo>
                    <a:pt x="86" y="327"/>
                  </a:lnTo>
                  <a:lnTo>
                    <a:pt x="67" y="308"/>
                  </a:lnTo>
                  <a:lnTo>
                    <a:pt x="50" y="290"/>
                  </a:lnTo>
                  <a:lnTo>
                    <a:pt x="35" y="269"/>
                  </a:lnTo>
                  <a:lnTo>
                    <a:pt x="25" y="247"/>
                  </a:lnTo>
                  <a:lnTo>
                    <a:pt x="25" y="247"/>
                  </a:lnTo>
                  <a:lnTo>
                    <a:pt x="16" y="224"/>
                  </a:lnTo>
                  <a:lnTo>
                    <a:pt x="9" y="201"/>
                  </a:lnTo>
                  <a:lnTo>
                    <a:pt x="6" y="173"/>
                  </a:lnTo>
                  <a:lnTo>
                    <a:pt x="4" y="148"/>
                  </a:lnTo>
                  <a:lnTo>
                    <a:pt x="2" y="121"/>
                  </a:lnTo>
                  <a:lnTo>
                    <a:pt x="0" y="94"/>
                  </a:lnTo>
                  <a:lnTo>
                    <a:pt x="0" y="67"/>
                  </a:lnTo>
                  <a:lnTo>
                    <a:pt x="2" y="41"/>
                  </a:lnTo>
                  <a:lnTo>
                    <a:pt x="2" y="18"/>
                  </a:lnTo>
                  <a:lnTo>
                    <a:pt x="6" y="0"/>
                  </a:lnTo>
                  <a:lnTo>
                    <a:pt x="6" y="0"/>
                  </a:lnTo>
                  <a:lnTo>
                    <a:pt x="9" y="1"/>
                  </a:lnTo>
                  <a:lnTo>
                    <a:pt x="18" y="12"/>
                  </a:lnTo>
                  <a:lnTo>
                    <a:pt x="33" y="28"/>
                  </a:lnTo>
                  <a:lnTo>
                    <a:pt x="50" y="48"/>
                  </a:lnTo>
                  <a:lnTo>
                    <a:pt x="67" y="71"/>
                  </a:lnTo>
                  <a:lnTo>
                    <a:pt x="88" y="94"/>
                  </a:lnTo>
                  <a:lnTo>
                    <a:pt x="105" y="119"/>
                  </a:lnTo>
                  <a:lnTo>
                    <a:pt x="122" y="142"/>
                  </a:lnTo>
                  <a:lnTo>
                    <a:pt x="134" y="163"/>
                  </a:lnTo>
                  <a:lnTo>
                    <a:pt x="143" y="180"/>
                  </a:lnTo>
                  <a:lnTo>
                    <a:pt x="143" y="180"/>
                  </a:lnTo>
                  <a:lnTo>
                    <a:pt x="150" y="196"/>
                  </a:lnTo>
                  <a:lnTo>
                    <a:pt x="158" y="216"/>
                  </a:lnTo>
                  <a:lnTo>
                    <a:pt x="166" y="237"/>
                  </a:lnTo>
                  <a:lnTo>
                    <a:pt x="177" y="258"/>
                  </a:lnTo>
                  <a:lnTo>
                    <a:pt x="187" y="279"/>
                  </a:lnTo>
                  <a:lnTo>
                    <a:pt x="198" y="297"/>
                  </a:lnTo>
                  <a:lnTo>
                    <a:pt x="208" y="318"/>
                  </a:lnTo>
                  <a:lnTo>
                    <a:pt x="217" y="336"/>
                  </a:lnTo>
                  <a:lnTo>
                    <a:pt x="226" y="352"/>
                  </a:lnTo>
                  <a:lnTo>
                    <a:pt x="234" y="36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3" name="Freeform 1277"/>
            <p:cNvSpPr>
              <a:spLocks/>
            </p:cNvSpPr>
            <p:nvPr/>
          </p:nvSpPr>
          <p:spPr bwMode="auto">
            <a:xfrm>
              <a:off x="2459" y="2668"/>
              <a:ext cx="163" cy="270"/>
            </a:xfrm>
            <a:custGeom>
              <a:avLst/>
              <a:gdLst/>
              <a:ahLst/>
              <a:cxnLst>
                <a:cxn ang="0">
                  <a:pos x="162" y="261"/>
                </a:cxn>
                <a:cxn ang="0">
                  <a:pos x="145" y="249"/>
                </a:cxn>
                <a:cxn ang="0">
                  <a:pos x="130" y="238"/>
                </a:cxn>
                <a:cxn ang="0">
                  <a:pos x="115" y="225"/>
                </a:cxn>
                <a:cxn ang="0">
                  <a:pos x="103" y="214"/>
                </a:cxn>
                <a:cxn ang="0">
                  <a:pos x="90" y="200"/>
                </a:cxn>
                <a:cxn ang="0">
                  <a:pos x="79" y="187"/>
                </a:cxn>
                <a:cxn ang="0">
                  <a:pos x="69" y="175"/>
                </a:cxn>
                <a:cxn ang="0">
                  <a:pos x="60" y="162"/>
                </a:cxn>
                <a:cxn ang="0">
                  <a:pos x="52" y="149"/>
                </a:cxn>
                <a:cxn ang="0">
                  <a:pos x="44" y="134"/>
                </a:cxn>
                <a:cxn ang="0">
                  <a:pos x="44" y="134"/>
                </a:cxn>
                <a:cxn ang="0">
                  <a:pos x="37" y="124"/>
                </a:cxn>
                <a:cxn ang="0">
                  <a:pos x="33" y="113"/>
                </a:cxn>
                <a:cxn ang="0">
                  <a:pos x="27" y="101"/>
                </a:cxn>
                <a:cxn ang="0">
                  <a:pos x="20" y="88"/>
                </a:cxn>
                <a:cxn ang="0">
                  <a:pos x="16" y="73"/>
                </a:cxn>
                <a:cxn ang="0">
                  <a:pos x="12" y="58"/>
                </a:cxn>
                <a:cxn ang="0">
                  <a:pos x="7" y="46"/>
                </a:cxn>
                <a:cxn ang="0">
                  <a:pos x="3" y="29"/>
                </a:cxn>
                <a:cxn ang="0">
                  <a:pos x="2" y="16"/>
                </a:cxn>
                <a:cxn ang="0">
                  <a:pos x="0" y="0"/>
                </a:cxn>
                <a:cxn ang="0">
                  <a:pos x="0" y="0"/>
                </a:cxn>
                <a:cxn ang="0">
                  <a:pos x="2" y="16"/>
                </a:cxn>
                <a:cxn ang="0">
                  <a:pos x="3" y="31"/>
                </a:cxn>
                <a:cxn ang="0">
                  <a:pos x="5" y="46"/>
                </a:cxn>
                <a:cxn ang="0">
                  <a:pos x="7" y="62"/>
                </a:cxn>
                <a:cxn ang="0">
                  <a:pos x="12" y="78"/>
                </a:cxn>
                <a:cxn ang="0">
                  <a:pos x="14" y="92"/>
                </a:cxn>
                <a:cxn ang="0">
                  <a:pos x="18" y="105"/>
                </a:cxn>
                <a:cxn ang="0">
                  <a:pos x="23" y="120"/>
                </a:cxn>
                <a:cxn ang="0">
                  <a:pos x="27" y="132"/>
                </a:cxn>
                <a:cxn ang="0">
                  <a:pos x="33" y="143"/>
                </a:cxn>
                <a:cxn ang="0">
                  <a:pos x="33" y="143"/>
                </a:cxn>
                <a:cxn ang="0">
                  <a:pos x="39" y="157"/>
                </a:cxn>
                <a:cxn ang="0">
                  <a:pos x="50" y="170"/>
                </a:cxn>
                <a:cxn ang="0">
                  <a:pos x="58" y="182"/>
                </a:cxn>
                <a:cxn ang="0">
                  <a:pos x="67" y="196"/>
                </a:cxn>
                <a:cxn ang="0">
                  <a:pos x="79" y="208"/>
                </a:cxn>
                <a:cxn ang="0">
                  <a:pos x="92" y="221"/>
                </a:cxn>
                <a:cxn ang="0">
                  <a:pos x="104" y="233"/>
                </a:cxn>
                <a:cxn ang="0">
                  <a:pos x="117" y="244"/>
                </a:cxn>
                <a:cxn ang="0">
                  <a:pos x="134" y="256"/>
                </a:cxn>
                <a:cxn ang="0">
                  <a:pos x="152" y="270"/>
                </a:cxn>
                <a:cxn ang="0">
                  <a:pos x="162" y="261"/>
                </a:cxn>
              </a:cxnLst>
              <a:rect l="0" t="0" r="r" b="b"/>
              <a:pathLst>
                <a:path w="163" h="271">
                  <a:moveTo>
                    <a:pt x="162" y="261"/>
                  </a:moveTo>
                  <a:lnTo>
                    <a:pt x="145" y="249"/>
                  </a:lnTo>
                  <a:lnTo>
                    <a:pt x="130" y="238"/>
                  </a:lnTo>
                  <a:lnTo>
                    <a:pt x="115" y="225"/>
                  </a:lnTo>
                  <a:lnTo>
                    <a:pt x="103" y="214"/>
                  </a:lnTo>
                  <a:lnTo>
                    <a:pt x="90" y="200"/>
                  </a:lnTo>
                  <a:lnTo>
                    <a:pt x="79" y="187"/>
                  </a:lnTo>
                  <a:lnTo>
                    <a:pt x="69" y="175"/>
                  </a:lnTo>
                  <a:lnTo>
                    <a:pt x="60" y="162"/>
                  </a:lnTo>
                  <a:lnTo>
                    <a:pt x="52" y="149"/>
                  </a:lnTo>
                  <a:lnTo>
                    <a:pt x="44" y="134"/>
                  </a:lnTo>
                  <a:lnTo>
                    <a:pt x="44" y="134"/>
                  </a:lnTo>
                  <a:lnTo>
                    <a:pt x="37" y="124"/>
                  </a:lnTo>
                  <a:lnTo>
                    <a:pt x="33" y="113"/>
                  </a:lnTo>
                  <a:lnTo>
                    <a:pt x="27" y="101"/>
                  </a:lnTo>
                  <a:lnTo>
                    <a:pt x="20" y="88"/>
                  </a:lnTo>
                  <a:lnTo>
                    <a:pt x="16" y="73"/>
                  </a:lnTo>
                  <a:lnTo>
                    <a:pt x="12" y="58"/>
                  </a:lnTo>
                  <a:lnTo>
                    <a:pt x="7" y="46"/>
                  </a:lnTo>
                  <a:lnTo>
                    <a:pt x="3" y="29"/>
                  </a:lnTo>
                  <a:lnTo>
                    <a:pt x="2" y="16"/>
                  </a:lnTo>
                  <a:lnTo>
                    <a:pt x="0" y="0"/>
                  </a:lnTo>
                  <a:lnTo>
                    <a:pt x="0" y="0"/>
                  </a:lnTo>
                  <a:lnTo>
                    <a:pt x="2" y="16"/>
                  </a:lnTo>
                  <a:lnTo>
                    <a:pt x="3" y="31"/>
                  </a:lnTo>
                  <a:lnTo>
                    <a:pt x="5" y="46"/>
                  </a:lnTo>
                  <a:lnTo>
                    <a:pt x="7" y="62"/>
                  </a:lnTo>
                  <a:lnTo>
                    <a:pt x="12" y="78"/>
                  </a:lnTo>
                  <a:lnTo>
                    <a:pt x="14" y="92"/>
                  </a:lnTo>
                  <a:lnTo>
                    <a:pt x="18" y="105"/>
                  </a:lnTo>
                  <a:lnTo>
                    <a:pt x="23" y="120"/>
                  </a:lnTo>
                  <a:lnTo>
                    <a:pt x="27" y="132"/>
                  </a:lnTo>
                  <a:lnTo>
                    <a:pt x="33" y="143"/>
                  </a:lnTo>
                  <a:lnTo>
                    <a:pt x="33" y="143"/>
                  </a:lnTo>
                  <a:lnTo>
                    <a:pt x="39" y="157"/>
                  </a:lnTo>
                  <a:lnTo>
                    <a:pt x="50" y="170"/>
                  </a:lnTo>
                  <a:lnTo>
                    <a:pt x="58" y="182"/>
                  </a:lnTo>
                  <a:lnTo>
                    <a:pt x="67" y="196"/>
                  </a:lnTo>
                  <a:lnTo>
                    <a:pt x="79" y="208"/>
                  </a:lnTo>
                  <a:lnTo>
                    <a:pt x="92" y="221"/>
                  </a:lnTo>
                  <a:lnTo>
                    <a:pt x="104" y="233"/>
                  </a:lnTo>
                  <a:lnTo>
                    <a:pt x="117" y="244"/>
                  </a:lnTo>
                  <a:lnTo>
                    <a:pt x="134" y="256"/>
                  </a:lnTo>
                  <a:lnTo>
                    <a:pt x="152" y="270"/>
                  </a:lnTo>
                  <a:lnTo>
                    <a:pt x="162" y="261"/>
                  </a:lnTo>
                </a:path>
              </a:pathLst>
            </a:custGeom>
            <a:solidFill>
              <a:srgbClr val="7C6000"/>
            </a:solidFill>
            <a:ln w="9525" cap="rnd">
              <a:noFill/>
              <a:round/>
              <a:headEnd/>
              <a:tailEnd/>
            </a:ln>
            <a:effectLst/>
          </p:spPr>
          <p:txBody>
            <a:bodyPr/>
            <a:lstStyle/>
            <a:p>
              <a:pPr>
                <a:defRPr/>
              </a:pPr>
              <a:endParaRPr lang="en-US"/>
            </a:p>
          </p:txBody>
        </p:sp>
        <p:sp>
          <p:nvSpPr>
            <p:cNvPr id="254" name="Freeform 1278"/>
            <p:cNvSpPr>
              <a:spLocks/>
            </p:cNvSpPr>
            <p:nvPr/>
          </p:nvSpPr>
          <p:spPr bwMode="auto">
            <a:xfrm>
              <a:off x="2320" y="2925"/>
              <a:ext cx="389" cy="142"/>
            </a:xfrm>
            <a:custGeom>
              <a:avLst/>
              <a:gdLst/>
              <a:ahLst/>
              <a:cxnLst>
                <a:cxn ang="0">
                  <a:pos x="389" y="42"/>
                </a:cxn>
                <a:cxn ang="0">
                  <a:pos x="374" y="34"/>
                </a:cxn>
                <a:cxn ang="0">
                  <a:pos x="357" y="27"/>
                </a:cxn>
                <a:cxn ang="0">
                  <a:pos x="342" y="22"/>
                </a:cxn>
                <a:cxn ang="0">
                  <a:pos x="324" y="17"/>
                </a:cxn>
                <a:cxn ang="0">
                  <a:pos x="306" y="13"/>
                </a:cxn>
                <a:cxn ang="0">
                  <a:pos x="290" y="8"/>
                </a:cxn>
                <a:cxn ang="0">
                  <a:pos x="273" y="6"/>
                </a:cxn>
                <a:cxn ang="0">
                  <a:pos x="256" y="4"/>
                </a:cxn>
                <a:cxn ang="0">
                  <a:pos x="239" y="2"/>
                </a:cxn>
                <a:cxn ang="0">
                  <a:pos x="225" y="0"/>
                </a:cxn>
                <a:cxn ang="0">
                  <a:pos x="225" y="0"/>
                </a:cxn>
                <a:cxn ang="0">
                  <a:pos x="209" y="0"/>
                </a:cxn>
                <a:cxn ang="0">
                  <a:pos x="197" y="0"/>
                </a:cxn>
                <a:cxn ang="0">
                  <a:pos x="182" y="2"/>
                </a:cxn>
                <a:cxn ang="0">
                  <a:pos x="170" y="4"/>
                </a:cxn>
                <a:cxn ang="0">
                  <a:pos x="157" y="4"/>
                </a:cxn>
                <a:cxn ang="0">
                  <a:pos x="145" y="8"/>
                </a:cxn>
                <a:cxn ang="0">
                  <a:pos x="131" y="11"/>
                </a:cxn>
                <a:cxn ang="0">
                  <a:pos x="121" y="15"/>
                </a:cxn>
                <a:cxn ang="0">
                  <a:pos x="108" y="19"/>
                </a:cxn>
                <a:cxn ang="0">
                  <a:pos x="98" y="23"/>
                </a:cxn>
                <a:cxn ang="0">
                  <a:pos x="98" y="23"/>
                </a:cxn>
                <a:cxn ang="0">
                  <a:pos x="87" y="27"/>
                </a:cxn>
                <a:cxn ang="0">
                  <a:pos x="78" y="34"/>
                </a:cxn>
                <a:cxn ang="0">
                  <a:pos x="67" y="40"/>
                </a:cxn>
                <a:cxn ang="0">
                  <a:pos x="56" y="47"/>
                </a:cxn>
                <a:cxn ang="0">
                  <a:pos x="46" y="52"/>
                </a:cxn>
                <a:cxn ang="0">
                  <a:pos x="35" y="59"/>
                </a:cxn>
                <a:cxn ang="0">
                  <a:pos x="25" y="63"/>
                </a:cxn>
                <a:cxn ang="0">
                  <a:pos x="16" y="70"/>
                </a:cxn>
                <a:cxn ang="0">
                  <a:pos x="5" y="73"/>
                </a:cxn>
                <a:cxn ang="0">
                  <a:pos x="0" y="75"/>
                </a:cxn>
                <a:cxn ang="0">
                  <a:pos x="0" y="75"/>
                </a:cxn>
                <a:cxn ang="0">
                  <a:pos x="0" y="78"/>
                </a:cxn>
                <a:cxn ang="0">
                  <a:pos x="4" y="80"/>
                </a:cxn>
                <a:cxn ang="0">
                  <a:pos x="9" y="84"/>
                </a:cxn>
                <a:cxn ang="0">
                  <a:pos x="20" y="91"/>
                </a:cxn>
                <a:cxn ang="0">
                  <a:pos x="30" y="99"/>
                </a:cxn>
                <a:cxn ang="0">
                  <a:pos x="43" y="105"/>
                </a:cxn>
                <a:cxn ang="0">
                  <a:pos x="56" y="112"/>
                </a:cxn>
                <a:cxn ang="0">
                  <a:pos x="69" y="119"/>
                </a:cxn>
                <a:cxn ang="0">
                  <a:pos x="83" y="126"/>
                </a:cxn>
                <a:cxn ang="0">
                  <a:pos x="98" y="130"/>
                </a:cxn>
                <a:cxn ang="0">
                  <a:pos x="98" y="130"/>
                </a:cxn>
                <a:cxn ang="0">
                  <a:pos x="115" y="135"/>
                </a:cxn>
                <a:cxn ang="0">
                  <a:pos x="136" y="139"/>
                </a:cxn>
                <a:cxn ang="0">
                  <a:pos x="159" y="142"/>
                </a:cxn>
                <a:cxn ang="0">
                  <a:pos x="186" y="142"/>
                </a:cxn>
                <a:cxn ang="0">
                  <a:pos x="216" y="142"/>
                </a:cxn>
                <a:cxn ang="0">
                  <a:pos x="246" y="139"/>
                </a:cxn>
                <a:cxn ang="0">
                  <a:pos x="275" y="137"/>
                </a:cxn>
                <a:cxn ang="0">
                  <a:pos x="304" y="130"/>
                </a:cxn>
                <a:cxn ang="0">
                  <a:pos x="334" y="122"/>
                </a:cxn>
                <a:cxn ang="0">
                  <a:pos x="363" y="112"/>
                </a:cxn>
                <a:cxn ang="0">
                  <a:pos x="389" y="42"/>
                </a:cxn>
              </a:cxnLst>
              <a:rect l="0" t="0" r="r" b="b"/>
              <a:pathLst>
                <a:path w="390" h="143">
                  <a:moveTo>
                    <a:pt x="389" y="42"/>
                  </a:moveTo>
                  <a:lnTo>
                    <a:pt x="374" y="34"/>
                  </a:lnTo>
                  <a:lnTo>
                    <a:pt x="357" y="27"/>
                  </a:lnTo>
                  <a:lnTo>
                    <a:pt x="342" y="22"/>
                  </a:lnTo>
                  <a:lnTo>
                    <a:pt x="324" y="17"/>
                  </a:lnTo>
                  <a:lnTo>
                    <a:pt x="306" y="13"/>
                  </a:lnTo>
                  <a:lnTo>
                    <a:pt x="290" y="8"/>
                  </a:lnTo>
                  <a:lnTo>
                    <a:pt x="273" y="6"/>
                  </a:lnTo>
                  <a:lnTo>
                    <a:pt x="256" y="4"/>
                  </a:lnTo>
                  <a:lnTo>
                    <a:pt x="239" y="2"/>
                  </a:lnTo>
                  <a:lnTo>
                    <a:pt x="225" y="0"/>
                  </a:lnTo>
                  <a:lnTo>
                    <a:pt x="225" y="0"/>
                  </a:lnTo>
                  <a:lnTo>
                    <a:pt x="209" y="0"/>
                  </a:lnTo>
                  <a:lnTo>
                    <a:pt x="197" y="0"/>
                  </a:lnTo>
                  <a:lnTo>
                    <a:pt x="182" y="2"/>
                  </a:lnTo>
                  <a:lnTo>
                    <a:pt x="170" y="4"/>
                  </a:lnTo>
                  <a:lnTo>
                    <a:pt x="157" y="4"/>
                  </a:lnTo>
                  <a:lnTo>
                    <a:pt x="145" y="8"/>
                  </a:lnTo>
                  <a:lnTo>
                    <a:pt x="131" y="11"/>
                  </a:lnTo>
                  <a:lnTo>
                    <a:pt x="121" y="15"/>
                  </a:lnTo>
                  <a:lnTo>
                    <a:pt x="108" y="19"/>
                  </a:lnTo>
                  <a:lnTo>
                    <a:pt x="98" y="23"/>
                  </a:lnTo>
                  <a:lnTo>
                    <a:pt x="98" y="23"/>
                  </a:lnTo>
                  <a:lnTo>
                    <a:pt x="87" y="27"/>
                  </a:lnTo>
                  <a:lnTo>
                    <a:pt x="78" y="34"/>
                  </a:lnTo>
                  <a:lnTo>
                    <a:pt x="67" y="40"/>
                  </a:lnTo>
                  <a:lnTo>
                    <a:pt x="56" y="47"/>
                  </a:lnTo>
                  <a:lnTo>
                    <a:pt x="46" y="52"/>
                  </a:lnTo>
                  <a:lnTo>
                    <a:pt x="35" y="59"/>
                  </a:lnTo>
                  <a:lnTo>
                    <a:pt x="25" y="63"/>
                  </a:lnTo>
                  <a:lnTo>
                    <a:pt x="16" y="70"/>
                  </a:lnTo>
                  <a:lnTo>
                    <a:pt x="5" y="73"/>
                  </a:lnTo>
                  <a:lnTo>
                    <a:pt x="0" y="75"/>
                  </a:lnTo>
                  <a:lnTo>
                    <a:pt x="0" y="75"/>
                  </a:lnTo>
                  <a:lnTo>
                    <a:pt x="0" y="78"/>
                  </a:lnTo>
                  <a:lnTo>
                    <a:pt x="4" y="80"/>
                  </a:lnTo>
                  <a:lnTo>
                    <a:pt x="9" y="84"/>
                  </a:lnTo>
                  <a:lnTo>
                    <a:pt x="20" y="91"/>
                  </a:lnTo>
                  <a:lnTo>
                    <a:pt x="30" y="99"/>
                  </a:lnTo>
                  <a:lnTo>
                    <a:pt x="43" y="105"/>
                  </a:lnTo>
                  <a:lnTo>
                    <a:pt x="56" y="112"/>
                  </a:lnTo>
                  <a:lnTo>
                    <a:pt x="69" y="119"/>
                  </a:lnTo>
                  <a:lnTo>
                    <a:pt x="83" y="126"/>
                  </a:lnTo>
                  <a:lnTo>
                    <a:pt x="98" y="130"/>
                  </a:lnTo>
                  <a:lnTo>
                    <a:pt x="98" y="130"/>
                  </a:lnTo>
                  <a:lnTo>
                    <a:pt x="115" y="135"/>
                  </a:lnTo>
                  <a:lnTo>
                    <a:pt x="136" y="139"/>
                  </a:lnTo>
                  <a:lnTo>
                    <a:pt x="159" y="142"/>
                  </a:lnTo>
                  <a:lnTo>
                    <a:pt x="186" y="142"/>
                  </a:lnTo>
                  <a:lnTo>
                    <a:pt x="216" y="142"/>
                  </a:lnTo>
                  <a:lnTo>
                    <a:pt x="246" y="139"/>
                  </a:lnTo>
                  <a:lnTo>
                    <a:pt x="275" y="137"/>
                  </a:lnTo>
                  <a:lnTo>
                    <a:pt x="304" y="130"/>
                  </a:lnTo>
                  <a:lnTo>
                    <a:pt x="334" y="122"/>
                  </a:lnTo>
                  <a:lnTo>
                    <a:pt x="363" y="112"/>
                  </a:lnTo>
                  <a:lnTo>
                    <a:pt x="389" y="42"/>
                  </a:lnTo>
                </a:path>
              </a:pathLst>
            </a:custGeom>
            <a:solidFill>
              <a:srgbClr val="FFD80F"/>
            </a:solidFill>
            <a:ln w="9525" cap="rnd">
              <a:noFill/>
              <a:round/>
              <a:headEnd/>
              <a:tailEnd/>
            </a:ln>
            <a:effectLst/>
          </p:spPr>
          <p:txBody>
            <a:bodyPr/>
            <a:lstStyle/>
            <a:p>
              <a:pPr>
                <a:defRPr/>
              </a:pPr>
              <a:endParaRPr lang="en-US"/>
            </a:p>
          </p:txBody>
        </p:sp>
        <p:sp>
          <p:nvSpPr>
            <p:cNvPr id="255" name="Freeform 1279"/>
            <p:cNvSpPr>
              <a:spLocks/>
            </p:cNvSpPr>
            <p:nvPr/>
          </p:nvSpPr>
          <p:spPr bwMode="auto">
            <a:xfrm>
              <a:off x="2320" y="2925"/>
              <a:ext cx="389" cy="142"/>
            </a:xfrm>
            <a:custGeom>
              <a:avLst/>
              <a:gdLst/>
              <a:ahLst/>
              <a:cxnLst>
                <a:cxn ang="0">
                  <a:pos x="389" y="42"/>
                </a:cxn>
                <a:cxn ang="0">
                  <a:pos x="374" y="34"/>
                </a:cxn>
                <a:cxn ang="0">
                  <a:pos x="357" y="27"/>
                </a:cxn>
                <a:cxn ang="0">
                  <a:pos x="342" y="22"/>
                </a:cxn>
                <a:cxn ang="0">
                  <a:pos x="324" y="17"/>
                </a:cxn>
                <a:cxn ang="0">
                  <a:pos x="306" y="13"/>
                </a:cxn>
                <a:cxn ang="0">
                  <a:pos x="290" y="8"/>
                </a:cxn>
                <a:cxn ang="0">
                  <a:pos x="273" y="6"/>
                </a:cxn>
                <a:cxn ang="0">
                  <a:pos x="256" y="4"/>
                </a:cxn>
                <a:cxn ang="0">
                  <a:pos x="239" y="2"/>
                </a:cxn>
                <a:cxn ang="0">
                  <a:pos x="225" y="0"/>
                </a:cxn>
                <a:cxn ang="0">
                  <a:pos x="225" y="0"/>
                </a:cxn>
                <a:cxn ang="0">
                  <a:pos x="209" y="0"/>
                </a:cxn>
                <a:cxn ang="0">
                  <a:pos x="197" y="0"/>
                </a:cxn>
                <a:cxn ang="0">
                  <a:pos x="182" y="2"/>
                </a:cxn>
                <a:cxn ang="0">
                  <a:pos x="170" y="4"/>
                </a:cxn>
                <a:cxn ang="0">
                  <a:pos x="157" y="4"/>
                </a:cxn>
                <a:cxn ang="0">
                  <a:pos x="145" y="8"/>
                </a:cxn>
                <a:cxn ang="0">
                  <a:pos x="131" y="11"/>
                </a:cxn>
                <a:cxn ang="0">
                  <a:pos x="121" y="15"/>
                </a:cxn>
                <a:cxn ang="0">
                  <a:pos x="108" y="19"/>
                </a:cxn>
                <a:cxn ang="0">
                  <a:pos x="98" y="23"/>
                </a:cxn>
                <a:cxn ang="0">
                  <a:pos x="98" y="23"/>
                </a:cxn>
                <a:cxn ang="0">
                  <a:pos x="87" y="27"/>
                </a:cxn>
                <a:cxn ang="0">
                  <a:pos x="78" y="34"/>
                </a:cxn>
                <a:cxn ang="0">
                  <a:pos x="67" y="40"/>
                </a:cxn>
                <a:cxn ang="0">
                  <a:pos x="56" y="47"/>
                </a:cxn>
                <a:cxn ang="0">
                  <a:pos x="46" y="52"/>
                </a:cxn>
                <a:cxn ang="0">
                  <a:pos x="35" y="59"/>
                </a:cxn>
                <a:cxn ang="0">
                  <a:pos x="25" y="63"/>
                </a:cxn>
                <a:cxn ang="0">
                  <a:pos x="16" y="70"/>
                </a:cxn>
                <a:cxn ang="0">
                  <a:pos x="5" y="73"/>
                </a:cxn>
                <a:cxn ang="0">
                  <a:pos x="0" y="75"/>
                </a:cxn>
                <a:cxn ang="0">
                  <a:pos x="0" y="75"/>
                </a:cxn>
                <a:cxn ang="0">
                  <a:pos x="0" y="78"/>
                </a:cxn>
                <a:cxn ang="0">
                  <a:pos x="4" y="80"/>
                </a:cxn>
                <a:cxn ang="0">
                  <a:pos x="9" y="84"/>
                </a:cxn>
                <a:cxn ang="0">
                  <a:pos x="20" y="91"/>
                </a:cxn>
                <a:cxn ang="0">
                  <a:pos x="30" y="99"/>
                </a:cxn>
                <a:cxn ang="0">
                  <a:pos x="43" y="105"/>
                </a:cxn>
                <a:cxn ang="0">
                  <a:pos x="56" y="112"/>
                </a:cxn>
                <a:cxn ang="0">
                  <a:pos x="69" y="119"/>
                </a:cxn>
                <a:cxn ang="0">
                  <a:pos x="83" y="126"/>
                </a:cxn>
                <a:cxn ang="0">
                  <a:pos x="98" y="130"/>
                </a:cxn>
                <a:cxn ang="0">
                  <a:pos x="98" y="130"/>
                </a:cxn>
                <a:cxn ang="0">
                  <a:pos x="115" y="135"/>
                </a:cxn>
                <a:cxn ang="0">
                  <a:pos x="136" y="139"/>
                </a:cxn>
                <a:cxn ang="0">
                  <a:pos x="159" y="142"/>
                </a:cxn>
                <a:cxn ang="0">
                  <a:pos x="186" y="142"/>
                </a:cxn>
                <a:cxn ang="0">
                  <a:pos x="216" y="142"/>
                </a:cxn>
                <a:cxn ang="0">
                  <a:pos x="246" y="139"/>
                </a:cxn>
                <a:cxn ang="0">
                  <a:pos x="275" y="137"/>
                </a:cxn>
                <a:cxn ang="0">
                  <a:pos x="304" y="130"/>
                </a:cxn>
                <a:cxn ang="0">
                  <a:pos x="334" y="122"/>
                </a:cxn>
                <a:cxn ang="0">
                  <a:pos x="363" y="112"/>
                </a:cxn>
              </a:cxnLst>
              <a:rect l="0" t="0" r="r" b="b"/>
              <a:pathLst>
                <a:path w="390" h="143">
                  <a:moveTo>
                    <a:pt x="389" y="42"/>
                  </a:moveTo>
                  <a:lnTo>
                    <a:pt x="374" y="34"/>
                  </a:lnTo>
                  <a:lnTo>
                    <a:pt x="357" y="27"/>
                  </a:lnTo>
                  <a:lnTo>
                    <a:pt x="342" y="22"/>
                  </a:lnTo>
                  <a:lnTo>
                    <a:pt x="324" y="17"/>
                  </a:lnTo>
                  <a:lnTo>
                    <a:pt x="306" y="13"/>
                  </a:lnTo>
                  <a:lnTo>
                    <a:pt x="290" y="8"/>
                  </a:lnTo>
                  <a:lnTo>
                    <a:pt x="273" y="6"/>
                  </a:lnTo>
                  <a:lnTo>
                    <a:pt x="256" y="4"/>
                  </a:lnTo>
                  <a:lnTo>
                    <a:pt x="239" y="2"/>
                  </a:lnTo>
                  <a:lnTo>
                    <a:pt x="225" y="0"/>
                  </a:lnTo>
                  <a:lnTo>
                    <a:pt x="225" y="0"/>
                  </a:lnTo>
                  <a:lnTo>
                    <a:pt x="209" y="0"/>
                  </a:lnTo>
                  <a:lnTo>
                    <a:pt x="197" y="0"/>
                  </a:lnTo>
                  <a:lnTo>
                    <a:pt x="182" y="2"/>
                  </a:lnTo>
                  <a:lnTo>
                    <a:pt x="170" y="4"/>
                  </a:lnTo>
                  <a:lnTo>
                    <a:pt x="157" y="4"/>
                  </a:lnTo>
                  <a:lnTo>
                    <a:pt x="145" y="8"/>
                  </a:lnTo>
                  <a:lnTo>
                    <a:pt x="131" y="11"/>
                  </a:lnTo>
                  <a:lnTo>
                    <a:pt x="121" y="15"/>
                  </a:lnTo>
                  <a:lnTo>
                    <a:pt x="108" y="19"/>
                  </a:lnTo>
                  <a:lnTo>
                    <a:pt x="98" y="23"/>
                  </a:lnTo>
                  <a:lnTo>
                    <a:pt x="98" y="23"/>
                  </a:lnTo>
                  <a:lnTo>
                    <a:pt x="87" y="27"/>
                  </a:lnTo>
                  <a:lnTo>
                    <a:pt x="78" y="34"/>
                  </a:lnTo>
                  <a:lnTo>
                    <a:pt x="67" y="40"/>
                  </a:lnTo>
                  <a:lnTo>
                    <a:pt x="56" y="47"/>
                  </a:lnTo>
                  <a:lnTo>
                    <a:pt x="46" y="52"/>
                  </a:lnTo>
                  <a:lnTo>
                    <a:pt x="35" y="59"/>
                  </a:lnTo>
                  <a:lnTo>
                    <a:pt x="25" y="63"/>
                  </a:lnTo>
                  <a:lnTo>
                    <a:pt x="16" y="70"/>
                  </a:lnTo>
                  <a:lnTo>
                    <a:pt x="5" y="73"/>
                  </a:lnTo>
                  <a:lnTo>
                    <a:pt x="0" y="75"/>
                  </a:lnTo>
                  <a:lnTo>
                    <a:pt x="0" y="75"/>
                  </a:lnTo>
                  <a:lnTo>
                    <a:pt x="0" y="78"/>
                  </a:lnTo>
                  <a:lnTo>
                    <a:pt x="4" y="80"/>
                  </a:lnTo>
                  <a:lnTo>
                    <a:pt x="9" y="84"/>
                  </a:lnTo>
                  <a:lnTo>
                    <a:pt x="20" y="91"/>
                  </a:lnTo>
                  <a:lnTo>
                    <a:pt x="30" y="99"/>
                  </a:lnTo>
                  <a:lnTo>
                    <a:pt x="43" y="105"/>
                  </a:lnTo>
                  <a:lnTo>
                    <a:pt x="56" y="112"/>
                  </a:lnTo>
                  <a:lnTo>
                    <a:pt x="69" y="119"/>
                  </a:lnTo>
                  <a:lnTo>
                    <a:pt x="83" y="126"/>
                  </a:lnTo>
                  <a:lnTo>
                    <a:pt x="98" y="130"/>
                  </a:lnTo>
                  <a:lnTo>
                    <a:pt x="98" y="130"/>
                  </a:lnTo>
                  <a:lnTo>
                    <a:pt x="115" y="135"/>
                  </a:lnTo>
                  <a:lnTo>
                    <a:pt x="136" y="139"/>
                  </a:lnTo>
                  <a:lnTo>
                    <a:pt x="159" y="142"/>
                  </a:lnTo>
                  <a:lnTo>
                    <a:pt x="186" y="142"/>
                  </a:lnTo>
                  <a:lnTo>
                    <a:pt x="216" y="142"/>
                  </a:lnTo>
                  <a:lnTo>
                    <a:pt x="246" y="139"/>
                  </a:lnTo>
                  <a:lnTo>
                    <a:pt x="275" y="137"/>
                  </a:lnTo>
                  <a:lnTo>
                    <a:pt x="304" y="130"/>
                  </a:lnTo>
                  <a:lnTo>
                    <a:pt x="334" y="122"/>
                  </a:lnTo>
                  <a:lnTo>
                    <a:pt x="363" y="11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6" name="Freeform 1280"/>
            <p:cNvSpPr>
              <a:spLocks/>
            </p:cNvSpPr>
            <p:nvPr/>
          </p:nvSpPr>
          <p:spPr bwMode="auto">
            <a:xfrm>
              <a:off x="2387" y="2990"/>
              <a:ext cx="303" cy="25"/>
            </a:xfrm>
            <a:custGeom>
              <a:avLst/>
              <a:gdLst/>
              <a:ahLst/>
              <a:cxnLst>
                <a:cxn ang="0">
                  <a:pos x="298" y="0"/>
                </a:cxn>
                <a:cxn ang="0">
                  <a:pos x="263" y="7"/>
                </a:cxn>
                <a:cxn ang="0">
                  <a:pos x="227" y="11"/>
                </a:cxn>
                <a:cxn ang="0">
                  <a:pos x="192" y="16"/>
                </a:cxn>
                <a:cxn ang="0">
                  <a:pos x="155" y="18"/>
                </a:cxn>
                <a:cxn ang="0">
                  <a:pos x="124" y="20"/>
                </a:cxn>
                <a:cxn ang="0">
                  <a:pos x="93" y="20"/>
                </a:cxn>
                <a:cxn ang="0">
                  <a:pos x="63" y="20"/>
                </a:cxn>
                <a:cxn ang="0">
                  <a:pos x="38" y="18"/>
                </a:cxn>
                <a:cxn ang="0">
                  <a:pos x="17" y="16"/>
                </a:cxn>
                <a:cxn ang="0">
                  <a:pos x="0" y="14"/>
                </a:cxn>
                <a:cxn ang="0">
                  <a:pos x="0" y="14"/>
                </a:cxn>
                <a:cxn ang="0">
                  <a:pos x="17" y="16"/>
                </a:cxn>
                <a:cxn ang="0">
                  <a:pos x="38" y="20"/>
                </a:cxn>
                <a:cxn ang="0">
                  <a:pos x="65" y="22"/>
                </a:cxn>
                <a:cxn ang="0">
                  <a:pos x="93" y="24"/>
                </a:cxn>
                <a:cxn ang="0">
                  <a:pos x="124" y="27"/>
                </a:cxn>
                <a:cxn ang="0">
                  <a:pos x="158" y="27"/>
                </a:cxn>
                <a:cxn ang="0">
                  <a:pos x="194" y="24"/>
                </a:cxn>
                <a:cxn ang="0">
                  <a:pos x="231" y="22"/>
                </a:cxn>
                <a:cxn ang="0">
                  <a:pos x="267" y="18"/>
                </a:cxn>
                <a:cxn ang="0">
                  <a:pos x="303" y="11"/>
                </a:cxn>
                <a:cxn ang="0">
                  <a:pos x="298" y="0"/>
                </a:cxn>
              </a:cxnLst>
              <a:rect l="0" t="0" r="r" b="b"/>
              <a:pathLst>
                <a:path w="304" h="28">
                  <a:moveTo>
                    <a:pt x="298" y="0"/>
                  </a:moveTo>
                  <a:lnTo>
                    <a:pt x="263" y="7"/>
                  </a:lnTo>
                  <a:lnTo>
                    <a:pt x="227" y="11"/>
                  </a:lnTo>
                  <a:lnTo>
                    <a:pt x="192" y="16"/>
                  </a:lnTo>
                  <a:lnTo>
                    <a:pt x="155" y="18"/>
                  </a:lnTo>
                  <a:lnTo>
                    <a:pt x="124" y="20"/>
                  </a:lnTo>
                  <a:lnTo>
                    <a:pt x="93" y="20"/>
                  </a:lnTo>
                  <a:lnTo>
                    <a:pt x="63" y="20"/>
                  </a:lnTo>
                  <a:lnTo>
                    <a:pt x="38" y="18"/>
                  </a:lnTo>
                  <a:lnTo>
                    <a:pt x="17" y="16"/>
                  </a:lnTo>
                  <a:lnTo>
                    <a:pt x="0" y="14"/>
                  </a:lnTo>
                  <a:lnTo>
                    <a:pt x="0" y="14"/>
                  </a:lnTo>
                  <a:lnTo>
                    <a:pt x="17" y="16"/>
                  </a:lnTo>
                  <a:lnTo>
                    <a:pt x="38" y="20"/>
                  </a:lnTo>
                  <a:lnTo>
                    <a:pt x="65" y="22"/>
                  </a:lnTo>
                  <a:lnTo>
                    <a:pt x="93" y="24"/>
                  </a:lnTo>
                  <a:lnTo>
                    <a:pt x="124" y="27"/>
                  </a:lnTo>
                  <a:lnTo>
                    <a:pt x="158" y="27"/>
                  </a:lnTo>
                  <a:lnTo>
                    <a:pt x="194" y="24"/>
                  </a:lnTo>
                  <a:lnTo>
                    <a:pt x="231" y="22"/>
                  </a:lnTo>
                  <a:lnTo>
                    <a:pt x="267" y="18"/>
                  </a:lnTo>
                  <a:lnTo>
                    <a:pt x="303" y="11"/>
                  </a:lnTo>
                  <a:lnTo>
                    <a:pt x="298" y="0"/>
                  </a:lnTo>
                </a:path>
              </a:pathLst>
            </a:custGeom>
            <a:solidFill>
              <a:srgbClr val="7C6000"/>
            </a:solidFill>
            <a:ln w="9525" cap="rnd">
              <a:noFill/>
              <a:round/>
              <a:headEnd/>
              <a:tailEnd/>
            </a:ln>
            <a:effectLst/>
          </p:spPr>
          <p:txBody>
            <a:bodyPr/>
            <a:lstStyle/>
            <a:p>
              <a:pPr>
                <a:defRPr/>
              </a:pPr>
              <a:endParaRPr lang="en-US"/>
            </a:p>
          </p:txBody>
        </p:sp>
        <p:sp>
          <p:nvSpPr>
            <p:cNvPr id="257" name="Freeform 1281"/>
            <p:cNvSpPr>
              <a:spLocks/>
            </p:cNvSpPr>
            <p:nvPr/>
          </p:nvSpPr>
          <p:spPr bwMode="auto">
            <a:xfrm>
              <a:off x="2526" y="2668"/>
              <a:ext cx="177" cy="315"/>
            </a:xfrm>
            <a:custGeom>
              <a:avLst/>
              <a:gdLst/>
              <a:ahLst/>
              <a:cxnLst>
                <a:cxn ang="0">
                  <a:pos x="175" y="265"/>
                </a:cxn>
                <a:cxn ang="0">
                  <a:pos x="172" y="253"/>
                </a:cxn>
                <a:cxn ang="0">
                  <a:pos x="168" y="237"/>
                </a:cxn>
                <a:cxn ang="0">
                  <a:pos x="166" y="223"/>
                </a:cxn>
                <a:cxn ang="0">
                  <a:pos x="163" y="206"/>
                </a:cxn>
                <a:cxn ang="0">
                  <a:pos x="159" y="191"/>
                </a:cxn>
                <a:cxn ang="0">
                  <a:pos x="158" y="175"/>
                </a:cxn>
                <a:cxn ang="0">
                  <a:pos x="156" y="161"/>
                </a:cxn>
                <a:cxn ang="0">
                  <a:pos x="151" y="147"/>
                </a:cxn>
                <a:cxn ang="0">
                  <a:pos x="147" y="132"/>
                </a:cxn>
                <a:cxn ang="0">
                  <a:pos x="140" y="120"/>
                </a:cxn>
                <a:cxn ang="0">
                  <a:pos x="140" y="120"/>
                </a:cxn>
                <a:cxn ang="0">
                  <a:pos x="134" y="107"/>
                </a:cxn>
                <a:cxn ang="0">
                  <a:pos x="126" y="92"/>
                </a:cxn>
                <a:cxn ang="0">
                  <a:pos x="113" y="80"/>
                </a:cxn>
                <a:cxn ang="0">
                  <a:pos x="101" y="65"/>
                </a:cxn>
                <a:cxn ang="0">
                  <a:pos x="85" y="52"/>
                </a:cxn>
                <a:cxn ang="0">
                  <a:pos x="71" y="39"/>
                </a:cxn>
                <a:cxn ang="0">
                  <a:pos x="52" y="27"/>
                </a:cxn>
                <a:cxn ang="0">
                  <a:pos x="35" y="16"/>
                </a:cxn>
                <a:cxn ang="0">
                  <a:pos x="18" y="8"/>
                </a:cxn>
                <a:cxn ang="0">
                  <a:pos x="0" y="0"/>
                </a:cxn>
                <a:cxn ang="0">
                  <a:pos x="0" y="0"/>
                </a:cxn>
                <a:cxn ang="0">
                  <a:pos x="0" y="2"/>
                </a:cxn>
                <a:cxn ang="0">
                  <a:pos x="0" y="8"/>
                </a:cxn>
                <a:cxn ang="0">
                  <a:pos x="2" y="16"/>
                </a:cxn>
                <a:cxn ang="0">
                  <a:pos x="2" y="25"/>
                </a:cxn>
                <a:cxn ang="0">
                  <a:pos x="2" y="37"/>
                </a:cxn>
                <a:cxn ang="0">
                  <a:pos x="4" y="50"/>
                </a:cxn>
                <a:cxn ang="0">
                  <a:pos x="4" y="62"/>
                </a:cxn>
                <a:cxn ang="0">
                  <a:pos x="6" y="76"/>
                </a:cxn>
                <a:cxn ang="0">
                  <a:pos x="6" y="85"/>
                </a:cxn>
                <a:cxn ang="0">
                  <a:pos x="8" y="96"/>
                </a:cxn>
                <a:cxn ang="0">
                  <a:pos x="8" y="96"/>
                </a:cxn>
                <a:cxn ang="0">
                  <a:pos x="8" y="109"/>
                </a:cxn>
                <a:cxn ang="0">
                  <a:pos x="9" y="120"/>
                </a:cxn>
                <a:cxn ang="0">
                  <a:pos x="14" y="132"/>
                </a:cxn>
                <a:cxn ang="0">
                  <a:pos x="16" y="147"/>
                </a:cxn>
                <a:cxn ang="0">
                  <a:pos x="20" y="159"/>
                </a:cxn>
                <a:cxn ang="0">
                  <a:pos x="25" y="172"/>
                </a:cxn>
                <a:cxn ang="0">
                  <a:pos x="31" y="185"/>
                </a:cxn>
                <a:cxn ang="0">
                  <a:pos x="35" y="198"/>
                </a:cxn>
                <a:cxn ang="0">
                  <a:pos x="41" y="208"/>
                </a:cxn>
                <a:cxn ang="0">
                  <a:pos x="48" y="217"/>
                </a:cxn>
                <a:cxn ang="0">
                  <a:pos x="48" y="217"/>
                </a:cxn>
                <a:cxn ang="0">
                  <a:pos x="57" y="225"/>
                </a:cxn>
                <a:cxn ang="0">
                  <a:pos x="64" y="235"/>
                </a:cxn>
                <a:cxn ang="0">
                  <a:pos x="75" y="246"/>
                </a:cxn>
                <a:cxn ang="0">
                  <a:pos x="88" y="256"/>
                </a:cxn>
                <a:cxn ang="0">
                  <a:pos x="101" y="267"/>
                </a:cxn>
                <a:cxn ang="0">
                  <a:pos x="113" y="278"/>
                </a:cxn>
                <a:cxn ang="0">
                  <a:pos x="128" y="290"/>
                </a:cxn>
                <a:cxn ang="0">
                  <a:pos x="140" y="299"/>
                </a:cxn>
                <a:cxn ang="0">
                  <a:pos x="156" y="307"/>
                </a:cxn>
                <a:cxn ang="0">
                  <a:pos x="168" y="314"/>
                </a:cxn>
                <a:cxn ang="0">
                  <a:pos x="175" y="265"/>
                </a:cxn>
              </a:cxnLst>
              <a:rect l="0" t="0" r="r" b="b"/>
              <a:pathLst>
                <a:path w="176" h="315">
                  <a:moveTo>
                    <a:pt x="175" y="265"/>
                  </a:moveTo>
                  <a:lnTo>
                    <a:pt x="172" y="253"/>
                  </a:lnTo>
                  <a:lnTo>
                    <a:pt x="168" y="237"/>
                  </a:lnTo>
                  <a:lnTo>
                    <a:pt x="166" y="223"/>
                  </a:lnTo>
                  <a:lnTo>
                    <a:pt x="163" y="206"/>
                  </a:lnTo>
                  <a:lnTo>
                    <a:pt x="159" y="191"/>
                  </a:lnTo>
                  <a:lnTo>
                    <a:pt x="158" y="175"/>
                  </a:lnTo>
                  <a:lnTo>
                    <a:pt x="156" y="161"/>
                  </a:lnTo>
                  <a:lnTo>
                    <a:pt x="151" y="147"/>
                  </a:lnTo>
                  <a:lnTo>
                    <a:pt x="147" y="132"/>
                  </a:lnTo>
                  <a:lnTo>
                    <a:pt x="140" y="120"/>
                  </a:lnTo>
                  <a:lnTo>
                    <a:pt x="140" y="120"/>
                  </a:lnTo>
                  <a:lnTo>
                    <a:pt x="134" y="107"/>
                  </a:lnTo>
                  <a:lnTo>
                    <a:pt x="126" y="92"/>
                  </a:lnTo>
                  <a:lnTo>
                    <a:pt x="113" y="80"/>
                  </a:lnTo>
                  <a:lnTo>
                    <a:pt x="101" y="65"/>
                  </a:lnTo>
                  <a:lnTo>
                    <a:pt x="85" y="52"/>
                  </a:lnTo>
                  <a:lnTo>
                    <a:pt x="71" y="39"/>
                  </a:lnTo>
                  <a:lnTo>
                    <a:pt x="52" y="27"/>
                  </a:lnTo>
                  <a:lnTo>
                    <a:pt x="35" y="16"/>
                  </a:lnTo>
                  <a:lnTo>
                    <a:pt x="18" y="8"/>
                  </a:lnTo>
                  <a:lnTo>
                    <a:pt x="0" y="0"/>
                  </a:lnTo>
                  <a:lnTo>
                    <a:pt x="0" y="0"/>
                  </a:lnTo>
                  <a:lnTo>
                    <a:pt x="0" y="2"/>
                  </a:lnTo>
                  <a:lnTo>
                    <a:pt x="0" y="8"/>
                  </a:lnTo>
                  <a:lnTo>
                    <a:pt x="2" y="16"/>
                  </a:lnTo>
                  <a:lnTo>
                    <a:pt x="2" y="25"/>
                  </a:lnTo>
                  <a:lnTo>
                    <a:pt x="2" y="37"/>
                  </a:lnTo>
                  <a:lnTo>
                    <a:pt x="4" y="50"/>
                  </a:lnTo>
                  <a:lnTo>
                    <a:pt x="4" y="62"/>
                  </a:lnTo>
                  <a:lnTo>
                    <a:pt x="6" y="76"/>
                  </a:lnTo>
                  <a:lnTo>
                    <a:pt x="6" y="85"/>
                  </a:lnTo>
                  <a:lnTo>
                    <a:pt x="8" y="96"/>
                  </a:lnTo>
                  <a:lnTo>
                    <a:pt x="8" y="96"/>
                  </a:lnTo>
                  <a:lnTo>
                    <a:pt x="8" y="109"/>
                  </a:lnTo>
                  <a:lnTo>
                    <a:pt x="9" y="120"/>
                  </a:lnTo>
                  <a:lnTo>
                    <a:pt x="14" y="132"/>
                  </a:lnTo>
                  <a:lnTo>
                    <a:pt x="16" y="147"/>
                  </a:lnTo>
                  <a:lnTo>
                    <a:pt x="20" y="159"/>
                  </a:lnTo>
                  <a:lnTo>
                    <a:pt x="25" y="172"/>
                  </a:lnTo>
                  <a:lnTo>
                    <a:pt x="31" y="185"/>
                  </a:lnTo>
                  <a:lnTo>
                    <a:pt x="35" y="198"/>
                  </a:lnTo>
                  <a:lnTo>
                    <a:pt x="41" y="208"/>
                  </a:lnTo>
                  <a:lnTo>
                    <a:pt x="48" y="217"/>
                  </a:lnTo>
                  <a:lnTo>
                    <a:pt x="48" y="217"/>
                  </a:lnTo>
                  <a:lnTo>
                    <a:pt x="57" y="225"/>
                  </a:lnTo>
                  <a:lnTo>
                    <a:pt x="64" y="235"/>
                  </a:lnTo>
                  <a:lnTo>
                    <a:pt x="75" y="246"/>
                  </a:lnTo>
                  <a:lnTo>
                    <a:pt x="88" y="256"/>
                  </a:lnTo>
                  <a:lnTo>
                    <a:pt x="101" y="267"/>
                  </a:lnTo>
                  <a:lnTo>
                    <a:pt x="113" y="278"/>
                  </a:lnTo>
                  <a:lnTo>
                    <a:pt x="128" y="290"/>
                  </a:lnTo>
                  <a:lnTo>
                    <a:pt x="140" y="299"/>
                  </a:lnTo>
                  <a:lnTo>
                    <a:pt x="156" y="307"/>
                  </a:lnTo>
                  <a:lnTo>
                    <a:pt x="168" y="314"/>
                  </a:lnTo>
                  <a:lnTo>
                    <a:pt x="175" y="265"/>
                  </a:lnTo>
                </a:path>
              </a:pathLst>
            </a:custGeom>
            <a:solidFill>
              <a:srgbClr val="FFD80F"/>
            </a:solidFill>
            <a:ln w="9525" cap="rnd">
              <a:noFill/>
              <a:round/>
              <a:headEnd/>
              <a:tailEnd/>
            </a:ln>
            <a:effectLst/>
          </p:spPr>
          <p:txBody>
            <a:bodyPr/>
            <a:lstStyle/>
            <a:p>
              <a:pPr>
                <a:defRPr/>
              </a:pPr>
              <a:endParaRPr lang="en-US"/>
            </a:p>
          </p:txBody>
        </p:sp>
        <p:sp>
          <p:nvSpPr>
            <p:cNvPr id="258" name="Freeform 1282"/>
            <p:cNvSpPr>
              <a:spLocks/>
            </p:cNvSpPr>
            <p:nvPr/>
          </p:nvSpPr>
          <p:spPr bwMode="auto">
            <a:xfrm>
              <a:off x="2526" y="2668"/>
              <a:ext cx="177" cy="315"/>
            </a:xfrm>
            <a:custGeom>
              <a:avLst/>
              <a:gdLst/>
              <a:ahLst/>
              <a:cxnLst>
                <a:cxn ang="0">
                  <a:pos x="175" y="265"/>
                </a:cxn>
                <a:cxn ang="0">
                  <a:pos x="172" y="253"/>
                </a:cxn>
                <a:cxn ang="0">
                  <a:pos x="168" y="237"/>
                </a:cxn>
                <a:cxn ang="0">
                  <a:pos x="166" y="223"/>
                </a:cxn>
                <a:cxn ang="0">
                  <a:pos x="163" y="206"/>
                </a:cxn>
                <a:cxn ang="0">
                  <a:pos x="159" y="191"/>
                </a:cxn>
                <a:cxn ang="0">
                  <a:pos x="158" y="175"/>
                </a:cxn>
                <a:cxn ang="0">
                  <a:pos x="156" y="161"/>
                </a:cxn>
                <a:cxn ang="0">
                  <a:pos x="151" y="147"/>
                </a:cxn>
                <a:cxn ang="0">
                  <a:pos x="147" y="132"/>
                </a:cxn>
                <a:cxn ang="0">
                  <a:pos x="140" y="120"/>
                </a:cxn>
                <a:cxn ang="0">
                  <a:pos x="140" y="120"/>
                </a:cxn>
                <a:cxn ang="0">
                  <a:pos x="134" y="107"/>
                </a:cxn>
                <a:cxn ang="0">
                  <a:pos x="126" y="92"/>
                </a:cxn>
                <a:cxn ang="0">
                  <a:pos x="113" y="80"/>
                </a:cxn>
                <a:cxn ang="0">
                  <a:pos x="101" y="65"/>
                </a:cxn>
                <a:cxn ang="0">
                  <a:pos x="85" y="52"/>
                </a:cxn>
                <a:cxn ang="0">
                  <a:pos x="71" y="39"/>
                </a:cxn>
                <a:cxn ang="0">
                  <a:pos x="52" y="27"/>
                </a:cxn>
                <a:cxn ang="0">
                  <a:pos x="35" y="16"/>
                </a:cxn>
                <a:cxn ang="0">
                  <a:pos x="18" y="8"/>
                </a:cxn>
                <a:cxn ang="0">
                  <a:pos x="0" y="0"/>
                </a:cxn>
                <a:cxn ang="0">
                  <a:pos x="0" y="0"/>
                </a:cxn>
                <a:cxn ang="0">
                  <a:pos x="0" y="2"/>
                </a:cxn>
                <a:cxn ang="0">
                  <a:pos x="0" y="8"/>
                </a:cxn>
                <a:cxn ang="0">
                  <a:pos x="2" y="16"/>
                </a:cxn>
                <a:cxn ang="0">
                  <a:pos x="2" y="25"/>
                </a:cxn>
                <a:cxn ang="0">
                  <a:pos x="2" y="37"/>
                </a:cxn>
                <a:cxn ang="0">
                  <a:pos x="4" y="50"/>
                </a:cxn>
                <a:cxn ang="0">
                  <a:pos x="4" y="62"/>
                </a:cxn>
                <a:cxn ang="0">
                  <a:pos x="6" y="76"/>
                </a:cxn>
                <a:cxn ang="0">
                  <a:pos x="6" y="85"/>
                </a:cxn>
                <a:cxn ang="0">
                  <a:pos x="8" y="96"/>
                </a:cxn>
                <a:cxn ang="0">
                  <a:pos x="8" y="96"/>
                </a:cxn>
                <a:cxn ang="0">
                  <a:pos x="8" y="109"/>
                </a:cxn>
                <a:cxn ang="0">
                  <a:pos x="9" y="120"/>
                </a:cxn>
                <a:cxn ang="0">
                  <a:pos x="14" y="132"/>
                </a:cxn>
                <a:cxn ang="0">
                  <a:pos x="16" y="147"/>
                </a:cxn>
                <a:cxn ang="0">
                  <a:pos x="20" y="159"/>
                </a:cxn>
                <a:cxn ang="0">
                  <a:pos x="25" y="172"/>
                </a:cxn>
                <a:cxn ang="0">
                  <a:pos x="31" y="185"/>
                </a:cxn>
                <a:cxn ang="0">
                  <a:pos x="35" y="198"/>
                </a:cxn>
                <a:cxn ang="0">
                  <a:pos x="41" y="208"/>
                </a:cxn>
                <a:cxn ang="0">
                  <a:pos x="48" y="217"/>
                </a:cxn>
                <a:cxn ang="0">
                  <a:pos x="48" y="217"/>
                </a:cxn>
                <a:cxn ang="0">
                  <a:pos x="57" y="225"/>
                </a:cxn>
                <a:cxn ang="0">
                  <a:pos x="64" y="235"/>
                </a:cxn>
                <a:cxn ang="0">
                  <a:pos x="75" y="246"/>
                </a:cxn>
                <a:cxn ang="0">
                  <a:pos x="88" y="256"/>
                </a:cxn>
                <a:cxn ang="0">
                  <a:pos x="101" y="267"/>
                </a:cxn>
                <a:cxn ang="0">
                  <a:pos x="113" y="278"/>
                </a:cxn>
                <a:cxn ang="0">
                  <a:pos x="128" y="290"/>
                </a:cxn>
                <a:cxn ang="0">
                  <a:pos x="140" y="299"/>
                </a:cxn>
                <a:cxn ang="0">
                  <a:pos x="156" y="307"/>
                </a:cxn>
                <a:cxn ang="0">
                  <a:pos x="168" y="314"/>
                </a:cxn>
              </a:cxnLst>
              <a:rect l="0" t="0" r="r" b="b"/>
              <a:pathLst>
                <a:path w="176" h="315">
                  <a:moveTo>
                    <a:pt x="175" y="265"/>
                  </a:moveTo>
                  <a:lnTo>
                    <a:pt x="172" y="253"/>
                  </a:lnTo>
                  <a:lnTo>
                    <a:pt x="168" y="237"/>
                  </a:lnTo>
                  <a:lnTo>
                    <a:pt x="166" y="223"/>
                  </a:lnTo>
                  <a:lnTo>
                    <a:pt x="163" y="206"/>
                  </a:lnTo>
                  <a:lnTo>
                    <a:pt x="159" y="191"/>
                  </a:lnTo>
                  <a:lnTo>
                    <a:pt x="158" y="175"/>
                  </a:lnTo>
                  <a:lnTo>
                    <a:pt x="156" y="161"/>
                  </a:lnTo>
                  <a:lnTo>
                    <a:pt x="151" y="147"/>
                  </a:lnTo>
                  <a:lnTo>
                    <a:pt x="147" y="132"/>
                  </a:lnTo>
                  <a:lnTo>
                    <a:pt x="140" y="120"/>
                  </a:lnTo>
                  <a:lnTo>
                    <a:pt x="140" y="120"/>
                  </a:lnTo>
                  <a:lnTo>
                    <a:pt x="134" y="107"/>
                  </a:lnTo>
                  <a:lnTo>
                    <a:pt x="126" y="92"/>
                  </a:lnTo>
                  <a:lnTo>
                    <a:pt x="113" y="80"/>
                  </a:lnTo>
                  <a:lnTo>
                    <a:pt x="101" y="65"/>
                  </a:lnTo>
                  <a:lnTo>
                    <a:pt x="85" y="52"/>
                  </a:lnTo>
                  <a:lnTo>
                    <a:pt x="71" y="39"/>
                  </a:lnTo>
                  <a:lnTo>
                    <a:pt x="52" y="27"/>
                  </a:lnTo>
                  <a:lnTo>
                    <a:pt x="35" y="16"/>
                  </a:lnTo>
                  <a:lnTo>
                    <a:pt x="18" y="8"/>
                  </a:lnTo>
                  <a:lnTo>
                    <a:pt x="0" y="0"/>
                  </a:lnTo>
                  <a:lnTo>
                    <a:pt x="0" y="0"/>
                  </a:lnTo>
                  <a:lnTo>
                    <a:pt x="0" y="2"/>
                  </a:lnTo>
                  <a:lnTo>
                    <a:pt x="0" y="8"/>
                  </a:lnTo>
                  <a:lnTo>
                    <a:pt x="2" y="16"/>
                  </a:lnTo>
                  <a:lnTo>
                    <a:pt x="2" y="25"/>
                  </a:lnTo>
                  <a:lnTo>
                    <a:pt x="2" y="37"/>
                  </a:lnTo>
                  <a:lnTo>
                    <a:pt x="4" y="50"/>
                  </a:lnTo>
                  <a:lnTo>
                    <a:pt x="4" y="62"/>
                  </a:lnTo>
                  <a:lnTo>
                    <a:pt x="6" y="76"/>
                  </a:lnTo>
                  <a:lnTo>
                    <a:pt x="6" y="85"/>
                  </a:lnTo>
                  <a:lnTo>
                    <a:pt x="8" y="96"/>
                  </a:lnTo>
                  <a:lnTo>
                    <a:pt x="8" y="96"/>
                  </a:lnTo>
                  <a:lnTo>
                    <a:pt x="8" y="109"/>
                  </a:lnTo>
                  <a:lnTo>
                    <a:pt x="9" y="120"/>
                  </a:lnTo>
                  <a:lnTo>
                    <a:pt x="14" y="132"/>
                  </a:lnTo>
                  <a:lnTo>
                    <a:pt x="16" y="147"/>
                  </a:lnTo>
                  <a:lnTo>
                    <a:pt x="20" y="159"/>
                  </a:lnTo>
                  <a:lnTo>
                    <a:pt x="25" y="172"/>
                  </a:lnTo>
                  <a:lnTo>
                    <a:pt x="31" y="185"/>
                  </a:lnTo>
                  <a:lnTo>
                    <a:pt x="35" y="198"/>
                  </a:lnTo>
                  <a:lnTo>
                    <a:pt x="41" y="208"/>
                  </a:lnTo>
                  <a:lnTo>
                    <a:pt x="48" y="217"/>
                  </a:lnTo>
                  <a:lnTo>
                    <a:pt x="48" y="217"/>
                  </a:lnTo>
                  <a:lnTo>
                    <a:pt x="57" y="225"/>
                  </a:lnTo>
                  <a:lnTo>
                    <a:pt x="64" y="235"/>
                  </a:lnTo>
                  <a:lnTo>
                    <a:pt x="75" y="246"/>
                  </a:lnTo>
                  <a:lnTo>
                    <a:pt x="88" y="256"/>
                  </a:lnTo>
                  <a:lnTo>
                    <a:pt x="101" y="267"/>
                  </a:lnTo>
                  <a:lnTo>
                    <a:pt x="113" y="278"/>
                  </a:lnTo>
                  <a:lnTo>
                    <a:pt x="128" y="290"/>
                  </a:lnTo>
                  <a:lnTo>
                    <a:pt x="140" y="299"/>
                  </a:lnTo>
                  <a:lnTo>
                    <a:pt x="156" y="307"/>
                  </a:lnTo>
                  <a:lnTo>
                    <a:pt x="168" y="31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9" name="Freeform 1283"/>
            <p:cNvSpPr>
              <a:spLocks/>
            </p:cNvSpPr>
            <p:nvPr/>
          </p:nvSpPr>
          <p:spPr bwMode="auto">
            <a:xfrm>
              <a:off x="2579" y="2745"/>
              <a:ext cx="120" cy="204"/>
            </a:xfrm>
            <a:custGeom>
              <a:avLst/>
              <a:gdLst/>
              <a:ahLst/>
              <a:cxnLst>
                <a:cxn ang="0">
                  <a:pos x="108" y="203"/>
                </a:cxn>
                <a:cxn ang="0">
                  <a:pos x="101" y="195"/>
                </a:cxn>
                <a:cxn ang="0">
                  <a:pos x="92" y="186"/>
                </a:cxn>
                <a:cxn ang="0">
                  <a:pos x="83" y="176"/>
                </a:cxn>
                <a:cxn ang="0">
                  <a:pos x="75" y="165"/>
                </a:cxn>
                <a:cxn ang="0">
                  <a:pos x="67" y="154"/>
                </a:cxn>
                <a:cxn ang="0">
                  <a:pos x="60" y="147"/>
                </a:cxn>
                <a:cxn ang="0">
                  <a:pos x="52" y="136"/>
                </a:cxn>
                <a:cxn ang="0">
                  <a:pos x="46" y="126"/>
                </a:cxn>
                <a:cxn ang="0">
                  <a:pos x="39" y="117"/>
                </a:cxn>
                <a:cxn ang="0">
                  <a:pos x="35" y="110"/>
                </a:cxn>
                <a:cxn ang="0">
                  <a:pos x="35" y="110"/>
                </a:cxn>
                <a:cxn ang="0">
                  <a:pos x="31" y="103"/>
                </a:cxn>
                <a:cxn ang="0">
                  <a:pos x="27" y="94"/>
                </a:cxn>
                <a:cxn ang="0">
                  <a:pos x="23" y="85"/>
                </a:cxn>
                <a:cxn ang="0">
                  <a:pos x="20" y="73"/>
                </a:cxn>
                <a:cxn ang="0">
                  <a:pos x="16" y="62"/>
                </a:cxn>
                <a:cxn ang="0">
                  <a:pos x="12" y="50"/>
                </a:cxn>
                <a:cxn ang="0">
                  <a:pos x="9" y="37"/>
                </a:cxn>
                <a:cxn ang="0">
                  <a:pos x="6" y="25"/>
                </a:cxn>
                <a:cxn ang="0">
                  <a:pos x="2" y="12"/>
                </a:cxn>
                <a:cxn ang="0">
                  <a:pos x="0" y="0"/>
                </a:cxn>
                <a:cxn ang="0">
                  <a:pos x="0" y="0"/>
                </a:cxn>
                <a:cxn ang="0">
                  <a:pos x="4" y="12"/>
                </a:cxn>
                <a:cxn ang="0">
                  <a:pos x="6" y="25"/>
                </a:cxn>
                <a:cxn ang="0">
                  <a:pos x="12" y="37"/>
                </a:cxn>
                <a:cxn ang="0">
                  <a:pos x="16" y="50"/>
                </a:cxn>
                <a:cxn ang="0">
                  <a:pos x="20" y="62"/>
                </a:cxn>
                <a:cxn ang="0">
                  <a:pos x="27" y="73"/>
                </a:cxn>
                <a:cxn ang="0">
                  <a:pos x="31" y="85"/>
                </a:cxn>
                <a:cxn ang="0">
                  <a:pos x="37" y="94"/>
                </a:cxn>
                <a:cxn ang="0">
                  <a:pos x="41" y="103"/>
                </a:cxn>
                <a:cxn ang="0">
                  <a:pos x="46" y="110"/>
                </a:cxn>
                <a:cxn ang="0">
                  <a:pos x="46" y="110"/>
                </a:cxn>
                <a:cxn ang="0">
                  <a:pos x="50" y="117"/>
                </a:cxn>
                <a:cxn ang="0">
                  <a:pos x="57" y="126"/>
                </a:cxn>
                <a:cxn ang="0">
                  <a:pos x="62" y="136"/>
                </a:cxn>
                <a:cxn ang="0">
                  <a:pos x="71" y="147"/>
                </a:cxn>
                <a:cxn ang="0">
                  <a:pos x="80" y="154"/>
                </a:cxn>
                <a:cxn ang="0">
                  <a:pos x="88" y="165"/>
                </a:cxn>
                <a:cxn ang="0">
                  <a:pos x="96" y="176"/>
                </a:cxn>
                <a:cxn ang="0">
                  <a:pos x="105" y="186"/>
                </a:cxn>
                <a:cxn ang="0">
                  <a:pos x="113" y="195"/>
                </a:cxn>
                <a:cxn ang="0">
                  <a:pos x="120" y="203"/>
                </a:cxn>
                <a:cxn ang="0">
                  <a:pos x="108" y="203"/>
                </a:cxn>
              </a:cxnLst>
              <a:rect l="0" t="0" r="r" b="b"/>
              <a:pathLst>
                <a:path w="121" h="204">
                  <a:moveTo>
                    <a:pt x="108" y="203"/>
                  </a:moveTo>
                  <a:lnTo>
                    <a:pt x="101" y="195"/>
                  </a:lnTo>
                  <a:lnTo>
                    <a:pt x="92" y="186"/>
                  </a:lnTo>
                  <a:lnTo>
                    <a:pt x="83" y="176"/>
                  </a:lnTo>
                  <a:lnTo>
                    <a:pt x="75" y="165"/>
                  </a:lnTo>
                  <a:lnTo>
                    <a:pt x="67" y="154"/>
                  </a:lnTo>
                  <a:lnTo>
                    <a:pt x="60" y="147"/>
                  </a:lnTo>
                  <a:lnTo>
                    <a:pt x="52" y="136"/>
                  </a:lnTo>
                  <a:lnTo>
                    <a:pt x="46" y="126"/>
                  </a:lnTo>
                  <a:lnTo>
                    <a:pt x="39" y="117"/>
                  </a:lnTo>
                  <a:lnTo>
                    <a:pt x="35" y="110"/>
                  </a:lnTo>
                  <a:lnTo>
                    <a:pt x="35" y="110"/>
                  </a:lnTo>
                  <a:lnTo>
                    <a:pt x="31" y="103"/>
                  </a:lnTo>
                  <a:lnTo>
                    <a:pt x="27" y="94"/>
                  </a:lnTo>
                  <a:lnTo>
                    <a:pt x="23" y="85"/>
                  </a:lnTo>
                  <a:lnTo>
                    <a:pt x="20" y="73"/>
                  </a:lnTo>
                  <a:lnTo>
                    <a:pt x="16" y="62"/>
                  </a:lnTo>
                  <a:lnTo>
                    <a:pt x="12" y="50"/>
                  </a:lnTo>
                  <a:lnTo>
                    <a:pt x="9" y="37"/>
                  </a:lnTo>
                  <a:lnTo>
                    <a:pt x="6" y="25"/>
                  </a:lnTo>
                  <a:lnTo>
                    <a:pt x="2" y="12"/>
                  </a:lnTo>
                  <a:lnTo>
                    <a:pt x="0" y="0"/>
                  </a:lnTo>
                  <a:lnTo>
                    <a:pt x="0" y="0"/>
                  </a:lnTo>
                  <a:lnTo>
                    <a:pt x="4" y="12"/>
                  </a:lnTo>
                  <a:lnTo>
                    <a:pt x="6" y="25"/>
                  </a:lnTo>
                  <a:lnTo>
                    <a:pt x="12" y="37"/>
                  </a:lnTo>
                  <a:lnTo>
                    <a:pt x="16" y="50"/>
                  </a:lnTo>
                  <a:lnTo>
                    <a:pt x="20" y="62"/>
                  </a:lnTo>
                  <a:lnTo>
                    <a:pt x="27" y="73"/>
                  </a:lnTo>
                  <a:lnTo>
                    <a:pt x="31" y="85"/>
                  </a:lnTo>
                  <a:lnTo>
                    <a:pt x="37" y="94"/>
                  </a:lnTo>
                  <a:lnTo>
                    <a:pt x="41" y="103"/>
                  </a:lnTo>
                  <a:lnTo>
                    <a:pt x="46" y="110"/>
                  </a:lnTo>
                  <a:lnTo>
                    <a:pt x="46" y="110"/>
                  </a:lnTo>
                  <a:lnTo>
                    <a:pt x="50" y="117"/>
                  </a:lnTo>
                  <a:lnTo>
                    <a:pt x="57" y="126"/>
                  </a:lnTo>
                  <a:lnTo>
                    <a:pt x="62" y="136"/>
                  </a:lnTo>
                  <a:lnTo>
                    <a:pt x="71" y="147"/>
                  </a:lnTo>
                  <a:lnTo>
                    <a:pt x="80" y="154"/>
                  </a:lnTo>
                  <a:lnTo>
                    <a:pt x="88" y="165"/>
                  </a:lnTo>
                  <a:lnTo>
                    <a:pt x="96" y="176"/>
                  </a:lnTo>
                  <a:lnTo>
                    <a:pt x="105" y="186"/>
                  </a:lnTo>
                  <a:lnTo>
                    <a:pt x="113" y="195"/>
                  </a:lnTo>
                  <a:lnTo>
                    <a:pt x="120" y="203"/>
                  </a:lnTo>
                  <a:lnTo>
                    <a:pt x="108" y="203"/>
                  </a:lnTo>
                </a:path>
              </a:pathLst>
            </a:custGeom>
            <a:solidFill>
              <a:srgbClr val="7C6000"/>
            </a:solidFill>
            <a:ln w="9525" cap="rnd">
              <a:noFill/>
              <a:round/>
              <a:headEnd/>
              <a:tailEnd/>
            </a:ln>
            <a:effectLst/>
          </p:spPr>
          <p:txBody>
            <a:bodyPr/>
            <a:lstStyle/>
            <a:p>
              <a:pPr>
                <a:defRPr/>
              </a:pPr>
              <a:endParaRPr lang="en-US"/>
            </a:p>
          </p:txBody>
        </p:sp>
        <p:sp>
          <p:nvSpPr>
            <p:cNvPr id="260" name="Freeform 1284"/>
            <p:cNvSpPr>
              <a:spLocks/>
            </p:cNvSpPr>
            <p:nvPr/>
          </p:nvSpPr>
          <p:spPr bwMode="auto">
            <a:xfrm>
              <a:off x="2906" y="3015"/>
              <a:ext cx="240" cy="225"/>
            </a:xfrm>
            <a:custGeom>
              <a:avLst/>
              <a:gdLst/>
              <a:ahLst/>
              <a:cxnLst>
                <a:cxn ang="0">
                  <a:pos x="44" y="4"/>
                </a:cxn>
                <a:cxn ang="0">
                  <a:pos x="67" y="7"/>
                </a:cxn>
                <a:cxn ang="0">
                  <a:pos x="94" y="16"/>
                </a:cxn>
                <a:cxn ang="0">
                  <a:pos x="117" y="29"/>
                </a:cxn>
                <a:cxn ang="0">
                  <a:pos x="134" y="46"/>
                </a:cxn>
                <a:cxn ang="0">
                  <a:pos x="141" y="57"/>
                </a:cxn>
                <a:cxn ang="0">
                  <a:pos x="147" y="77"/>
                </a:cxn>
                <a:cxn ang="0">
                  <a:pos x="153" y="98"/>
                </a:cxn>
                <a:cxn ang="0">
                  <a:pos x="155" y="117"/>
                </a:cxn>
                <a:cxn ang="0">
                  <a:pos x="161" y="129"/>
                </a:cxn>
                <a:cxn ang="0">
                  <a:pos x="170" y="138"/>
                </a:cxn>
                <a:cxn ang="0">
                  <a:pos x="177" y="140"/>
                </a:cxn>
                <a:cxn ang="0">
                  <a:pos x="191" y="144"/>
                </a:cxn>
                <a:cxn ang="0">
                  <a:pos x="206" y="144"/>
                </a:cxn>
                <a:cxn ang="0">
                  <a:pos x="221" y="144"/>
                </a:cxn>
                <a:cxn ang="0">
                  <a:pos x="233" y="144"/>
                </a:cxn>
                <a:cxn ang="0">
                  <a:pos x="238" y="142"/>
                </a:cxn>
                <a:cxn ang="0">
                  <a:pos x="229" y="153"/>
                </a:cxn>
                <a:cxn ang="0">
                  <a:pos x="217" y="174"/>
                </a:cxn>
                <a:cxn ang="0">
                  <a:pos x="212" y="182"/>
                </a:cxn>
                <a:cxn ang="0">
                  <a:pos x="206" y="201"/>
                </a:cxn>
                <a:cxn ang="0">
                  <a:pos x="203" y="216"/>
                </a:cxn>
                <a:cxn ang="0">
                  <a:pos x="203" y="222"/>
                </a:cxn>
                <a:cxn ang="0">
                  <a:pos x="198" y="225"/>
                </a:cxn>
                <a:cxn ang="0">
                  <a:pos x="182" y="225"/>
                </a:cxn>
                <a:cxn ang="0">
                  <a:pos x="161" y="222"/>
                </a:cxn>
                <a:cxn ang="0">
                  <a:pos x="136" y="222"/>
                </a:cxn>
                <a:cxn ang="0">
                  <a:pos x="115" y="216"/>
                </a:cxn>
                <a:cxn ang="0">
                  <a:pos x="104" y="211"/>
                </a:cxn>
                <a:cxn ang="0">
                  <a:pos x="88" y="201"/>
                </a:cxn>
                <a:cxn ang="0">
                  <a:pos x="77" y="188"/>
                </a:cxn>
                <a:cxn ang="0">
                  <a:pos x="71" y="172"/>
                </a:cxn>
                <a:cxn ang="0">
                  <a:pos x="67" y="151"/>
                </a:cxn>
                <a:cxn ang="0">
                  <a:pos x="67" y="142"/>
                </a:cxn>
                <a:cxn ang="0">
                  <a:pos x="65" y="121"/>
                </a:cxn>
                <a:cxn ang="0">
                  <a:pos x="62" y="98"/>
                </a:cxn>
                <a:cxn ang="0">
                  <a:pos x="58" y="80"/>
                </a:cxn>
                <a:cxn ang="0">
                  <a:pos x="51" y="62"/>
                </a:cxn>
                <a:cxn ang="0">
                  <a:pos x="39" y="52"/>
                </a:cxn>
                <a:cxn ang="0">
                  <a:pos x="26" y="46"/>
                </a:cxn>
                <a:cxn ang="0">
                  <a:pos x="7" y="27"/>
                </a:cxn>
                <a:cxn ang="0">
                  <a:pos x="0" y="18"/>
                </a:cxn>
              </a:cxnLst>
              <a:rect l="0" t="0" r="r" b="b"/>
              <a:pathLst>
                <a:path w="239" h="226">
                  <a:moveTo>
                    <a:pt x="33" y="0"/>
                  </a:moveTo>
                  <a:lnTo>
                    <a:pt x="44" y="4"/>
                  </a:lnTo>
                  <a:lnTo>
                    <a:pt x="53" y="6"/>
                  </a:lnTo>
                  <a:lnTo>
                    <a:pt x="67" y="7"/>
                  </a:lnTo>
                  <a:lnTo>
                    <a:pt x="79" y="12"/>
                  </a:lnTo>
                  <a:lnTo>
                    <a:pt x="94" y="16"/>
                  </a:lnTo>
                  <a:lnTo>
                    <a:pt x="104" y="23"/>
                  </a:lnTo>
                  <a:lnTo>
                    <a:pt x="117" y="29"/>
                  </a:lnTo>
                  <a:lnTo>
                    <a:pt x="127" y="37"/>
                  </a:lnTo>
                  <a:lnTo>
                    <a:pt x="134" y="46"/>
                  </a:lnTo>
                  <a:lnTo>
                    <a:pt x="141" y="57"/>
                  </a:lnTo>
                  <a:lnTo>
                    <a:pt x="141" y="57"/>
                  </a:lnTo>
                  <a:lnTo>
                    <a:pt x="145" y="69"/>
                  </a:lnTo>
                  <a:lnTo>
                    <a:pt x="147" y="77"/>
                  </a:lnTo>
                  <a:lnTo>
                    <a:pt x="149" y="90"/>
                  </a:lnTo>
                  <a:lnTo>
                    <a:pt x="153" y="98"/>
                  </a:lnTo>
                  <a:lnTo>
                    <a:pt x="153" y="108"/>
                  </a:lnTo>
                  <a:lnTo>
                    <a:pt x="155" y="117"/>
                  </a:lnTo>
                  <a:lnTo>
                    <a:pt x="157" y="124"/>
                  </a:lnTo>
                  <a:lnTo>
                    <a:pt x="161" y="129"/>
                  </a:lnTo>
                  <a:lnTo>
                    <a:pt x="166" y="136"/>
                  </a:lnTo>
                  <a:lnTo>
                    <a:pt x="170" y="138"/>
                  </a:lnTo>
                  <a:lnTo>
                    <a:pt x="170" y="138"/>
                  </a:lnTo>
                  <a:lnTo>
                    <a:pt x="177" y="140"/>
                  </a:lnTo>
                  <a:lnTo>
                    <a:pt x="182" y="142"/>
                  </a:lnTo>
                  <a:lnTo>
                    <a:pt x="191" y="144"/>
                  </a:lnTo>
                  <a:lnTo>
                    <a:pt x="198" y="144"/>
                  </a:lnTo>
                  <a:lnTo>
                    <a:pt x="206" y="144"/>
                  </a:lnTo>
                  <a:lnTo>
                    <a:pt x="212" y="144"/>
                  </a:lnTo>
                  <a:lnTo>
                    <a:pt x="221" y="144"/>
                  </a:lnTo>
                  <a:lnTo>
                    <a:pt x="226" y="144"/>
                  </a:lnTo>
                  <a:lnTo>
                    <a:pt x="233" y="144"/>
                  </a:lnTo>
                  <a:lnTo>
                    <a:pt x="238" y="142"/>
                  </a:lnTo>
                  <a:lnTo>
                    <a:pt x="238" y="142"/>
                  </a:lnTo>
                  <a:lnTo>
                    <a:pt x="235" y="144"/>
                  </a:lnTo>
                  <a:lnTo>
                    <a:pt x="229" y="153"/>
                  </a:lnTo>
                  <a:lnTo>
                    <a:pt x="223" y="163"/>
                  </a:lnTo>
                  <a:lnTo>
                    <a:pt x="217" y="174"/>
                  </a:lnTo>
                  <a:lnTo>
                    <a:pt x="212" y="182"/>
                  </a:lnTo>
                  <a:lnTo>
                    <a:pt x="212" y="182"/>
                  </a:lnTo>
                  <a:lnTo>
                    <a:pt x="208" y="193"/>
                  </a:lnTo>
                  <a:lnTo>
                    <a:pt x="206" y="201"/>
                  </a:lnTo>
                  <a:lnTo>
                    <a:pt x="203" y="207"/>
                  </a:lnTo>
                  <a:lnTo>
                    <a:pt x="203" y="216"/>
                  </a:lnTo>
                  <a:lnTo>
                    <a:pt x="203" y="222"/>
                  </a:lnTo>
                  <a:lnTo>
                    <a:pt x="203" y="222"/>
                  </a:lnTo>
                  <a:lnTo>
                    <a:pt x="202" y="225"/>
                  </a:lnTo>
                  <a:lnTo>
                    <a:pt x="198" y="225"/>
                  </a:lnTo>
                  <a:lnTo>
                    <a:pt x="191" y="225"/>
                  </a:lnTo>
                  <a:lnTo>
                    <a:pt x="182" y="225"/>
                  </a:lnTo>
                  <a:lnTo>
                    <a:pt x="172" y="225"/>
                  </a:lnTo>
                  <a:lnTo>
                    <a:pt x="161" y="222"/>
                  </a:lnTo>
                  <a:lnTo>
                    <a:pt x="149" y="222"/>
                  </a:lnTo>
                  <a:lnTo>
                    <a:pt x="136" y="222"/>
                  </a:lnTo>
                  <a:lnTo>
                    <a:pt x="126" y="218"/>
                  </a:lnTo>
                  <a:lnTo>
                    <a:pt x="115" y="216"/>
                  </a:lnTo>
                  <a:lnTo>
                    <a:pt x="115" y="216"/>
                  </a:lnTo>
                  <a:lnTo>
                    <a:pt x="104" y="211"/>
                  </a:lnTo>
                  <a:lnTo>
                    <a:pt x="96" y="207"/>
                  </a:lnTo>
                  <a:lnTo>
                    <a:pt x="88" y="201"/>
                  </a:lnTo>
                  <a:lnTo>
                    <a:pt x="83" y="195"/>
                  </a:lnTo>
                  <a:lnTo>
                    <a:pt x="77" y="188"/>
                  </a:lnTo>
                  <a:lnTo>
                    <a:pt x="73" y="180"/>
                  </a:lnTo>
                  <a:lnTo>
                    <a:pt x="71" y="172"/>
                  </a:lnTo>
                  <a:lnTo>
                    <a:pt x="67" y="161"/>
                  </a:lnTo>
                  <a:lnTo>
                    <a:pt x="67" y="151"/>
                  </a:lnTo>
                  <a:lnTo>
                    <a:pt x="67" y="142"/>
                  </a:lnTo>
                  <a:lnTo>
                    <a:pt x="67" y="142"/>
                  </a:lnTo>
                  <a:lnTo>
                    <a:pt x="67" y="131"/>
                  </a:lnTo>
                  <a:lnTo>
                    <a:pt x="65" y="121"/>
                  </a:lnTo>
                  <a:lnTo>
                    <a:pt x="65" y="110"/>
                  </a:lnTo>
                  <a:lnTo>
                    <a:pt x="62" y="98"/>
                  </a:lnTo>
                  <a:lnTo>
                    <a:pt x="62" y="90"/>
                  </a:lnTo>
                  <a:lnTo>
                    <a:pt x="58" y="80"/>
                  </a:lnTo>
                  <a:lnTo>
                    <a:pt x="56" y="71"/>
                  </a:lnTo>
                  <a:lnTo>
                    <a:pt x="51" y="62"/>
                  </a:lnTo>
                  <a:lnTo>
                    <a:pt x="46" y="57"/>
                  </a:lnTo>
                  <a:lnTo>
                    <a:pt x="39" y="52"/>
                  </a:lnTo>
                  <a:lnTo>
                    <a:pt x="39" y="52"/>
                  </a:lnTo>
                  <a:lnTo>
                    <a:pt x="26" y="46"/>
                  </a:lnTo>
                  <a:lnTo>
                    <a:pt x="16" y="35"/>
                  </a:lnTo>
                  <a:lnTo>
                    <a:pt x="7" y="27"/>
                  </a:lnTo>
                  <a:lnTo>
                    <a:pt x="1" y="20"/>
                  </a:lnTo>
                  <a:lnTo>
                    <a:pt x="0" y="18"/>
                  </a:lnTo>
                  <a:lnTo>
                    <a:pt x="33" y="0"/>
                  </a:lnTo>
                </a:path>
              </a:pathLst>
            </a:custGeom>
            <a:solidFill>
              <a:srgbClr val="FFD80F"/>
            </a:solidFill>
            <a:ln w="9525" cap="rnd">
              <a:noFill/>
              <a:round/>
              <a:headEnd/>
              <a:tailEnd/>
            </a:ln>
            <a:effectLst/>
          </p:spPr>
          <p:txBody>
            <a:bodyPr/>
            <a:lstStyle/>
            <a:p>
              <a:pPr>
                <a:defRPr/>
              </a:pPr>
              <a:endParaRPr lang="en-US"/>
            </a:p>
          </p:txBody>
        </p:sp>
        <p:sp>
          <p:nvSpPr>
            <p:cNvPr id="261" name="Freeform 1285"/>
            <p:cNvSpPr>
              <a:spLocks/>
            </p:cNvSpPr>
            <p:nvPr/>
          </p:nvSpPr>
          <p:spPr bwMode="auto">
            <a:xfrm>
              <a:off x="2906" y="3015"/>
              <a:ext cx="240" cy="225"/>
            </a:xfrm>
            <a:custGeom>
              <a:avLst/>
              <a:gdLst/>
              <a:ahLst/>
              <a:cxnLst>
                <a:cxn ang="0">
                  <a:pos x="44" y="4"/>
                </a:cxn>
                <a:cxn ang="0">
                  <a:pos x="67" y="7"/>
                </a:cxn>
                <a:cxn ang="0">
                  <a:pos x="94" y="16"/>
                </a:cxn>
                <a:cxn ang="0">
                  <a:pos x="117" y="29"/>
                </a:cxn>
                <a:cxn ang="0">
                  <a:pos x="134" y="46"/>
                </a:cxn>
                <a:cxn ang="0">
                  <a:pos x="141" y="57"/>
                </a:cxn>
                <a:cxn ang="0">
                  <a:pos x="147" y="77"/>
                </a:cxn>
                <a:cxn ang="0">
                  <a:pos x="153" y="98"/>
                </a:cxn>
                <a:cxn ang="0">
                  <a:pos x="155" y="117"/>
                </a:cxn>
                <a:cxn ang="0">
                  <a:pos x="161" y="129"/>
                </a:cxn>
                <a:cxn ang="0">
                  <a:pos x="170" y="138"/>
                </a:cxn>
                <a:cxn ang="0">
                  <a:pos x="177" y="140"/>
                </a:cxn>
                <a:cxn ang="0">
                  <a:pos x="191" y="144"/>
                </a:cxn>
                <a:cxn ang="0">
                  <a:pos x="206" y="144"/>
                </a:cxn>
                <a:cxn ang="0">
                  <a:pos x="221" y="144"/>
                </a:cxn>
                <a:cxn ang="0">
                  <a:pos x="233" y="144"/>
                </a:cxn>
                <a:cxn ang="0">
                  <a:pos x="238" y="142"/>
                </a:cxn>
                <a:cxn ang="0">
                  <a:pos x="229" y="153"/>
                </a:cxn>
                <a:cxn ang="0">
                  <a:pos x="217" y="174"/>
                </a:cxn>
                <a:cxn ang="0">
                  <a:pos x="212" y="182"/>
                </a:cxn>
                <a:cxn ang="0">
                  <a:pos x="206" y="201"/>
                </a:cxn>
                <a:cxn ang="0">
                  <a:pos x="203" y="216"/>
                </a:cxn>
                <a:cxn ang="0">
                  <a:pos x="203" y="222"/>
                </a:cxn>
                <a:cxn ang="0">
                  <a:pos x="198" y="225"/>
                </a:cxn>
                <a:cxn ang="0">
                  <a:pos x="182" y="225"/>
                </a:cxn>
                <a:cxn ang="0">
                  <a:pos x="161" y="222"/>
                </a:cxn>
                <a:cxn ang="0">
                  <a:pos x="136" y="222"/>
                </a:cxn>
                <a:cxn ang="0">
                  <a:pos x="115" y="216"/>
                </a:cxn>
                <a:cxn ang="0">
                  <a:pos x="104" y="211"/>
                </a:cxn>
                <a:cxn ang="0">
                  <a:pos x="88" y="201"/>
                </a:cxn>
                <a:cxn ang="0">
                  <a:pos x="77" y="188"/>
                </a:cxn>
                <a:cxn ang="0">
                  <a:pos x="71" y="172"/>
                </a:cxn>
                <a:cxn ang="0">
                  <a:pos x="67" y="151"/>
                </a:cxn>
                <a:cxn ang="0">
                  <a:pos x="67" y="142"/>
                </a:cxn>
                <a:cxn ang="0">
                  <a:pos x="65" y="121"/>
                </a:cxn>
                <a:cxn ang="0">
                  <a:pos x="62" y="98"/>
                </a:cxn>
                <a:cxn ang="0">
                  <a:pos x="58" y="80"/>
                </a:cxn>
                <a:cxn ang="0">
                  <a:pos x="51" y="62"/>
                </a:cxn>
                <a:cxn ang="0">
                  <a:pos x="39" y="52"/>
                </a:cxn>
                <a:cxn ang="0">
                  <a:pos x="26" y="46"/>
                </a:cxn>
                <a:cxn ang="0">
                  <a:pos x="7" y="27"/>
                </a:cxn>
                <a:cxn ang="0">
                  <a:pos x="0" y="18"/>
                </a:cxn>
              </a:cxnLst>
              <a:rect l="0" t="0" r="r" b="b"/>
              <a:pathLst>
                <a:path w="239" h="226">
                  <a:moveTo>
                    <a:pt x="33" y="0"/>
                  </a:moveTo>
                  <a:lnTo>
                    <a:pt x="44" y="4"/>
                  </a:lnTo>
                  <a:lnTo>
                    <a:pt x="53" y="6"/>
                  </a:lnTo>
                  <a:lnTo>
                    <a:pt x="67" y="7"/>
                  </a:lnTo>
                  <a:lnTo>
                    <a:pt x="79" y="12"/>
                  </a:lnTo>
                  <a:lnTo>
                    <a:pt x="94" y="16"/>
                  </a:lnTo>
                  <a:lnTo>
                    <a:pt x="104" y="23"/>
                  </a:lnTo>
                  <a:lnTo>
                    <a:pt x="117" y="29"/>
                  </a:lnTo>
                  <a:lnTo>
                    <a:pt x="127" y="37"/>
                  </a:lnTo>
                  <a:lnTo>
                    <a:pt x="134" y="46"/>
                  </a:lnTo>
                  <a:lnTo>
                    <a:pt x="141" y="57"/>
                  </a:lnTo>
                  <a:lnTo>
                    <a:pt x="141" y="57"/>
                  </a:lnTo>
                  <a:lnTo>
                    <a:pt x="145" y="69"/>
                  </a:lnTo>
                  <a:lnTo>
                    <a:pt x="147" y="77"/>
                  </a:lnTo>
                  <a:lnTo>
                    <a:pt x="149" y="90"/>
                  </a:lnTo>
                  <a:lnTo>
                    <a:pt x="153" y="98"/>
                  </a:lnTo>
                  <a:lnTo>
                    <a:pt x="153" y="108"/>
                  </a:lnTo>
                  <a:lnTo>
                    <a:pt x="155" y="117"/>
                  </a:lnTo>
                  <a:lnTo>
                    <a:pt x="157" y="124"/>
                  </a:lnTo>
                  <a:lnTo>
                    <a:pt x="161" y="129"/>
                  </a:lnTo>
                  <a:lnTo>
                    <a:pt x="166" y="136"/>
                  </a:lnTo>
                  <a:lnTo>
                    <a:pt x="170" y="138"/>
                  </a:lnTo>
                  <a:lnTo>
                    <a:pt x="170" y="138"/>
                  </a:lnTo>
                  <a:lnTo>
                    <a:pt x="177" y="140"/>
                  </a:lnTo>
                  <a:lnTo>
                    <a:pt x="182" y="142"/>
                  </a:lnTo>
                  <a:lnTo>
                    <a:pt x="191" y="144"/>
                  </a:lnTo>
                  <a:lnTo>
                    <a:pt x="198" y="144"/>
                  </a:lnTo>
                  <a:lnTo>
                    <a:pt x="206" y="144"/>
                  </a:lnTo>
                  <a:lnTo>
                    <a:pt x="212" y="144"/>
                  </a:lnTo>
                  <a:lnTo>
                    <a:pt x="221" y="144"/>
                  </a:lnTo>
                  <a:lnTo>
                    <a:pt x="226" y="144"/>
                  </a:lnTo>
                  <a:lnTo>
                    <a:pt x="233" y="144"/>
                  </a:lnTo>
                  <a:lnTo>
                    <a:pt x="238" y="142"/>
                  </a:lnTo>
                  <a:lnTo>
                    <a:pt x="238" y="142"/>
                  </a:lnTo>
                  <a:lnTo>
                    <a:pt x="235" y="144"/>
                  </a:lnTo>
                  <a:lnTo>
                    <a:pt x="229" y="153"/>
                  </a:lnTo>
                  <a:lnTo>
                    <a:pt x="223" y="163"/>
                  </a:lnTo>
                  <a:lnTo>
                    <a:pt x="217" y="174"/>
                  </a:lnTo>
                  <a:lnTo>
                    <a:pt x="212" y="182"/>
                  </a:lnTo>
                  <a:lnTo>
                    <a:pt x="212" y="182"/>
                  </a:lnTo>
                  <a:lnTo>
                    <a:pt x="208" y="193"/>
                  </a:lnTo>
                  <a:lnTo>
                    <a:pt x="206" y="201"/>
                  </a:lnTo>
                  <a:lnTo>
                    <a:pt x="203" y="207"/>
                  </a:lnTo>
                  <a:lnTo>
                    <a:pt x="203" y="216"/>
                  </a:lnTo>
                  <a:lnTo>
                    <a:pt x="203" y="222"/>
                  </a:lnTo>
                  <a:lnTo>
                    <a:pt x="203" y="222"/>
                  </a:lnTo>
                  <a:lnTo>
                    <a:pt x="202" y="225"/>
                  </a:lnTo>
                  <a:lnTo>
                    <a:pt x="198" y="225"/>
                  </a:lnTo>
                  <a:lnTo>
                    <a:pt x="191" y="225"/>
                  </a:lnTo>
                  <a:lnTo>
                    <a:pt x="182" y="225"/>
                  </a:lnTo>
                  <a:lnTo>
                    <a:pt x="172" y="225"/>
                  </a:lnTo>
                  <a:lnTo>
                    <a:pt x="161" y="222"/>
                  </a:lnTo>
                  <a:lnTo>
                    <a:pt x="149" y="222"/>
                  </a:lnTo>
                  <a:lnTo>
                    <a:pt x="136" y="222"/>
                  </a:lnTo>
                  <a:lnTo>
                    <a:pt x="126" y="218"/>
                  </a:lnTo>
                  <a:lnTo>
                    <a:pt x="115" y="216"/>
                  </a:lnTo>
                  <a:lnTo>
                    <a:pt x="115" y="216"/>
                  </a:lnTo>
                  <a:lnTo>
                    <a:pt x="104" y="211"/>
                  </a:lnTo>
                  <a:lnTo>
                    <a:pt x="96" y="207"/>
                  </a:lnTo>
                  <a:lnTo>
                    <a:pt x="88" y="201"/>
                  </a:lnTo>
                  <a:lnTo>
                    <a:pt x="83" y="195"/>
                  </a:lnTo>
                  <a:lnTo>
                    <a:pt x="77" y="188"/>
                  </a:lnTo>
                  <a:lnTo>
                    <a:pt x="73" y="180"/>
                  </a:lnTo>
                  <a:lnTo>
                    <a:pt x="71" y="172"/>
                  </a:lnTo>
                  <a:lnTo>
                    <a:pt x="67" y="161"/>
                  </a:lnTo>
                  <a:lnTo>
                    <a:pt x="67" y="151"/>
                  </a:lnTo>
                  <a:lnTo>
                    <a:pt x="67" y="142"/>
                  </a:lnTo>
                  <a:lnTo>
                    <a:pt x="67" y="142"/>
                  </a:lnTo>
                  <a:lnTo>
                    <a:pt x="67" y="131"/>
                  </a:lnTo>
                  <a:lnTo>
                    <a:pt x="65" y="121"/>
                  </a:lnTo>
                  <a:lnTo>
                    <a:pt x="65" y="110"/>
                  </a:lnTo>
                  <a:lnTo>
                    <a:pt x="62" y="98"/>
                  </a:lnTo>
                  <a:lnTo>
                    <a:pt x="62" y="90"/>
                  </a:lnTo>
                  <a:lnTo>
                    <a:pt x="58" y="80"/>
                  </a:lnTo>
                  <a:lnTo>
                    <a:pt x="56" y="71"/>
                  </a:lnTo>
                  <a:lnTo>
                    <a:pt x="51" y="62"/>
                  </a:lnTo>
                  <a:lnTo>
                    <a:pt x="46" y="57"/>
                  </a:lnTo>
                  <a:lnTo>
                    <a:pt x="39" y="52"/>
                  </a:lnTo>
                  <a:lnTo>
                    <a:pt x="39" y="52"/>
                  </a:lnTo>
                  <a:lnTo>
                    <a:pt x="26" y="46"/>
                  </a:lnTo>
                  <a:lnTo>
                    <a:pt x="16" y="35"/>
                  </a:lnTo>
                  <a:lnTo>
                    <a:pt x="7" y="27"/>
                  </a:lnTo>
                  <a:lnTo>
                    <a:pt x="1" y="20"/>
                  </a:lnTo>
                  <a:lnTo>
                    <a:pt x="0" y="1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62" name="Freeform 1286"/>
            <p:cNvSpPr>
              <a:spLocks/>
            </p:cNvSpPr>
            <p:nvPr/>
          </p:nvSpPr>
          <p:spPr bwMode="auto">
            <a:xfrm>
              <a:off x="2939" y="2854"/>
              <a:ext cx="212" cy="258"/>
            </a:xfrm>
            <a:custGeom>
              <a:avLst/>
              <a:gdLst/>
              <a:ahLst/>
              <a:cxnLst>
                <a:cxn ang="0">
                  <a:pos x="15" y="68"/>
                </a:cxn>
                <a:cxn ang="0">
                  <a:pos x="36" y="50"/>
                </a:cxn>
                <a:cxn ang="0">
                  <a:pos x="59" y="29"/>
                </a:cxn>
                <a:cxn ang="0">
                  <a:pos x="72" y="19"/>
                </a:cxn>
                <a:cxn ang="0">
                  <a:pos x="98" y="4"/>
                </a:cxn>
                <a:cxn ang="0">
                  <a:pos x="122" y="0"/>
                </a:cxn>
                <a:cxn ang="0">
                  <a:pos x="135" y="2"/>
                </a:cxn>
                <a:cxn ang="0">
                  <a:pos x="162" y="19"/>
                </a:cxn>
                <a:cxn ang="0">
                  <a:pos x="178" y="48"/>
                </a:cxn>
                <a:cxn ang="0">
                  <a:pos x="178" y="57"/>
                </a:cxn>
                <a:cxn ang="0">
                  <a:pos x="178" y="75"/>
                </a:cxn>
                <a:cxn ang="0">
                  <a:pos x="174" y="94"/>
                </a:cxn>
                <a:cxn ang="0">
                  <a:pos x="173" y="111"/>
                </a:cxn>
                <a:cxn ang="0">
                  <a:pos x="173" y="124"/>
                </a:cxn>
                <a:cxn ang="0">
                  <a:pos x="174" y="130"/>
                </a:cxn>
                <a:cxn ang="0">
                  <a:pos x="183" y="141"/>
                </a:cxn>
                <a:cxn ang="0">
                  <a:pos x="194" y="153"/>
                </a:cxn>
                <a:cxn ang="0">
                  <a:pos x="204" y="167"/>
                </a:cxn>
                <a:cxn ang="0">
                  <a:pos x="213" y="183"/>
                </a:cxn>
                <a:cxn ang="0">
                  <a:pos x="213" y="199"/>
                </a:cxn>
                <a:cxn ang="0">
                  <a:pos x="206" y="216"/>
                </a:cxn>
                <a:cxn ang="0">
                  <a:pos x="189" y="241"/>
                </a:cxn>
                <a:cxn ang="0">
                  <a:pos x="160" y="256"/>
                </a:cxn>
                <a:cxn ang="0">
                  <a:pos x="149" y="259"/>
                </a:cxn>
                <a:cxn ang="0">
                  <a:pos x="130" y="256"/>
                </a:cxn>
                <a:cxn ang="0">
                  <a:pos x="109" y="250"/>
                </a:cxn>
                <a:cxn ang="0">
                  <a:pos x="88" y="241"/>
                </a:cxn>
                <a:cxn ang="0">
                  <a:pos x="72" y="231"/>
                </a:cxn>
                <a:cxn ang="0">
                  <a:pos x="63" y="227"/>
                </a:cxn>
                <a:cxn ang="0">
                  <a:pos x="36" y="215"/>
                </a:cxn>
                <a:cxn ang="0">
                  <a:pos x="13" y="212"/>
                </a:cxn>
                <a:cxn ang="0">
                  <a:pos x="0" y="71"/>
                </a:cxn>
              </a:cxnLst>
              <a:rect l="0" t="0" r="r" b="b"/>
              <a:pathLst>
                <a:path w="214" h="260">
                  <a:moveTo>
                    <a:pt x="0" y="71"/>
                  </a:moveTo>
                  <a:lnTo>
                    <a:pt x="15" y="68"/>
                  </a:lnTo>
                  <a:lnTo>
                    <a:pt x="25" y="59"/>
                  </a:lnTo>
                  <a:lnTo>
                    <a:pt x="36" y="50"/>
                  </a:lnTo>
                  <a:lnTo>
                    <a:pt x="47" y="42"/>
                  </a:lnTo>
                  <a:lnTo>
                    <a:pt x="59" y="29"/>
                  </a:lnTo>
                  <a:lnTo>
                    <a:pt x="59" y="29"/>
                  </a:lnTo>
                  <a:lnTo>
                    <a:pt x="72" y="19"/>
                  </a:lnTo>
                  <a:lnTo>
                    <a:pt x="86" y="10"/>
                  </a:lnTo>
                  <a:lnTo>
                    <a:pt x="98" y="4"/>
                  </a:lnTo>
                  <a:lnTo>
                    <a:pt x="111" y="2"/>
                  </a:lnTo>
                  <a:lnTo>
                    <a:pt x="122" y="0"/>
                  </a:lnTo>
                  <a:lnTo>
                    <a:pt x="122" y="0"/>
                  </a:lnTo>
                  <a:lnTo>
                    <a:pt x="135" y="2"/>
                  </a:lnTo>
                  <a:lnTo>
                    <a:pt x="149" y="8"/>
                  </a:lnTo>
                  <a:lnTo>
                    <a:pt x="162" y="19"/>
                  </a:lnTo>
                  <a:lnTo>
                    <a:pt x="173" y="31"/>
                  </a:lnTo>
                  <a:lnTo>
                    <a:pt x="178" y="48"/>
                  </a:lnTo>
                  <a:lnTo>
                    <a:pt x="178" y="48"/>
                  </a:lnTo>
                  <a:lnTo>
                    <a:pt x="178" y="57"/>
                  </a:lnTo>
                  <a:lnTo>
                    <a:pt x="178" y="68"/>
                  </a:lnTo>
                  <a:lnTo>
                    <a:pt x="178" y="75"/>
                  </a:lnTo>
                  <a:lnTo>
                    <a:pt x="176" y="86"/>
                  </a:lnTo>
                  <a:lnTo>
                    <a:pt x="174" y="94"/>
                  </a:lnTo>
                  <a:lnTo>
                    <a:pt x="174" y="103"/>
                  </a:lnTo>
                  <a:lnTo>
                    <a:pt x="173" y="111"/>
                  </a:lnTo>
                  <a:lnTo>
                    <a:pt x="173" y="118"/>
                  </a:lnTo>
                  <a:lnTo>
                    <a:pt x="173" y="124"/>
                  </a:lnTo>
                  <a:lnTo>
                    <a:pt x="174" y="130"/>
                  </a:lnTo>
                  <a:lnTo>
                    <a:pt x="174" y="130"/>
                  </a:lnTo>
                  <a:lnTo>
                    <a:pt x="178" y="134"/>
                  </a:lnTo>
                  <a:lnTo>
                    <a:pt x="183" y="141"/>
                  </a:lnTo>
                  <a:lnTo>
                    <a:pt x="187" y="147"/>
                  </a:lnTo>
                  <a:lnTo>
                    <a:pt x="194" y="153"/>
                  </a:lnTo>
                  <a:lnTo>
                    <a:pt x="199" y="160"/>
                  </a:lnTo>
                  <a:lnTo>
                    <a:pt x="204" y="167"/>
                  </a:lnTo>
                  <a:lnTo>
                    <a:pt x="208" y="174"/>
                  </a:lnTo>
                  <a:lnTo>
                    <a:pt x="213" y="183"/>
                  </a:lnTo>
                  <a:lnTo>
                    <a:pt x="213" y="190"/>
                  </a:lnTo>
                  <a:lnTo>
                    <a:pt x="213" y="199"/>
                  </a:lnTo>
                  <a:lnTo>
                    <a:pt x="213" y="199"/>
                  </a:lnTo>
                  <a:lnTo>
                    <a:pt x="206" y="216"/>
                  </a:lnTo>
                  <a:lnTo>
                    <a:pt x="199" y="231"/>
                  </a:lnTo>
                  <a:lnTo>
                    <a:pt x="189" y="241"/>
                  </a:lnTo>
                  <a:lnTo>
                    <a:pt x="174" y="250"/>
                  </a:lnTo>
                  <a:lnTo>
                    <a:pt x="160" y="256"/>
                  </a:lnTo>
                  <a:lnTo>
                    <a:pt x="160" y="256"/>
                  </a:lnTo>
                  <a:lnTo>
                    <a:pt x="149" y="259"/>
                  </a:lnTo>
                  <a:lnTo>
                    <a:pt x="141" y="259"/>
                  </a:lnTo>
                  <a:lnTo>
                    <a:pt x="130" y="256"/>
                  </a:lnTo>
                  <a:lnTo>
                    <a:pt x="120" y="254"/>
                  </a:lnTo>
                  <a:lnTo>
                    <a:pt x="109" y="250"/>
                  </a:lnTo>
                  <a:lnTo>
                    <a:pt x="98" y="245"/>
                  </a:lnTo>
                  <a:lnTo>
                    <a:pt x="88" y="241"/>
                  </a:lnTo>
                  <a:lnTo>
                    <a:pt x="80" y="235"/>
                  </a:lnTo>
                  <a:lnTo>
                    <a:pt x="72" y="231"/>
                  </a:lnTo>
                  <a:lnTo>
                    <a:pt x="63" y="227"/>
                  </a:lnTo>
                  <a:lnTo>
                    <a:pt x="63" y="227"/>
                  </a:lnTo>
                  <a:lnTo>
                    <a:pt x="50" y="218"/>
                  </a:lnTo>
                  <a:lnTo>
                    <a:pt x="36" y="215"/>
                  </a:lnTo>
                  <a:lnTo>
                    <a:pt x="23" y="212"/>
                  </a:lnTo>
                  <a:lnTo>
                    <a:pt x="13" y="212"/>
                  </a:lnTo>
                  <a:lnTo>
                    <a:pt x="4" y="212"/>
                  </a:lnTo>
                  <a:lnTo>
                    <a:pt x="0" y="71"/>
                  </a:lnTo>
                </a:path>
              </a:pathLst>
            </a:custGeom>
            <a:solidFill>
              <a:srgbClr val="3B5959"/>
            </a:solidFill>
            <a:ln w="9525" cap="rnd">
              <a:noFill/>
              <a:round/>
              <a:headEnd/>
              <a:tailEnd/>
            </a:ln>
            <a:effectLst/>
          </p:spPr>
          <p:txBody>
            <a:bodyPr/>
            <a:lstStyle/>
            <a:p>
              <a:pPr>
                <a:defRPr/>
              </a:pPr>
              <a:endParaRPr lang="en-US"/>
            </a:p>
          </p:txBody>
        </p:sp>
        <p:sp>
          <p:nvSpPr>
            <p:cNvPr id="263" name="Freeform 1287"/>
            <p:cNvSpPr>
              <a:spLocks/>
            </p:cNvSpPr>
            <p:nvPr/>
          </p:nvSpPr>
          <p:spPr bwMode="auto">
            <a:xfrm>
              <a:off x="2939" y="2854"/>
              <a:ext cx="212" cy="258"/>
            </a:xfrm>
            <a:custGeom>
              <a:avLst/>
              <a:gdLst/>
              <a:ahLst/>
              <a:cxnLst>
                <a:cxn ang="0">
                  <a:pos x="0" y="71"/>
                </a:cxn>
                <a:cxn ang="0">
                  <a:pos x="15" y="68"/>
                </a:cxn>
                <a:cxn ang="0">
                  <a:pos x="25" y="59"/>
                </a:cxn>
                <a:cxn ang="0">
                  <a:pos x="36" y="50"/>
                </a:cxn>
                <a:cxn ang="0">
                  <a:pos x="47" y="42"/>
                </a:cxn>
                <a:cxn ang="0">
                  <a:pos x="59" y="29"/>
                </a:cxn>
                <a:cxn ang="0">
                  <a:pos x="59" y="29"/>
                </a:cxn>
                <a:cxn ang="0">
                  <a:pos x="72" y="19"/>
                </a:cxn>
                <a:cxn ang="0">
                  <a:pos x="86" y="10"/>
                </a:cxn>
                <a:cxn ang="0">
                  <a:pos x="98" y="4"/>
                </a:cxn>
                <a:cxn ang="0">
                  <a:pos x="111" y="2"/>
                </a:cxn>
                <a:cxn ang="0">
                  <a:pos x="122" y="0"/>
                </a:cxn>
                <a:cxn ang="0">
                  <a:pos x="122" y="0"/>
                </a:cxn>
                <a:cxn ang="0">
                  <a:pos x="135" y="2"/>
                </a:cxn>
                <a:cxn ang="0">
                  <a:pos x="149" y="8"/>
                </a:cxn>
                <a:cxn ang="0">
                  <a:pos x="162" y="19"/>
                </a:cxn>
                <a:cxn ang="0">
                  <a:pos x="173" y="31"/>
                </a:cxn>
                <a:cxn ang="0">
                  <a:pos x="178" y="48"/>
                </a:cxn>
                <a:cxn ang="0">
                  <a:pos x="178" y="48"/>
                </a:cxn>
                <a:cxn ang="0">
                  <a:pos x="178" y="57"/>
                </a:cxn>
                <a:cxn ang="0">
                  <a:pos x="178" y="68"/>
                </a:cxn>
                <a:cxn ang="0">
                  <a:pos x="178" y="75"/>
                </a:cxn>
                <a:cxn ang="0">
                  <a:pos x="176" y="86"/>
                </a:cxn>
                <a:cxn ang="0">
                  <a:pos x="174" y="94"/>
                </a:cxn>
                <a:cxn ang="0">
                  <a:pos x="174" y="103"/>
                </a:cxn>
                <a:cxn ang="0">
                  <a:pos x="173" y="111"/>
                </a:cxn>
                <a:cxn ang="0">
                  <a:pos x="173" y="118"/>
                </a:cxn>
                <a:cxn ang="0">
                  <a:pos x="173" y="124"/>
                </a:cxn>
                <a:cxn ang="0">
                  <a:pos x="174" y="130"/>
                </a:cxn>
                <a:cxn ang="0">
                  <a:pos x="174" y="130"/>
                </a:cxn>
                <a:cxn ang="0">
                  <a:pos x="178" y="134"/>
                </a:cxn>
                <a:cxn ang="0">
                  <a:pos x="183" y="141"/>
                </a:cxn>
                <a:cxn ang="0">
                  <a:pos x="187" y="147"/>
                </a:cxn>
                <a:cxn ang="0">
                  <a:pos x="194" y="153"/>
                </a:cxn>
                <a:cxn ang="0">
                  <a:pos x="199" y="160"/>
                </a:cxn>
                <a:cxn ang="0">
                  <a:pos x="204" y="167"/>
                </a:cxn>
                <a:cxn ang="0">
                  <a:pos x="208" y="174"/>
                </a:cxn>
                <a:cxn ang="0">
                  <a:pos x="213" y="183"/>
                </a:cxn>
                <a:cxn ang="0">
                  <a:pos x="213" y="190"/>
                </a:cxn>
                <a:cxn ang="0">
                  <a:pos x="213" y="199"/>
                </a:cxn>
                <a:cxn ang="0">
                  <a:pos x="213" y="199"/>
                </a:cxn>
                <a:cxn ang="0">
                  <a:pos x="206" y="216"/>
                </a:cxn>
                <a:cxn ang="0">
                  <a:pos x="199" y="231"/>
                </a:cxn>
                <a:cxn ang="0">
                  <a:pos x="189" y="241"/>
                </a:cxn>
                <a:cxn ang="0">
                  <a:pos x="174" y="250"/>
                </a:cxn>
                <a:cxn ang="0">
                  <a:pos x="160" y="256"/>
                </a:cxn>
                <a:cxn ang="0">
                  <a:pos x="160" y="256"/>
                </a:cxn>
                <a:cxn ang="0">
                  <a:pos x="149" y="259"/>
                </a:cxn>
                <a:cxn ang="0">
                  <a:pos x="141" y="259"/>
                </a:cxn>
                <a:cxn ang="0">
                  <a:pos x="130" y="256"/>
                </a:cxn>
                <a:cxn ang="0">
                  <a:pos x="120" y="254"/>
                </a:cxn>
                <a:cxn ang="0">
                  <a:pos x="109" y="250"/>
                </a:cxn>
                <a:cxn ang="0">
                  <a:pos x="98" y="245"/>
                </a:cxn>
                <a:cxn ang="0">
                  <a:pos x="88" y="241"/>
                </a:cxn>
                <a:cxn ang="0">
                  <a:pos x="80" y="235"/>
                </a:cxn>
                <a:cxn ang="0">
                  <a:pos x="72" y="231"/>
                </a:cxn>
                <a:cxn ang="0">
                  <a:pos x="63" y="227"/>
                </a:cxn>
                <a:cxn ang="0">
                  <a:pos x="63" y="227"/>
                </a:cxn>
                <a:cxn ang="0">
                  <a:pos x="50" y="218"/>
                </a:cxn>
                <a:cxn ang="0">
                  <a:pos x="36" y="215"/>
                </a:cxn>
                <a:cxn ang="0">
                  <a:pos x="23" y="212"/>
                </a:cxn>
                <a:cxn ang="0">
                  <a:pos x="13" y="212"/>
                </a:cxn>
                <a:cxn ang="0">
                  <a:pos x="4" y="212"/>
                </a:cxn>
              </a:cxnLst>
              <a:rect l="0" t="0" r="r" b="b"/>
              <a:pathLst>
                <a:path w="214" h="260">
                  <a:moveTo>
                    <a:pt x="0" y="71"/>
                  </a:moveTo>
                  <a:lnTo>
                    <a:pt x="15" y="68"/>
                  </a:lnTo>
                  <a:lnTo>
                    <a:pt x="25" y="59"/>
                  </a:lnTo>
                  <a:lnTo>
                    <a:pt x="36" y="50"/>
                  </a:lnTo>
                  <a:lnTo>
                    <a:pt x="47" y="42"/>
                  </a:lnTo>
                  <a:lnTo>
                    <a:pt x="59" y="29"/>
                  </a:lnTo>
                  <a:lnTo>
                    <a:pt x="59" y="29"/>
                  </a:lnTo>
                  <a:lnTo>
                    <a:pt x="72" y="19"/>
                  </a:lnTo>
                  <a:lnTo>
                    <a:pt x="86" y="10"/>
                  </a:lnTo>
                  <a:lnTo>
                    <a:pt x="98" y="4"/>
                  </a:lnTo>
                  <a:lnTo>
                    <a:pt x="111" y="2"/>
                  </a:lnTo>
                  <a:lnTo>
                    <a:pt x="122" y="0"/>
                  </a:lnTo>
                  <a:lnTo>
                    <a:pt x="122" y="0"/>
                  </a:lnTo>
                  <a:lnTo>
                    <a:pt x="135" y="2"/>
                  </a:lnTo>
                  <a:lnTo>
                    <a:pt x="149" y="8"/>
                  </a:lnTo>
                  <a:lnTo>
                    <a:pt x="162" y="19"/>
                  </a:lnTo>
                  <a:lnTo>
                    <a:pt x="173" y="31"/>
                  </a:lnTo>
                  <a:lnTo>
                    <a:pt x="178" y="48"/>
                  </a:lnTo>
                  <a:lnTo>
                    <a:pt x="178" y="48"/>
                  </a:lnTo>
                  <a:lnTo>
                    <a:pt x="178" y="57"/>
                  </a:lnTo>
                  <a:lnTo>
                    <a:pt x="178" y="68"/>
                  </a:lnTo>
                  <a:lnTo>
                    <a:pt x="178" y="75"/>
                  </a:lnTo>
                  <a:lnTo>
                    <a:pt x="176" y="86"/>
                  </a:lnTo>
                  <a:lnTo>
                    <a:pt x="174" y="94"/>
                  </a:lnTo>
                  <a:lnTo>
                    <a:pt x="174" y="103"/>
                  </a:lnTo>
                  <a:lnTo>
                    <a:pt x="173" y="111"/>
                  </a:lnTo>
                  <a:lnTo>
                    <a:pt x="173" y="118"/>
                  </a:lnTo>
                  <a:lnTo>
                    <a:pt x="173" y="124"/>
                  </a:lnTo>
                  <a:lnTo>
                    <a:pt x="174" y="130"/>
                  </a:lnTo>
                  <a:lnTo>
                    <a:pt x="174" y="130"/>
                  </a:lnTo>
                  <a:lnTo>
                    <a:pt x="178" y="134"/>
                  </a:lnTo>
                  <a:lnTo>
                    <a:pt x="183" y="141"/>
                  </a:lnTo>
                  <a:lnTo>
                    <a:pt x="187" y="147"/>
                  </a:lnTo>
                  <a:lnTo>
                    <a:pt x="194" y="153"/>
                  </a:lnTo>
                  <a:lnTo>
                    <a:pt x="199" y="160"/>
                  </a:lnTo>
                  <a:lnTo>
                    <a:pt x="204" y="167"/>
                  </a:lnTo>
                  <a:lnTo>
                    <a:pt x="208" y="174"/>
                  </a:lnTo>
                  <a:lnTo>
                    <a:pt x="213" y="183"/>
                  </a:lnTo>
                  <a:lnTo>
                    <a:pt x="213" y="190"/>
                  </a:lnTo>
                  <a:lnTo>
                    <a:pt x="213" y="199"/>
                  </a:lnTo>
                  <a:lnTo>
                    <a:pt x="213" y="199"/>
                  </a:lnTo>
                  <a:lnTo>
                    <a:pt x="206" y="216"/>
                  </a:lnTo>
                  <a:lnTo>
                    <a:pt x="199" y="231"/>
                  </a:lnTo>
                  <a:lnTo>
                    <a:pt x="189" y="241"/>
                  </a:lnTo>
                  <a:lnTo>
                    <a:pt x="174" y="250"/>
                  </a:lnTo>
                  <a:lnTo>
                    <a:pt x="160" y="256"/>
                  </a:lnTo>
                  <a:lnTo>
                    <a:pt x="160" y="256"/>
                  </a:lnTo>
                  <a:lnTo>
                    <a:pt x="149" y="259"/>
                  </a:lnTo>
                  <a:lnTo>
                    <a:pt x="141" y="259"/>
                  </a:lnTo>
                  <a:lnTo>
                    <a:pt x="130" y="256"/>
                  </a:lnTo>
                  <a:lnTo>
                    <a:pt x="120" y="254"/>
                  </a:lnTo>
                  <a:lnTo>
                    <a:pt x="109" y="250"/>
                  </a:lnTo>
                  <a:lnTo>
                    <a:pt x="98" y="245"/>
                  </a:lnTo>
                  <a:lnTo>
                    <a:pt x="88" y="241"/>
                  </a:lnTo>
                  <a:lnTo>
                    <a:pt x="80" y="235"/>
                  </a:lnTo>
                  <a:lnTo>
                    <a:pt x="72" y="231"/>
                  </a:lnTo>
                  <a:lnTo>
                    <a:pt x="63" y="227"/>
                  </a:lnTo>
                  <a:lnTo>
                    <a:pt x="63" y="227"/>
                  </a:lnTo>
                  <a:lnTo>
                    <a:pt x="50" y="218"/>
                  </a:lnTo>
                  <a:lnTo>
                    <a:pt x="36" y="215"/>
                  </a:lnTo>
                  <a:lnTo>
                    <a:pt x="23" y="212"/>
                  </a:lnTo>
                  <a:lnTo>
                    <a:pt x="13" y="212"/>
                  </a:lnTo>
                  <a:lnTo>
                    <a:pt x="4" y="212"/>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64" name="Freeform 1288"/>
            <p:cNvSpPr>
              <a:spLocks/>
            </p:cNvSpPr>
            <p:nvPr/>
          </p:nvSpPr>
          <p:spPr bwMode="auto">
            <a:xfrm>
              <a:off x="2916" y="2842"/>
              <a:ext cx="211" cy="257"/>
            </a:xfrm>
            <a:custGeom>
              <a:avLst/>
              <a:gdLst/>
              <a:ahLst/>
              <a:cxnLst>
                <a:cxn ang="0">
                  <a:pos x="15" y="67"/>
                </a:cxn>
                <a:cxn ang="0">
                  <a:pos x="36" y="51"/>
                </a:cxn>
                <a:cxn ang="0">
                  <a:pos x="59" y="28"/>
                </a:cxn>
                <a:cxn ang="0">
                  <a:pos x="72" y="20"/>
                </a:cxn>
                <a:cxn ang="0">
                  <a:pos x="98" y="5"/>
                </a:cxn>
                <a:cxn ang="0">
                  <a:pos x="122" y="0"/>
                </a:cxn>
                <a:cxn ang="0">
                  <a:pos x="135" y="1"/>
                </a:cxn>
                <a:cxn ang="0">
                  <a:pos x="162" y="18"/>
                </a:cxn>
                <a:cxn ang="0">
                  <a:pos x="178" y="48"/>
                </a:cxn>
                <a:cxn ang="0">
                  <a:pos x="178" y="58"/>
                </a:cxn>
                <a:cxn ang="0">
                  <a:pos x="178" y="77"/>
                </a:cxn>
                <a:cxn ang="0">
                  <a:pos x="174" y="94"/>
                </a:cxn>
                <a:cxn ang="0">
                  <a:pos x="173" y="111"/>
                </a:cxn>
                <a:cxn ang="0">
                  <a:pos x="173" y="125"/>
                </a:cxn>
                <a:cxn ang="0">
                  <a:pos x="174" y="130"/>
                </a:cxn>
                <a:cxn ang="0">
                  <a:pos x="183" y="141"/>
                </a:cxn>
                <a:cxn ang="0">
                  <a:pos x="194" y="153"/>
                </a:cxn>
                <a:cxn ang="0">
                  <a:pos x="204" y="168"/>
                </a:cxn>
                <a:cxn ang="0">
                  <a:pos x="213" y="185"/>
                </a:cxn>
                <a:cxn ang="0">
                  <a:pos x="213" y="201"/>
                </a:cxn>
                <a:cxn ang="0">
                  <a:pos x="206" y="219"/>
                </a:cxn>
                <a:cxn ang="0">
                  <a:pos x="189" y="244"/>
                </a:cxn>
                <a:cxn ang="0">
                  <a:pos x="160" y="259"/>
                </a:cxn>
                <a:cxn ang="0">
                  <a:pos x="149" y="259"/>
                </a:cxn>
                <a:cxn ang="0">
                  <a:pos x="130" y="256"/>
                </a:cxn>
                <a:cxn ang="0">
                  <a:pos x="109" y="250"/>
                </a:cxn>
                <a:cxn ang="0">
                  <a:pos x="88" y="242"/>
                </a:cxn>
                <a:cxn ang="0">
                  <a:pos x="72" y="231"/>
                </a:cxn>
                <a:cxn ang="0">
                  <a:pos x="63" y="227"/>
                </a:cxn>
                <a:cxn ang="0">
                  <a:pos x="36" y="217"/>
                </a:cxn>
                <a:cxn ang="0">
                  <a:pos x="13" y="212"/>
                </a:cxn>
                <a:cxn ang="0">
                  <a:pos x="0" y="71"/>
                </a:cxn>
              </a:cxnLst>
              <a:rect l="0" t="0" r="r" b="b"/>
              <a:pathLst>
                <a:path w="214" h="260">
                  <a:moveTo>
                    <a:pt x="0" y="71"/>
                  </a:moveTo>
                  <a:lnTo>
                    <a:pt x="15" y="67"/>
                  </a:lnTo>
                  <a:lnTo>
                    <a:pt x="25" y="60"/>
                  </a:lnTo>
                  <a:lnTo>
                    <a:pt x="36" y="51"/>
                  </a:lnTo>
                  <a:lnTo>
                    <a:pt x="47" y="41"/>
                  </a:lnTo>
                  <a:lnTo>
                    <a:pt x="59" y="28"/>
                  </a:lnTo>
                  <a:lnTo>
                    <a:pt x="59" y="28"/>
                  </a:lnTo>
                  <a:lnTo>
                    <a:pt x="72" y="20"/>
                  </a:lnTo>
                  <a:lnTo>
                    <a:pt x="86" y="12"/>
                  </a:lnTo>
                  <a:lnTo>
                    <a:pt x="98" y="5"/>
                  </a:lnTo>
                  <a:lnTo>
                    <a:pt x="111" y="1"/>
                  </a:lnTo>
                  <a:lnTo>
                    <a:pt x="122" y="0"/>
                  </a:lnTo>
                  <a:lnTo>
                    <a:pt x="122" y="0"/>
                  </a:lnTo>
                  <a:lnTo>
                    <a:pt x="135" y="1"/>
                  </a:lnTo>
                  <a:lnTo>
                    <a:pt x="149" y="7"/>
                  </a:lnTo>
                  <a:lnTo>
                    <a:pt x="162" y="18"/>
                  </a:lnTo>
                  <a:lnTo>
                    <a:pt x="173" y="33"/>
                  </a:lnTo>
                  <a:lnTo>
                    <a:pt x="178" y="48"/>
                  </a:lnTo>
                  <a:lnTo>
                    <a:pt x="178" y="48"/>
                  </a:lnTo>
                  <a:lnTo>
                    <a:pt x="178" y="58"/>
                  </a:lnTo>
                  <a:lnTo>
                    <a:pt x="178" y="67"/>
                  </a:lnTo>
                  <a:lnTo>
                    <a:pt x="178" y="77"/>
                  </a:lnTo>
                  <a:lnTo>
                    <a:pt x="176" y="85"/>
                  </a:lnTo>
                  <a:lnTo>
                    <a:pt x="174" y="94"/>
                  </a:lnTo>
                  <a:lnTo>
                    <a:pt x="174" y="102"/>
                  </a:lnTo>
                  <a:lnTo>
                    <a:pt x="173" y="111"/>
                  </a:lnTo>
                  <a:lnTo>
                    <a:pt x="173" y="120"/>
                  </a:lnTo>
                  <a:lnTo>
                    <a:pt x="173" y="125"/>
                  </a:lnTo>
                  <a:lnTo>
                    <a:pt x="174" y="130"/>
                  </a:lnTo>
                  <a:lnTo>
                    <a:pt x="174" y="130"/>
                  </a:lnTo>
                  <a:lnTo>
                    <a:pt x="178" y="136"/>
                  </a:lnTo>
                  <a:lnTo>
                    <a:pt x="183" y="141"/>
                  </a:lnTo>
                  <a:lnTo>
                    <a:pt x="187" y="147"/>
                  </a:lnTo>
                  <a:lnTo>
                    <a:pt x="194" y="153"/>
                  </a:lnTo>
                  <a:lnTo>
                    <a:pt x="199" y="159"/>
                  </a:lnTo>
                  <a:lnTo>
                    <a:pt x="204" y="168"/>
                  </a:lnTo>
                  <a:lnTo>
                    <a:pt x="208" y="176"/>
                  </a:lnTo>
                  <a:lnTo>
                    <a:pt x="213" y="185"/>
                  </a:lnTo>
                  <a:lnTo>
                    <a:pt x="213" y="193"/>
                  </a:lnTo>
                  <a:lnTo>
                    <a:pt x="213" y="201"/>
                  </a:lnTo>
                  <a:lnTo>
                    <a:pt x="213" y="201"/>
                  </a:lnTo>
                  <a:lnTo>
                    <a:pt x="206" y="219"/>
                  </a:lnTo>
                  <a:lnTo>
                    <a:pt x="199" y="231"/>
                  </a:lnTo>
                  <a:lnTo>
                    <a:pt x="189" y="244"/>
                  </a:lnTo>
                  <a:lnTo>
                    <a:pt x="174" y="252"/>
                  </a:lnTo>
                  <a:lnTo>
                    <a:pt x="160" y="259"/>
                  </a:lnTo>
                  <a:lnTo>
                    <a:pt x="160" y="259"/>
                  </a:lnTo>
                  <a:lnTo>
                    <a:pt x="149" y="259"/>
                  </a:lnTo>
                  <a:lnTo>
                    <a:pt x="141" y="259"/>
                  </a:lnTo>
                  <a:lnTo>
                    <a:pt x="130" y="256"/>
                  </a:lnTo>
                  <a:lnTo>
                    <a:pt x="120" y="254"/>
                  </a:lnTo>
                  <a:lnTo>
                    <a:pt x="109" y="250"/>
                  </a:lnTo>
                  <a:lnTo>
                    <a:pt x="98" y="246"/>
                  </a:lnTo>
                  <a:lnTo>
                    <a:pt x="88" y="242"/>
                  </a:lnTo>
                  <a:lnTo>
                    <a:pt x="80" y="238"/>
                  </a:lnTo>
                  <a:lnTo>
                    <a:pt x="72" y="231"/>
                  </a:lnTo>
                  <a:lnTo>
                    <a:pt x="63" y="227"/>
                  </a:lnTo>
                  <a:lnTo>
                    <a:pt x="63" y="227"/>
                  </a:lnTo>
                  <a:lnTo>
                    <a:pt x="50" y="221"/>
                  </a:lnTo>
                  <a:lnTo>
                    <a:pt x="36" y="217"/>
                  </a:lnTo>
                  <a:lnTo>
                    <a:pt x="23" y="214"/>
                  </a:lnTo>
                  <a:lnTo>
                    <a:pt x="13" y="212"/>
                  </a:lnTo>
                  <a:lnTo>
                    <a:pt x="4" y="212"/>
                  </a:lnTo>
                  <a:lnTo>
                    <a:pt x="0" y="71"/>
                  </a:lnTo>
                </a:path>
              </a:pathLst>
            </a:custGeom>
            <a:solidFill>
              <a:srgbClr val="FFD80F"/>
            </a:solidFill>
            <a:ln w="9525" cap="rnd">
              <a:noFill/>
              <a:round/>
              <a:headEnd/>
              <a:tailEnd/>
            </a:ln>
            <a:effectLst/>
          </p:spPr>
          <p:txBody>
            <a:bodyPr/>
            <a:lstStyle/>
            <a:p>
              <a:pPr>
                <a:defRPr/>
              </a:pPr>
              <a:endParaRPr lang="en-US"/>
            </a:p>
          </p:txBody>
        </p:sp>
        <p:sp>
          <p:nvSpPr>
            <p:cNvPr id="265" name="Freeform 1289"/>
            <p:cNvSpPr>
              <a:spLocks/>
            </p:cNvSpPr>
            <p:nvPr/>
          </p:nvSpPr>
          <p:spPr bwMode="auto">
            <a:xfrm>
              <a:off x="2916" y="2842"/>
              <a:ext cx="211" cy="257"/>
            </a:xfrm>
            <a:custGeom>
              <a:avLst/>
              <a:gdLst/>
              <a:ahLst/>
              <a:cxnLst>
                <a:cxn ang="0">
                  <a:pos x="0" y="71"/>
                </a:cxn>
                <a:cxn ang="0">
                  <a:pos x="15" y="67"/>
                </a:cxn>
                <a:cxn ang="0">
                  <a:pos x="25" y="60"/>
                </a:cxn>
                <a:cxn ang="0">
                  <a:pos x="36" y="51"/>
                </a:cxn>
                <a:cxn ang="0">
                  <a:pos x="47" y="41"/>
                </a:cxn>
                <a:cxn ang="0">
                  <a:pos x="59" y="28"/>
                </a:cxn>
                <a:cxn ang="0">
                  <a:pos x="59" y="28"/>
                </a:cxn>
                <a:cxn ang="0">
                  <a:pos x="72" y="20"/>
                </a:cxn>
                <a:cxn ang="0">
                  <a:pos x="86" y="12"/>
                </a:cxn>
                <a:cxn ang="0">
                  <a:pos x="98" y="5"/>
                </a:cxn>
                <a:cxn ang="0">
                  <a:pos x="111" y="1"/>
                </a:cxn>
                <a:cxn ang="0">
                  <a:pos x="122" y="0"/>
                </a:cxn>
                <a:cxn ang="0">
                  <a:pos x="122" y="0"/>
                </a:cxn>
                <a:cxn ang="0">
                  <a:pos x="135" y="1"/>
                </a:cxn>
                <a:cxn ang="0">
                  <a:pos x="149" y="7"/>
                </a:cxn>
                <a:cxn ang="0">
                  <a:pos x="162" y="18"/>
                </a:cxn>
                <a:cxn ang="0">
                  <a:pos x="173" y="33"/>
                </a:cxn>
                <a:cxn ang="0">
                  <a:pos x="178" y="48"/>
                </a:cxn>
                <a:cxn ang="0">
                  <a:pos x="178" y="48"/>
                </a:cxn>
                <a:cxn ang="0">
                  <a:pos x="178" y="58"/>
                </a:cxn>
                <a:cxn ang="0">
                  <a:pos x="178" y="67"/>
                </a:cxn>
                <a:cxn ang="0">
                  <a:pos x="178" y="77"/>
                </a:cxn>
                <a:cxn ang="0">
                  <a:pos x="176" y="85"/>
                </a:cxn>
                <a:cxn ang="0">
                  <a:pos x="174" y="94"/>
                </a:cxn>
                <a:cxn ang="0">
                  <a:pos x="174" y="102"/>
                </a:cxn>
                <a:cxn ang="0">
                  <a:pos x="173" y="111"/>
                </a:cxn>
                <a:cxn ang="0">
                  <a:pos x="173" y="120"/>
                </a:cxn>
                <a:cxn ang="0">
                  <a:pos x="173" y="125"/>
                </a:cxn>
                <a:cxn ang="0">
                  <a:pos x="174" y="130"/>
                </a:cxn>
                <a:cxn ang="0">
                  <a:pos x="174" y="130"/>
                </a:cxn>
                <a:cxn ang="0">
                  <a:pos x="178" y="136"/>
                </a:cxn>
                <a:cxn ang="0">
                  <a:pos x="183" y="141"/>
                </a:cxn>
                <a:cxn ang="0">
                  <a:pos x="187" y="147"/>
                </a:cxn>
                <a:cxn ang="0">
                  <a:pos x="194" y="153"/>
                </a:cxn>
                <a:cxn ang="0">
                  <a:pos x="199" y="159"/>
                </a:cxn>
                <a:cxn ang="0">
                  <a:pos x="204" y="168"/>
                </a:cxn>
                <a:cxn ang="0">
                  <a:pos x="208" y="176"/>
                </a:cxn>
                <a:cxn ang="0">
                  <a:pos x="213" y="185"/>
                </a:cxn>
                <a:cxn ang="0">
                  <a:pos x="213" y="193"/>
                </a:cxn>
                <a:cxn ang="0">
                  <a:pos x="213" y="201"/>
                </a:cxn>
                <a:cxn ang="0">
                  <a:pos x="213" y="201"/>
                </a:cxn>
                <a:cxn ang="0">
                  <a:pos x="206" y="219"/>
                </a:cxn>
                <a:cxn ang="0">
                  <a:pos x="199" y="231"/>
                </a:cxn>
                <a:cxn ang="0">
                  <a:pos x="189" y="244"/>
                </a:cxn>
                <a:cxn ang="0">
                  <a:pos x="174" y="252"/>
                </a:cxn>
                <a:cxn ang="0">
                  <a:pos x="160" y="259"/>
                </a:cxn>
                <a:cxn ang="0">
                  <a:pos x="160" y="259"/>
                </a:cxn>
                <a:cxn ang="0">
                  <a:pos x="149" y="259"/>
                </a:cxn>
                <a:cxn ang="0">
                  <a:pos x="141" y="259"/>
                </a:cxn>
                <a:cxn ang="0">
                  <a:pos x="130" y="256"/>
                </a:cxn>
                <a:cxn ang="0">
                  <a:pos x="120" y="254"/>
                </a:cxn>
                <a:cxn ang="0">
                  <a:pos x="109" y="250"/>
                </a:cxn>
                <a:cxn ang="0">
                  <a:pos x="98" y="246"/>
                </a:cxn>
                <a:cxn ang="0">
                  <a:pos x="88" y="242"/>
                </a:cxn>
                <a:cxn ang="0">
                  <a:pos x="80" y="238"/>
                </a:cxn>
                <a:cxn ang="0">
                  <a:pos x="72" y="231"/>
                </a:cxn>
                <a:cxn ang="0">
                  <a:pos x="63" y="227"/>
                </a:cxn>
                <a:cxn ang="0">
                  <a:pos x="63" y="227"/>
                </a:cxn>
                <a:cxn ang="0">
                  <a:pos x="50" y="221"/>
                </a:cxn>
                <a:cxn ang="0">
                  <a:pos x="36" y="217"/>
                </a:cxn>
                <a:cxn ang="0">
                  <a:pos x="23" y="214"/>
                </a:cxn>
                <a:cxn ang="0">
                  <a:pos x="13" y="212"/>
                </a:cxn>
                <a:cxn ang="0">
                  <a:pos x="4" y="212"/>
                </a:cxn>
              </a:cxnLst>
              <a:rect l="0" t="0" r="r" b="b"/>
              <a:pathLst>
                <a:path w="214" h="260">
                  <a:moveTo>
                    <a:pt x="0" y="71"/>
                  </a:moveTo>
                  <a:lnTo>
                    <a:pt x="15" y="67"/>
                  </a:lnTo>
                  <a:lnTo>
                    <a:pt x="25" y="60"/>
                  </a:lnTo>
                  <a:lnTo>
                    <a:pt x="36" y="51"/>
                  </a:lnTo>
                  <a:lnTo>
                    <a:pt x="47" y="41"/>
                  </a:lnTo>
                  <a:lnTo>
                    <a:pt x="59" y="28"/>
                  </a:lnTo>
                  <a:lnTo>
                    <a:pt x="59" y="28"/>
                  </a:lnTo>
                  <a:lnTo>
                    <a:pt x="72" y="20"/>
                  </a:lnTo>
                  <a:lnTo>
                    <a:pt x="86" y="12"/>
                  </a:lnTo>
                  <a:lnTo>
                    <a:pt x="98" y="5"/>
                  </a:lnTo>
                  <a:lnTo>
                    <a:pt x="111" y="1"/>
                  </a:lnTo>
                  <a:lnTo>
                    <a:pt x="122" y="0"/>
                  </a:lnTo>
                  <a:lnTo>
                    <a:pt x="122" y="0"/>
                  </a:lnTo>
                  <a:lnTo>
                    <a:pt x="135" y="1"/>
                  </a:lnTo>
                  <a:lnTo>
                    <a:pt x="149" y="7"/>
                  </a:lnTo>
                  <a:lnTo>
                    <a:pt x="162" y="18"/>
                  </a:lnTo>
                  <a:lnTo>
                    <a:pt x="173" y="33"/>
                  </a:lnTo>
                  <a:lnTo>
                    <a:pt x="178" y="48"/>
                  </a:lnTo>
                  <a:lnTo>
                    <a:pt x="178" y="48"/>
                  </a:lnTo>
                  <a:lnTo>
                    <a:pt x="178" y="58"/>
                  </a:lnTo>
                  <a:lnTo>
                    <a:pt x="178" y="67"/>
                  </a:lnTo>
                  <a:lnTo>
                    <a:pt x="178" y="77"/>
                  </a:lnTo>
                  <a:lnTo>
                    <a:pt x="176" y="85"/>
                  </a:lnTo>
                  <a:lnTo>
                    <a:pt x="174" y="94"/>
                  </a:lnTo>
                  <a:lnTo>
                    <a:pt x="174" y="102"/>
                  </a:lnTo>
                  <a:lnTo>
                    <a:pt x="173" y="111"/>
                  </a:lnTo>
                  <a:lnTo>
                    <a:pt x="173" y="120"/>
                  </a:lnTo>
                  <a:lnTo>
                    <a:pt x="173" y="125"/>
                  </a:lnTo>
                  <a:lnTo>
                    <a:pt x="174" y="130"/>
                  </a:lnTo>
                  <a:lnTo>
                    <a:pt x="174" y="130"/>
                  </a:lnTo>
                  <a:lnTo>
                    <a:pt x="178" y="136"/>
                  </a:lnTo>
                  <a:lnTo>
                    <a:pt x="183" y="141"/>
                  </a:lnTo>
                  <a:lnTo>
                    <a:pt x="187" y="147"/>
                  </a:lnTo>
                  <a:lnTo>
                    <a:pt x="194" y="153"/>
                  </a:lnTo>
                  <a:lnTo>
                    <a:pt x="199" y="159"/>
                  </a:lnTo>
                  <a:lnTo>
                    <a:pt x="204" y="168"/>
                  </a:lnTo>
                  <a:lnTo>
                    <a:pt x="208" y="176"/>
                  </a:lnTo>
                  <a:lnTo>
                    <a:pt x="213" y="185"/>
                  </a:lnTo>
                  <a:lnTo>
                    <a:pt x="213" y="193"/>
                  </a:lnTo>
                  <a:lnTo>
                    <a:pt x="213" y="201"/>
                  </a:lnTo>
                  <a:lnTo>
                    <a:pt x="213" y="201"/>
                  </a:lnTo>
                  <a:lnTo>
                    <a:pt x="206" y="219"/>
                  </a:lnTo>
                  <a:lnTo>
                    <a:pt x="199" y="231"/>
                  </a:lnTo>
                  <a:lnTo>
                    <a:pt x="189" y="244"/>
                  </a:lnTo>
                  <a:lnTo>
                    <a:pt x="174" y="252"/>
                  </a:lnTo>
                  <a:lnTo>
                    <a:pt x="160" y="259"/>
                  </a:lnTo>
                  <a:lnTo>
                    <a:pt x="160" y="259"/>
                  </a:lnTo>
                  <a:lnTo>
                    <a:pt x="149" y="259"/>
                  </a:lnTo>
                  <a:lnTo>
                    <a:pt x="141" y="259"/>
                  </a:lnTo>
                  <a:lnTo>
                    <a:pt x="130" y="256"/>
                  </a:lnTo>
                  <a:lnTo>
                    <a:pt x="120" y="254"/>
                  </a:lnTo>
                  <a:lnTo>
                    <a:pt x="109" y="250"/>
                  </a:lnTo>
                  <a:lnTo>
                    <a:pt x="98" y="246"/>
                  </a:lnTo>
                  <a:lnTo>
                    <a:pt x="88" y="242"/>
                  </a:lnTo>
                  <a:lnTo>
                    <a:pt x="80" y="238"/>
                  </a:lnTo>
                  <a:lnTo>
                    <a:pt x="72" y="231"/>
                  </a:lnTo>
                  <a:lnTo>
                    <a:pt x="63" y="227"/>
                  </a:lnTo>
                  <a:lnTo>
                    <a:pt x="63" y="227"/>
                  </a:lnTo>
                  <a:lnTo>
                    <a:pt x="50" y="221"/>
                  </a:lnTo>
                  <a:lnTo>
                    <a:pt x="36" y="217"/>
                  </a:lnTo>
                  <a:lnTo>
                    <a:pt x="23" y="214"/>
                  </a:lnTo>
                  <a:lnTo>
                    <a:pt x="13" y="212"/>
                  </a:lnTo>
                  <a:lnTo>
                    <a:pt x="4" y="21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66" name="Freeform 1290"/>
            <p:cNvSpPr>
              <a:spLocks/>
            </p:cNvSpPr>
            <p:nvPr/>
          </p:nvSpPr>
          <p:spPr bwMode="auto">
            <a:xfrm>
              <a:off x="2896" y="2887"/>
              <a:ext cx="77" cy="193"/>
            </a:xfrm>
            <a:custGeom>
              <a:avLst/>
              <a:gdLst/>
              <a:ahLst/>
              <a:cxnLst>
                <a:cxn ang="0">
                  <a:pos x="2" y="60"/>
                </a:cxn>
                <a:cxn ang="0">
                  <a:pos x="4" y="48"/>
                </a:cxn>
                <a:cxn ang="0">
                  <a:pos x="6" y="30"/>
                </a:cxn>
                <a:cxn ang="0">
                  <a:pos x="11" y="16"/>
                </a:cxn>
                <a:cxn ang="0">
                  <a:pos x="16" y="5"/>
                </a:cxn>
                <a:cxn ang="0">
                  <a:pos x="27" y="0"/>
                </a:cxn>
                <a:cxn ang="0">
                  <a:pos x="27" y="0"/>
                </a:cxn>
                <a:cxn ang="0">
                  <a:pos x="38" y="3"/>
                </a:cxn>
                <a:cxn ang="0">
                  <a:pos x="46" y="9"/>
                </a:cxn>
                <a:cxn ang="0">
                  <a:pos x="55" y="23"/>
                </a:cxn>
                <a:cxn ang="0">
                  <a:pos x="59" y="37"/>
                </a:cxn>
                <a:cxn ang="0">
                  <a:pos x="61" y="51"/>
                </a:cxn>
                <a:cxn ang="0">
                  <a:pos x="61" y="51"/>
                </a:cxn>
                <a:cxn ang="0">
                  <a:pos x="61" y="67"/>
                </a:cxn>
                <a:cxn ang="0">
                  <a:pos x="64" y="79"/>
                </a:cxn>
                <a:cxn ang="0">
                  <a:pos x="67" y="92"/>
                </a:cxn>
                <a:cxn ang="0">
                  <a:pos x="69" y="102"/>
                </a:cxn>
                <a:cxn ang="0">
                  <a:pos x="71" y="111"/>
                </a:cxn>
                <a:cxn ang="0">
                  <a:pos x="71" y="111"/>
                </a:cxn>
                <a:cxn ang="0">
                  <a:pos x="71" y="117"/>
                </a:cxn>
                <a:cxn ang="0">
                  <a:pos x="74" y="123"/>
                </a:cxn>
                <a:cxn ang="0">
                  <a:pos x="74" y="134"/>
                </a:cxn>
                <a:cxn ang="0">
                  <a:pos x="74" y="143"/>
                </a:cxn>
                <a:cxn ang="0">
                  <a:pos x="71" y="151"/>
                </a:cxn>
                <a:cxn ang="0">
                  <a:pos x="71" y="162"/>
                </a:cxn>
                <a:cxn ang="0">
                  <a:pos x="69" y="170"/>
                </a:cxn>
                <a:cxn ang="0">
                  <a:pos x="65" y="178"/>
                </a:cxn>
                <a:cxn ang="0">
                  <a:pos x="64" y="185"/>
                </a:cxn>
                <a:cxn ang="0">
                  <a:pos x="57" y="191"/>
                </a:cxn>
                <a:cxn ang="0">
                  <a:pos x="57" y="191"/>
                </a:cxn>
                <a:cxn ang="0">
                  <a:pos x="44" y="194"/>
                </a:cxn>
                <a:cxn ang="0">
                  <a:pos x="32" y="191"/>
                </a:cxn>
                <a:cxn ang="0">
                  <a:pos x="18" y="185"/>
                </a:cxn>
                <a:cxn ang="0">
                  <a:pos x="11" y="176"/>
                </a:cxn>
                <a:cxn ang="0">
                  <a:pos x="4" y="164"/>
                </a:cxn>
                <a:cxn ang="0">
                  <a:pos x="4" y="164"/>
                </a:cxn>
                <a:cxn ang="0">
                  <a:pos x="4" y="155"/>
                </a:cxn>
                <a:cxn ang="0">
                  <a:pos x="2" y="146"/>
                </a:cxn>
                <a:cxn ang="0">
                  <a:pos x="2" y="134"/>
                </a:cxn>
                <a:cxn ang="0">
                  <a:pos x="0" y="122"/>
                </a:cxn>
                <a:cxn ang="0">
                  <a:pos x="0" y="109"/>
                </a:cxn>
                <a:cxn ang="0">
                  <a:pos x="0" y="97"/>
                </a:cxn>
                <a:cxn ang="0">
                  <a:pos x="0" y="85"/>
                </a:cxn>
                <a:cxn ang="0">
                  <a:pos x="0" y="74"/>
                </a:cxn>
                <a:cxn ang="0">
                  <a:pos x="0" y="67"/>
                </a:cxn>
                <a:cxn ang="0">
                  <a:pos x="2" y="60"/>
                </a:cxn>
                <a:cxn ang="0">
                  <a:pos x="2" y="60"/>
                </a:cxn>
              </a:cxnLst>
              <a:rect l="0" t="0" r="r" b="b"/>
              <a:pathLst>
                <a:path w="75" h="195">
                  <a:moveTo>
                    <a:pt x="2" y="60"/>
                  </a:moveTo>
                  <a:lnTo>
                    <a:pt x="4" y="48"/>
                  </a:lnTo>
                  <a:lnTo>
                    <a:pt x="6" y="30"/>
                  </a:lnTo>
                  <a:lnTo>
                    <a:pt x="11" y="16"/>
                  </a:lnTo>
                  <a:lnTo>
                    <a:pt x="16" y="5"/>
                  </a:lnTo>
                  <a:lnTo>
                    <a:pt x="27" y="0"/>
                  </a:lnTo>
                  <a:lnTo>
                    <a:pt x="27" y="0"/>
                  </a:lnTo>
                  <a:lnTo>
                    <a:pt x="38" y="3"/>
                  </a:lnTo>
                  <a:lnTo>
                    <a:pt x="46" y="9"/>
                  </a:lnTo>
                  <a:lnTo>
                    <a:pt x="55" y="23"/>
                  </a:lnTo>
                  <a:lnTo>
                    <a:pt x="59" y="37"/>
                  </a:lnTo>
                  <a:lnTo>
                    <a:pt x="61" y="51"/>
                  </a:lnTo>
                  <a:lnTo>
                    <a:pt x="61" y="51"/>
                  </a:lnTo>
                  <a:lnTo>
                    <a:pt x="61" y="67"/>
                  </a:lnTo>
                  <a:lnTo>
                    <a:pt x="64" y="79"/>
                  </a:lnTo>
                  <a:lnTo>
                    <a:pt x="67" y="92"/>
                  </a:lnTo>
                  <a:lnTo>
                    <a:pt x="69" y="102"/>
                  </a:lnTo>
                  <a:lnTo>
                    <a:pt x="71" y="111"/>
                  </a:lnTo>
                  <a:lnTo>
                    <a:pt x="71" y="111"/>
                  </a:lnTo>
                  <a:lnTo>
                    <a:pt x="71" y="117"/>
                  </a:lnTo>
                  <a:lnTo>
                    <a:pt x="74" y="123"/>
                  </a:lnTo>
                  <a:lnTo>
                    <a:pt x="74" y="134"/>
                  </a:lnTo>
                  <a:lnTo>
                    <a:pt x="74" y="143"/>
                  </a:lnTo>
                  <a:lnTo>
                    <a:pt x="71" y="151"/>
                  </a:lnTo>
                  <a:lnTo>
                    <a:pt x="71" y="162"/>
                  </a:lnTo>
                  <a:lnTo>
                    <a:pt x="69" y="170"/>
                  </a:lnTo>
                  <a:lnTo>
                    <a:pt x="65" y="178"/>
                  </a:lnTo>
                  <a:lnTo>
                    <a:pt x="64" y="185"/>
                  </a:lnTo>
                  <a:lnTo>
                    <a:pt x="57" y="191"/>
                  </a:lnTo>
                  <a:lnTo>
                    <a:pt x="57" y="191"/>
                  </a:lnTo>
                  <a:lnTo>
                    <a:pt x="44" y="194"/>
                  </a:lnTo>
                  <a:lnTo>
                    <a:pt x="32" y="191"/>
                  </a:lnTo>
                  <a:lnTo>
                    <a:pt x="18" y="185"/>
                  </a:lnTo>
                  <a:lnTo>
                    <a:pt x="11" y="176"/>
                  </a:lnTo>
                  <a:lnTo>
                    <a:pt x="4" y="164"/>
                  </a:lnTo>
                  <a:lnTo>
                    <a:pt x="4" y="164"/>
                  </a:lnTo>
                  <a:lnTo>
                    <a:pt x="4" y="155"/>
                  </a:lnTo>
                  <a:lnTo>
                    <a:pt x="2" y="146"/>
                  </a:lnTo>
                  <a:lnTo>
                    <a:pt x="2" y="134"/>
                  </a:lnTo>
                  <a:lnTo>
                    <a:pt x="0" y="122"/>
                  </a:lnTo>
                  <a:lnTo>
                    <a:pt x="0" y="109"/>
                  </a:lnTo>
                  <a:lnTo>
                    <a:pt x="0" y="97"/>
                  </a:lnTo>
                  <a:lnTo>
                    <a:pt x="0" y="85"/>
                  </a:lnTo>
                  <a:lnTo>
                    <a:pt x="0" y="74"/>
                  </a:lnTo>
                  <a:lnTo>
                    <a:pt x="0" y="67"/>
                  </a:lnTo>
                  <a:lnTo>
                    <a:pt x="2" y="60"/>
                  </a:lnTo>
                  <a:lnTo>
                    <a:pt x="2" y="60"/>
                  </a:lnTo>
                </a:path>
              </a:pathLst>
            </a:custGeom>
            <a:solidFill>
              <a:srgbClr val="3B5959"/>
            </a:solidFill>
            <a:ln w="9525" cap="rnd">
              <a:noFill/>
              <a:round/>
              <a:headEnd/>
              <a:tailEnd/>
            </a:ln>
            <a:effectLst/>
          </p:spPr>
          <p:txBody>
            <a:bodyPr/>
            <a:lstStyle/>
            <a:p>
              <a:pPr>
                <a:defRPr/>
              </a:pPr>
              <a:endParaRPr lang="en-US"/>
            </a:p>
          </p:txBody>
        </p:sp>
        <p:sp>
          <p:nvSpPr>
            <p:cNvPr id="267" name="Freeform 1291"/>
            <p:cNvSpPr>
              <a:spLocks/>
            </p:cNvSpPr>
            <p:nvPr/>
          </p:nvSpPr>
          <p:spPr bwMode="auto">
            <a:xfrm>
              <a:off x="2896" y="2887"/>
              <a:ext cx="77" cy="193"/>
            </a:xfrm>
            <a:custGeom>
              <a:avLst/>
              <a:gdLst/>
              <a:ahLst/>
              <a:cxnLst>
                <a:cxn ang="0">
                  <a:pos x="2" y="60"/>
                </a:cxn>
                <a:cxn ang="0">
                  <a:pos x="4" y="48"/>
                </a:cxn>
                <a:cxn ang="0">
                  <a:pos x="6" y="30"/>
                </a:cxn>
                <a:cxn ang="0">
                  <a:pos x="11" y="16"/>
                </a:cxn>
                <a:cxn ang="0">
                  <a:pos x="16" y="5"/>
                </a:cxn>
                <a:cxn ang="0">
                  <a:pos x="27" y="0"/>
                </a:cxn>
                <a:cxn ang="0">
                  <a:pos x="27" y="0"/>
                </a:cxn>
                <a:cxn ang="0">
                  <a:pos x="38" y="3"/>
                </a:cxn>
                <a:cxn ang="0">
                  <a:pos x="46" y="9"/>
                </a:cxn>
                <a:cxn ang="0">
                  <a:pos x="55" y="23"/>
                </a:cxn>
                <a:cxn ang="0">
                  <a:pos x="59" y="37"/>
                </a:cxn>
                <a:cxn ang="0">
                  <a:pos x="61" y="51"/>
                </a:cxn>
                <a:cxn ang="0">
                  <a:pos x="61" y="51"/>
                </a:cxn>
                <a:cxn ang="0">
                  <a:pos x="61" y="67"/>
                </a:cxn>
                <a:cxn ang="0">
                  <a:pos x="64" y="79"/>
                </a:cxn>
                <a:cxn ang="0">
                  <a:pos x="67" y="92"/>
                </a:cxn>
                <a:cxn ang="0">
                  <a:pos x="69" y="102"/>
                </a:cxn>
                <a:cxn ang="0">
                  <a:pos x="71" y="111"/>
                </a:cxn>
                <a:cxn ang="0">
                  <a:pos x="71" y="111"/>
                </a:cxn>
                <a:cxn ang="0">
                  <a:pos x="71" y="117"/>
                </a:cxn>
                <a:cxn ang="0">
                  <a:pos x="74" y="123"/>
                </a:cxn>
                <a:cxn ang="0">
                  <a:pos x="74" y="134"/>
                </a:cxn>
                <a:cxn ang="0">
                  <a:pos x="74" y="143"/>
                </a:cxn>
                <a:cxn ang="0">
                  <a:pos x="71" y="151"/>
                </a:cxn>
                <a:cxn ang="0">
                  <a:pos x="71" y="162"/>
                </a:cxn>
                <a:cxn ang="0">
                  <a:pos x="69" y="170"/>
                </a:cxn>
                <a:cxn ang="0">
                  <a:pos x="65" y="178"/>
                </a:cxn>
                <a:cxn ang="0">
                  <a:pos x="64" y="185"/>
                </a:cxn>
                <a:cxn ang="0">
                  <a:pos x="57" y="191"/>
                </a:cxn>
                <a:cxn ang="0">
                  <a:pos x="57" y="191"/>
                </a:cxn>
                <a:cxn ang="0">
                  <a:pos x="44" y="194"/>
                </a:cxn>
                <a:cxn ang="0">
                  <a:pos x="32" y="191"/>
                </a:cxn>
                <a:cxn ang="0">
                  <a:pos x="18" y="185"/>
                </a:cxn>
                <a:cxn ang="0">
                  <a:pos x="11" y="176"/>
                </a:cxn>
                <a:cxn ang="0">
                  <a:pos x="4" y="164"/>
                </a:cxn>
                <a:cxn ang="0">
                  <a:pos x="4" y="164"/>
                </a:cxn>
                <a:cxn ang="0">
                  <a:pos x="4" y="155"/>
                </a:cxn>
                <a:cxn ang="0">
                  <a:pos x="2" y="146"/>
                </a:cxn>
                <a:cxn ang="0">
                  <a:pos x="2" y="134"/>
                </a:cxn>
                <a:cxn ang="0">
                  <a:pos x="0" y="122"/>
                </a:cxn>
                <a:cxn ang="0">
                  <a:pos x="0" y="109"/>
                </a:cxn>
                <a:cxn ang="0">
                  <a:pos x="0" y="97"/>
                </a:cxn>
                <a:cxn ang="0">
                  <a:pos x="0" y="85"/>
                </a:cxn>
                <a:cxn ang="0">
                  <a:pos x="0" y="74"/>
                </a:cxn>
                <a:cxn ang="0">
                  <a:pos x="0" y="67"/>
                </a:cxn>
                <a:cxn ang="0">
                  <a:pos x="2" y="60"/>
                </a:cxn>
                <a:cxn ang="0">
                  <a:pos x="2" y="60"/>
                </a:cxn>
              </a:cxnLst>
              <a:rect l="0" t="0" r="r" b="b"/>
              <a:pathLst>
                <a:path w="75" h="195">
                  <a:moveTo>
                    <a:pt x="2" y="60"/>
                  </a:moveTo>
                  <a:lnTo>
                    <a:pt x="4" y="48"/>
                  </a:lnTo>
                  <a:lnTo>
                    <a:pt x="6" y="30"/>
                  </a:lnTo>
                  <a:lnTo>
                    <a:pt x="11" y="16"/>
                  </a:lnTo>
                  <a:lnTo>
                    <a:pt x="16" y="5"/>
                  </a:lnTo>
                  <a:lnTo>
                    <a:pt x="27" y="0"/>
                  </a:lnTo>
                  <a:lnTo>
                    <a:pt x="27" y="0"/>
                  </a:lnTo>
                  <a:lnTo>
                    <a:pt x="38" y="3"/>
                  </a:lnTo>
                  <a:lnTo>
                    <a:pt x="46" y="9"/>
                  </a:lnTo>
                  <a:lnTo>
                    <a:pt x="55" y="23"/>
                  </a:lnTo>
                  <a:lnTo>
                    <a:pt x="59" y="37"/>
                  </a:lnTo>
                  <a:lnTo>
                    <a:pt x="61" y="51"/>
                  </a:lnTo>
                  <a:lnTo>
                    <a:pt x="61" y="51"/>
                  </a:lnTo>
                  <a:lnTo>
                    <a:pt x="61" y="67"/>
                  </a:lnTo>
                  <a:lnTo>
                    <a:pt x="64" y="79"/>
                  </a:lnTo>
                  <a:lnTo>
                    <a:pt x="67" y="92"/>
                  </a:lnTo>
                  <a:lnTo>
                    <a:pt x="69" y="102"/>
                  </a:lnTo>
                  <a:lnTo>
                    <a:pt x="71" y="111"/>
                  </a:lnTo>
                  <a:lnTo>
                    <a:pt x="71" y="111"/>
                  </a:lnTo>
                  <a:lnTo>
                    <a:pt x="71" y="117"/>
                  </a:lnTo>
                  <a:lnTo>
                    <a:pt x="74" y="123"/>
                  </a:lnTo>
                  <a:lnTo>
                    <a:pt x="74" y="134"/>
                  </a:lnTo>
                  <a:lnTo>
                    <a:pt x="74" y="143"/>
                  </a:lnTo>
                  <a:lnTo>
                    <a:pt x="71" y="151"/>
                  </a:lnTo>
                  <a:lnTo>
                    <a:pt x="71" y="162"/>
                  </a:lnTo>
                  <a:lnTo>
                    <a:pt x="69" y="170"/>
                  </a:lnTo>
                  <a:lnTo>
                    <a:pt x="65" y="178"/>
                  </a:lnTo>
                  <a:lnTo>
                    <a:pt x="64" y="185"/>
                  </a:lnTo>
                  <a:lnTo>
                    <a:pt x="57" y="191"/>
                  </a:lnTo>
                  <a:lnTo>
                    <a:pt x="57" y="191"/>
                  </a:lnTo>
                  <a:lnTo>
                    <a:pt x="44" y="194"/>
                  </a:lnTo>
                  <a:lnTo>
                    <a:pt x="32" y="191"/>
                  </a:lnTo>
                  <a:lnTo>
                    <a:pt x="18" y="185"/>
                  </a:lnTo>
                  <a:lnTo>
                    <a:pt x="11" y="176"/>
                  </a:lnTo>
                  <a:lnTo>
                    <a:pt x="4" y="164"/>
                  </a:lnTo>
                  <a:lnTo>
                    <a:pt x="4" y="164"/>
                  </a:lnTo>
                  <a:lnTo>
                    <a:pt x="4" y="155"/>
                  </a:lnTo>
                  <a:lnTo>
                    <a:pt x="2" y="146"/>
                  </a:lnTo>
                  <a:lnTo>
                    <a:pt x="2" y="134"/>
                  </a:lnTo>
                  <a:lnTo>
                    <a:pt x="0" y="122"/>
                  </a:lnTo>
                  <a:lnTo>
                    <a:pt x="0" y="109"/>
                  </a:lnTo>
                  <a:lnTo>
                    <a:pt x="0" y="97"/>
                  </a:lnTo>
                  <a:lnTo>
                    <a:pt x="0" y="85"/>
                  </a:lnTo>
                  <a:lnTo>
                    <a:pt x="0" y="74"/>
                  </a:lnTo>
                  <a:lnTo>
                    <a:pt x="0" y="67"/>
                  </a:lnTo>
                  <a:lnTo>
                    <a:pt x="2" y="60"/>
                  </a:lnTo>
                  <a:lnTo>
                    <a:pt x="2" y="60"/>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68" name="Freeform 1292"/>
            <p:cNvSpPr>
              <a:spLocks/>
            </p:cNvSpPr>
            <p:nvPr/>
          </p:nvSpPr>
          <p:spPr bwMode="auto">
            <a:xfrm>
              <a:off x="2899" y="2887"/>
              <a:ext cx="75" cy="193"/>
            </a:xfrm>
            <a:custGeom>
              <a:avLst/>
              <a:gdLst/>
              <a:ahLst/>
              <a:cxnLst>
                <a:cxn ang="0">
                  <a:pos x="2" y="60"/>
                </a:cxn>
                <a:cxn ang="0">
                  <a:pos x="4" y="48"/>
                </a:cxn>
                <a:cxn ang="0">
                  <a:pos x="6" y="31"/>
                </a:cxn>
                <a:cxn ang="0">
                  <a:pos x="11" y="14"/>
                </a:cxn>
                <a:cxn ang="0">
                  <a:pos x="16" y="4"/>
                </a:cxn>
                <a:cxn ang="0">
                  <a:pos x="27" y="0"/>
                </a:cxn>
                <a:cxn ang="0">
                  <a:pos x="27" y="0"/>
                </a:cxn>
                <a:cxn ang="0">
                  <a:pos x="38" y="2"/>
                </a:cxn>
                <a:cxn ang="0">
                  <a:pos x="46" y="9"/>
                </a:cxn>
                <a:cxn ang="0">
                  <a:pos x="55" y="23"/>
                </a:cxn>
                <a:cxn ang="0">
                  <a:pos x="59" y="35"/>
                </a:cxn>
                <a:cxn ang="0">
                  <a:pos x="61" y="52"/>
                </a:cxn>
                <a:cxn ang="0">
                  <a:pos x="61" y="52"/>
                </a:cxn>
                <a:cxn ang="0">
                  <a:pos x="61" y="65"/>
                </a:cxn>
                <a:cxn ang="0">
                  <a:pos x="64" y="80"/>
                </a:cxn>
                <a:cxn ang="0">
                  <a:pos x="67" y="90"/>
                </a:cxn>
                <a:cxn ang="0">
                  <a:pos x="69" y="101"/>
                </a:cxn>
                <a:cxn ang="0">
                  <a:pos x="71" y="111"/>
                </a:cxn>
                <a:cxn ang="0">
                  <a:pos x="71" y="111"/>
                </a:cxn>
                <a:cxn ang="0">
                  <a:pos x="71" y="117"/>
                </a:cxn>
                <a:cxn ang="0">
                  <a:pos x="74" y="124"/>
                </a:cxn>
                <a:cxn ang="0">
                  <a:pos x="74" y="132"/>
                </a:cxn>
                <a:cxn ang="0">
                  <a:pos x="74" y="143"/>
                </a:cxn>
                <a:cxn ang="0">
                  <a:pos x="71" y="152"/>
                </a:cxn>
                <a:cxn ang="0">
                  <a:pos x="71" y="162"/>
                </a:cxn>
                <a:cxn ang="0">
                  <a:pos x="69" y="170"/>
                </a:cxn>
                <a:cxn ang="0">
                  <a:pos x="65" y="179"/>
                </a:cxn>
                <a:cxn ang="0">
                  <a:pos x="64" y="185"/>
                </a:cxn>
                <a:cxn ang="0">
                  <a:pos x="57" y="189"/>
                </a:cxn>
                <a:cxn ang="0">
                  <a:pos x="57" y="189"/>
                </a:cxn>
                <a:cxn ang="0">
                  <a:pos x="44" y="194"/>
                </a:cxn>
                <a:cxn ang="0">
                  <a:pos x="32" y="191"/>
                </a:cxn>
                <a:cxn ang="0">
                  <a:pos x="18" y="185"/>
                </a:cxn>
                <a:cxn ang="0">
                  <a:pos x="11" y="177"/>
                </a:cxn>
                <a:cxn ang="0">
                  <a:pos x="4" y="164"/>
                </a:cxn>
                <a:cxn ang="0">
                  <a:pos x="4" y="164"/>
                </a:cxn>
                <a:cxn ang="0">
                  <a:pos x="4" y="155"/>
                </a:cxn>
                <a:cxn ang="0">
                  <a:pos x="2" y="145"/>
                </a:cxn>
                <a:cxn ang="0">
                  <a:pos x="2" y="134"/>
                </a:cxn>
                <a:cxn ang="0">
                  <a:pos x="0" y="122"/>
                </a:cxn>
                <a:cxn ang="0">
                  <a:pos x="0" y="109"/>
                </a:cxn>
                <a:cxn ang="0">
                  <a:pos x="0" y="97"/>
                </a:cxn>
                <a:cxn ang="0">
                  <a:pos x="0" y="85"/>
                </a:cxn>
                <a:cxn ang="0">
                  <a:pos x="0" y="76"/>
                </a:cxn>
                <a:cxn ang="0">
                  <a:pos x="0" y="67"/>
                </a:cxn>
                <a:cxn ang="0">
                  <a:pos x="2" y="60"/>
                </a:cxn>
                <a:cxn ang="0">
                  <a:pos x="2" y="60"/>
                </a:cxn>
              </a:cxnLst>
              <a:rect l="0" t="0" r="r" b="b"/>
              <a:pathLst>
                <a:path w="75" h="195">
                  <a:moveTo>
                    <a:pt x="2" y="60"/>
                  </a:moveTo>
                  <a:lnTo>
                    <a:pt x="4" y="48"/>
                  </a:lnTo>
                  <a:lnTo>
                    <a:pt x="6" y="31"/>
                  </a:lnTo>
                  <a:lnTo>
                    <a:pt x="11" y="14"/>
                  </a:lnTo>
                  <a:lnTo>
                    <a:pt x="16" y="4"/>
                  </a:lnTo>
                  <a:lnTo>
                    <a:pt x="27" y="0"/>
                  </a:lnTo>
                  <a:lnTo>
                    <a:pt x="27" y="0"/>
                  </a:lnTo>
                  <a:lnTo>
                    <a:pt x="38" y="2"/>
                  </a:lnTo>
                  <a:lnTo>
                    <a:pt x="46" y="9"/>
                  </a:lnTo>
                  <a:lnTo>
                    <a:pt x="55" y="23"/>
                  </a:lnTo>
                  <a:lnTo>
                    <a:pt x="59" y="35"/>
                  </a:lnTo>
                  <a:lnTo>
                    <a:pt x="61" y="52"/>
                  </a:lnTo>
                  <a:lnTo>
                    <a:pt x="61" y="52"/>
                  </a:lnTo>
                  <a:lnTo>
                    <a:pt x="61" y="65"/>
                  </a:lnTo>
                  <a:lnTo>
                    <a:pt x="64" y="80"/>
                  </a:lnTo>
                  <a:lnTo>
                    <a:pt x="67" y="90"/>
                  </a:lnTo>
                  <a:lnTo>
                    <a:pt x="69" y="101"/>
                  </a:lnTo>
                  <a:lnTo>
                    <a:pt x="71" y="111"/>
                  </a:lnTo>
                  <a:lnTo>
                    <a:pt x="71" y="111"/>
                  </a:lnTo>
                  <a:lnTo>
                    <a:pt x="71" y="117"/>
                  </a:lnTo>
                  <a:lnTo>
                    <a:pt x="74" y="124"/>
                  </a:lnTo>
                  <a:lnTo>
                    <a:pt x="74" y="132"/>
                  </a:lnTo>
                  <a:lnTo>
                    <a:pt x="74" y="143"/>
                  </a:lnTo>
                  <a:lnTo>
                    <a:pt x="71" y="152"/>
                  </a:lnTo>
                  <a:lnTo>
                    <a:pt x="71" y="162"/>
                  </a:lnTo>
                  <a:lnTo>
                    <a:pt x="69" y="170"/>
                  </a:lnTo>
                  <a:lnTo>
                    <a:pt x="65" y="179"/>
                  </a:lnTo>
                  <a:lnTo>
                    <a:pt x="64" y="185"/>
                  </a:lnTo>
                  <a:lnTo>
                    <a:pt x="57" y="189"/>
                  </a:lnTo>
                  <a:lnTo>
                    <a:pt x="57" y="189"/>
                  </a:lnTo>
                  <a:lnTo>
                    <a:pt x="44" y="194"/>
                  </a:lnTo>
                  <a:lnTo>
                    <a:pt x="32" y="191"/>
                  </a:lnTo>
                  <a:lnTo>
                    <a:pt x="18" y="185"/>
                  </a:lnTo>
                  <a:lnTo>
                    <a:pt x="11" y="177"/>
                  </a:lnTo>
                  <a:lnTo>
                    <a:pt x="4" y="164"/>
                  </a:lnTo>
                  <a:lnTo>
                    <a:pt x="4" y="164"/>
                  </a:lnTo>
                  <a:lnTo>
                    <a:pt x="4" y="155"/>
                  </a:lnTo>
                  <a:lnTo>
                    <a:pt x="2" y="145"/>
                  </a:lnTo>
                  <a:lnTo>
                    <a:pt x="2" y="134"/>
                  </a:lnTo>
                  <a:lnTo>
                    <a:pt x="0" y="122"/>
                  </a:lnTo>
                  <a:lnTo>
                    <a:pt x="0" y="109"/>
                  </a:lnTo>
                  <a:lnTo>
                    <a:pt x="0" y="97"/>
                  </a:lnTo>
                  <a:lnTo>
                    <a:pt x="0" y="85"/>
                  </a:lnTo>
                  <a:lnTo>
                    <a:pt x="0" y="76"/>
                  </a:lnTo>
                  <a:lnTo>
                    <a:pt x="0" y="67"/>
                  </a:lnTo>
                  <a:lnTo>
                    <a:pt x="2" y="60"/>
                  </a:lnTo>
                  <a:lnTo>
                    <a:pt x="2" y="60"/>
                  </a:lnTo>
                </a:path>
              </a:pathLst>
            </a:custGeom>
            <a:solidFill>
              <a:srgbClr val="FFD80F"/>
            </a:solidFill>
            <a:ln w="9525" cap="rnd">
              <a:noFill/>
              <a:round/>
              <a:headEnd/>
              <a:tailEnd/>
            </a:ln>
            <a:effectLst/>
          </p:spPr>
          <p:txBody>
            <a:bodyPr/>
            <a:lstStyle/>
            <a:p>
              <a:pPr>
                <a:defRPr/>
              </a:pPr>
              <a:endParaRPr lang="en-US"/>
            </a:p>
          </p:txBody>
        </p:sp>
        <p:sp>
          <p:nvSpPr>
            <p:cNvPr id="269" name="Freeform 1293"/>
            <p:cNvSpPr>
              <a:spLocks/>
            </p:cNvSpPr>
            <p:nvPr/>
          </p:nvSpPr>
          <p:spPr bwMode="auto">
            <a:xfrm>
              <a:off x="2899" y="2887"/>
              <a:ext cx="75" cy="193"/>
            </a:xfrm>
            <a:custGeom>
              <a:avLst/>
              <a:gdLst/>
              <a:ahLst/>
              <a:cxnLst>
                <a:cxn ang="0">
                  <a:pos x="2" y="60"/>
                </a:cxn>
                <a:cxn ang="0">
                  <a:pos x="4" y="48"/>
                </a:cxn>
                <a:cxn ang="0">
                  <a:pos x="6" y="31"/>
                </a:cxn>
                <a:cxn ang="0">
                  <a:pos x="11" y="14"/>
                </a:cxn>
                <a:cxn ang="0">
                  <a:pos x="16" y="4"/>
                </a:cxn>
                <a:cxn ang="0">
                  <a:pos x="27" y="0"/>
                </a:cxn>
                <a:cxn ang="0">
                  <a:pos x="27" y="0"/>
                </a:cxn>
                <a:cxn ang="0">
                  <a:pos x="38" y="2"/>
                </a:cxn>
                <a:cxn ang="0">
                  <a:pos x="46" y="9"/>
                </a:cxn>
                <a:cxn ang="0">
                  <a:pos x="55" y="23"/>
                </a:cxn>
                <a:cxn ang="0">
                  <a:pos x="59" y="35"/>
                </a:cxn>
                <a:cxn ang="0">
                  <a:pos x="61" y="52"/>
                </a:cxn>
                <a:cxn ang="0">
                  <a:pos x="61" y="52"/>
                </a:cxn>
                <a:cxn ang="0">
                  <a:pos x="61" y="65"/>
                </a:cxn>
                <a:cxn ang="0">
                  <a:pos x="64" y="80"/>
                </a:cxn>
                <a:cxn ang="0">
                  <a:pos x="67" y="90"/>
                </a:cxn>
                <a:cxn ang="0">
                  <a:pos x="69" y="101"/>
                </a:cxn>
                <a:cxn ang="0">
                  <a:pos x="71" y="111"/>
                </a:cxn>
                <a:cxn ang="0">
                  <a:pos x="71" y="111"/>
                </a:cxn>
                <a:cxn ang="0">
                  <a:pos x="71" y="117"/>
                </a:cxn>
                <a:cxn ang="0">
                  <a:pos x="74" y="124"/>
                </a:cxn>
                <a:cxn ang="0">
                  <a:pos x="74" y="132"/>
                </a:cxn>
                <a:cxn ang="0">
                  <a:pos x="74" y="143"/>
                </a:cxn>
                <a:cxn ang="0">
                  <a:pos x="71" y="152"/>
                </a:cxn>
                <a:cxn ang="0">
                  <a:pos x="71" y="162"/>
                </a:cxn>
                <a:cxn ang="0">
                  <a:pos x="69" y="170"/>
                </a:cxn>
                <a:cxn ang="0">
                  <a:pos x="65" y="179"/>
                </a:cxn>
                <a:cxn ang="0">
                  <a:pos x="64" y="185"/>
                </a:cxn>
                <a:cxn ang="0">
                  <a:pos x="57" y="189"/>
                </a:cxn>
                <a:cxn ang="0">
                  <a:pos x="57" y="189"/>
                </a:cxn>
                <a:cxn ang="0">
                  <a:pos x="44" y="194"/>
                </a:cxn>
                <a:cxn ang="0">
                  <a:pos x="32" y="191"/>
                </a:cxn>
                <a:cxn ang="0">
                  <a:pos x="18" y="185"/>
                </a:cxn>
                <a:cxn ang="0">
                  <a:pos x="11" y="177"/>
                </a:cxn>
                <a:cxn ang="0">
                  <a:pos x="4" y="164"/>
                </a:cxn>
                <a:cxn ang="0">
                  <a:pos x="4" y="164"/>
                </a:cxn>
                <a:cxn ang="0">
                  <a:pos x="4" y="155"/>
                </a:cxn>
                <a:cxn ang="0">
                  <a:pos x="2" y="145"/>
                </a:cxn>
                <a:cxn ang="0">
                  <a:pos x="2" y="134"/>
                </a:cxn>
                <a:cxn ang="0">
                  <a:pos x="0" y="122"/>
                </a:cxn>
                <a:cxn ang="0">
                  <a:pos x="0" y="109"/>
                </a:cxn>
                <a:cxn ang="0">
                  <a:pos x="0" y="97"/>
                </a:cxn>
                <a:cxn ang="0">
                  <a:pos x="0" y="85"/>
                </a:cxn>
                <a:cxn ang="0">
                  <a:pos x="0" y="76"/>
                </a:cxn>
                <a:cxn ang="0">
                  <a:pos x="0" y="67"/>
                </a:cxn>
                <a:cxn ang="0">
                  <a:pos x="2" y="60"/>
                </a:cxn>
                <a:cxn ang="0">
                  <a:pos x="2" y="60"/>
                </a:cxn>
              </a:cxnLst>
              <a:rect l="0" t="0" r="r" b="b"/>
              <a:pathLst>
                <a:path w="75" h="195">
                  <a:moveTo>
                    <a:pt x="2" y="60"/>
                  </a:moveTo>
                  <a:lnTo>
                    <a:pt x="4" y="48"/>
                  </a:lnTo>
                  <a:lnTo>
                    <a:pt x="6" y="31"/>
                  </a:lnTo>
                  <a:lnTo>
                    <a:pt x="11" y="14"/>
                  </a:lnTo>
                  <a:lnTo>
                    <a:pt x="16" y="4"/>
                  </a:lnTo>
                  <a:lnTo>
                    <a:pt x="27" y="0"/>
                  </a:lnTo>
                  <a:lnTo>
                    <a:pt x="27" y="0"/>
                  </a:lnTo>
                  <a:lnTo>
                    <a:pt x="38" y="2"/>
                  </a:lnTo>
                  <a:lnTo>
                    <a:pt x="46" y="9"/>
                  </a:lnTo>
                  <a:lnTo>
                    <a:pt x="55" y="23"/>
                  </a:lnTo>
                  <a:lnTo>
                    <a:pt x="59" y="35"/>
                  </a:lnTo>
                  <a:lnTo>
                    <a:pt x="61" y="52"/>
                  </a:lnTo>
                  <a:lnTo>
                    <a:pt x="61" y="52"/>
                  </a:lnTo>
                  <a:lnTo>
                    <a:pt x="61" y="65"/>
                  </a:lnTo>
                  <a:lnTo>
                    <a:pt x="64" y="80"/>
                  </a:lnTo>
                  <a:lnTo>
                    <a:pt x="67" y="90"/>
                  </a:lnTo>
                  <a:lnTo>
                    <a:pt x="69" y="101"/>
                  </a:lnTo>
                  <a:lnTo>
                    <a:pt x="71" y="111"/>
                  </a:lnTo>
                  <a:lnTo>
                    <a:pt x="71" y="111"/>
                  </a:lnTo>
                  <a:lnTo>
                    <a:pt x="71" y="117"/>
                  </a:lnTo>
                  <a:lnTo>
                    <a:pt x="74" y="124"/>
                  </a:lnTo>
                  <a:lnTo>
                    <a:pt x="74" y="132"/>
                  </a:lnTo>
                  <a:lnTo>
                    <a:pt x="74" y="143"/>
                  </a:lnTo>
                  <a:lnTo>
                    <a:pt x="71" y="152"/>
                  </a:lnTo>
                  <a:lnTo>
                    <a:pt x="71" y="162"/>
                  </a:lnTo>
                  <a:lnTo>
                    <a:pt x="69" y="170"/>
                  </a:lnTo>
                  <a:lnTo>
                    <a:pt x="65" y="179"/>
                  </a:lnTo>
                  <a:lnTo>
                    <a:pt x="64" y="185"/>
                  </a:lnTo>
                  <a:lnTo>
                    <a:pt x="57" y="189"/>
                  </a:lnTo>
                  <a:lnTo>
                    <a:pt x="57" y="189"/>
                  </a:lnTo>
                  <a:lnTo>
                    <a:pt x="44" y="194"/>
                  </a:lnTo>
                  <a:lnTo>
                    <a:pt x="32" y="191"/>
                  </a:lnTo>
                  <a:lnTo>
                    <a:pt x="18" y="185"/>
                  </a:lnTo>
                  <a:lnTo>
                    <a:pt x="11" y="177"/>
                  </a:lnTo>
                  <a:lnTo>
                    <a:pt x="4" y="164"/>
                  </a:lnTo>
                  <a:lnTo>
                    <a:pt x="4" y="164"/>
                  </a:lnTo>
                  <a:lnTo>
                    <a:pt x="4" y="155"/>
                  </a:lnTo>
                  <a:lnTo>
                    <a:pt x="2" y="145"/>
                  </a:lnTo>
                  <a:lnTo>
                    <a:pt x="2" y="134"/>
                  </a:lnTo>
                  <a:lnTo>
                    <a:pt x="0" y="122"/>
                  </a:lnTo>
                  <a:lnTo>
                    <a:pt x="0" y="109"/>
                  </a:lnTo>
                  <a:lnTo>
                    <a:pt x="0" y="97"/>
                  </a:lnTo>
                  <a:lnTo>
                    <a:pt x="0" y="85"/>
                  </a:lnTo>
                  <a:lnTo>
                    <a:pt x="0" y="76"/>
                  </a:lnTo>
                  <a:lnTo>
                    <a:pt x="0" y="67"/>
                  </a:lnTo>
                  <a:lnTo>
                    <a:pt x="2" y="60"/>
                  </a:lnTo>
                  <a:lnTo>
                    <a:pt x="2" y="6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0" name="Freeform 1294"/>
            <p:cNvSpPr>
              <a:spLocks/>
            </p:cNvSpPr>
            <p:nvPr/>
          </p:nvSpPr>
          <p:spPr bwMode="auto">
            <a:xfrm>
              <a:off x="2964" y="2918"/>
              <a:ext cx="101" cy="110"/>
            </a:xfrm>
            <a:custGeom>
              <a:avLst/>
              <a:gdLst/>
              <a:ahLst/>
              <a:cxnLst>
                <a:cxn ang="0">
                  <a:pos x="0" y="56"/>
                </a:cxn>
                <a:cxn ang="0">
                  <a:pos x="11" y="50"/>
                </a:cxn>
                <a:cxn ang="0">
                  <a:pos x="20" y="37"/>
                </a:cxn>
                <a:cxn ang="0">
                  <a:pos x="34" y="27"/>
                </a:cxn>
                <a:cxn ang="0">
                  <a:pos x="46" y="16"/>
                </a:cxn>
                <a:cxn ang="0">
                  <a:pos x="57" y="5"/>
                </a:cxn>
                <a:cxn ang="0">
                  <a:pos x="57" y="5"/>
                </a:cxn>
                <a:cxn ang="0">
                  <a:pos x="68" y="0"/>
                </a:cxn>
                <a:cxn ang="0">
                  <a:pos x="78" y="0"/>
                </a:cxn>
                <a:cxn ang="0">
                  <a:pos x="89" y="4"/>
                </a:cxn>
                <a:cxn ang="0">
                  <a:pos x="94" y="12"/>
                </a:cxn>
                <a:cxn ang="0">
                  <a:pos x="96" y="25"/>
                </a:cxn>
                <a:cxn ang="0">
                  <a:pos x="96" y="25"/>
                </a:cxn>
                <a:cxn ang="0">
                  <a:pos x="94" y="35"/>
                </a:cxn>
                <a:cxn ang="0">
                  <a:pos x="93" y="46"/>
                </a:cxn>
                <a:cxn ang="0">
                  <a:pos x="93" y="55"/>
                </a:cxn>
                <a:cxn ang="0">
                  <a:pos x="94" y="62"/>
                </a:cxn>
                <a:cxn ang="0">
                  <a:pos x="96" y="69"/>
                </a:cxn>
                <a:cxn ang="0">
                  <a:pos x="96" y="69"/>
                </a:cxn>
                <a:cxn ang="0">
                  <a:pos x="99" y="78"/>
                </a:cxn>
                <a:cxn ang="0">
                  <a:pos x="99" y="85"/>
                </a:cxn>
                <a:cxn ang="0">
                  <a:pos x="94" y="96"/>
                </a:cxn>
                <a:cxn ang="0">
                  <a:pos x="91" y="104"/>
                </a:cxn>
                <a:cxn ang="0">
                  <a:pos x="82" y="109"/>
                </a:cxn>
                <a:cxn ang="0">
                  <a:pos x="82" y="109"/>
                </a:cxn>
                <a:cxn ang="0">
                  <a:pos x="71" y="109"/>
                </a:cxn>
                <a:cxn ang="0">
                  <a:pos x="61" y="106"/>
                </a:cxn>
                <a:cxn ang="0">
                  <a:pos x="50" y="101"/>
                </a:cxn>
                <a:cxn ang="0">
                  <a:pos x="40" y="94"/>
                </a:cxn>
                <a:cxn ang="0">
                  <a:pos x="34" y="88"/>
                </a:cxn>
                <a:cxn ang="0">
                  <a:pos x="34" y="88"/>
                </a:cxn>
                <a:cxn ang="0">
                  <a:pos x="27" y="79"/>
                </a:cxn>
                <a:cxn ang="0">
                  <a:pos x="18" y="73"/>
                </a:cxn>
                <a:cxn ang="0">
                  <a:pos x="11" y="64"/>
                </a:cxn>
                <a:cxn ang="0">
                  <a:pos x="4" y="58"/>
                </a:cxn>
                <a:cxn ang="0">
                  <a:pos x="0" y="56"/>
                </a:cxn>
                <a:cxn ang="0">
                  <a:pos x="0" y="56"/>
                </a:cxn>
              </a:cxnLst>
              <a:rect l="0" t="0" r="r" b="b"/>
              <a:pathLst>
                <a:path w="100" h="110">
                  <a:moveTo>
                    <a:pt x="0" y="56"/>
                  </a:moveTo>
                  <a:lnTo>
                    <a:pt x="11" y="50"/>
                  </a:lnTo>
                  <a:lnTo>
                    <a:pt x="20" y="37"/>
                  </a:lnTo>
                  <a:lnTo>
                    <a:pt x="34" y="27"/>
                  </a:lnTo>
                  <a:lnTo>
                    <a:pt x="46" y="16"/>
                  </a:lnTo>
                  <a:lnTo>
                    <a:pt x="57" y="5"/>
                  </a:lnTo>
                  <a:lnTo>
                    <a:pt x="57" y="5"/>
                  </a:lnTo>
                  <a:lnTo>
                    <a:pt x="68" y="0"/>
                  </a:lnTo>
                  <a:lnTo>
                    <a:pt x="78" y="0"/>
                  </a:lnTo>
                  <a:lnTo>
                    <a:pt x="89" y="4"/>
                  </a:lnTo>
                  <a:lnTo>
                    <a:pt x="94" y="12"/>
                  </a:lnTo>
                  <a:lnTo>
                    <a:pt x="96" y="25"/>
                  </a:lnTo>
                  <a:lnTo>
                    <a:pt x="96" y="25"/>
                  </a:lnTo>
                  <a:lnTo>
                    <a:pt x="94" y="35"/>
                  </a:lnTo>
                  <a:lnTo>
                    <a:pt x="93" y="46"/>
                  </a:lnTo>
                  <a:lnTo>
                    <a:pt x="93" y="55"/>
                  </a:lnTo>
                  <a:lnTo>
                    <a:pt x="94" y="62"/>
                  </a:lnTo>
                  <a:lnTo>
                    <a:pt x="96" y="69"/>
                  </a:lnTo>
                  <a:lnTo>
                    <a:pt x="96" y="69"/>
                  </a:lnTo>
                  <a:lnTo>
                    <a:pt x="99" y="78"/>
                  </a:lnTo>
                  <a:lnTo>
                    <a:pt x="99" y="85"/>
                  </a:lnTo>
                  <a:lnTo>
                    <a:pt x="94" y="96"/>
                  </a:lnTo>
                  <a:lnTo>
                    <a:pt x="91" y="104"/>
                  </a:lnTo>
                  <a:lnTo>
                    <a:pt x="82" y="109"/>
                  </a:lnTo>
                  <a:lnTo>
                    <a:pt x="82" y="109"/>
                  </a:lnTo>
                  <a:lnTo>
                    <a:pt x="71" y="109"/>
                  </a:lnTo>
                  <a:lnTo>
                    <a:pt x="61" y="106"/>
                  </a:lnTo>
                  <a:lnTo>
                    <a:pt x="50" y="101"/>
                  </a:lnTo>
                  <a:lnTo>
                    <a:pt x="40" y="94"/>
                  </a:lnTo>
                  <a:lnTo>
                    <a:pt x="34" y="88"/>
                  </a:lnTo>
                  <a:lnTo>
                    <a:pt x="34" y="88"/>
                  </a:lnTo>
                  <a:lnTo>
                    <a:pt x="27" y="79"/>
                  </a:lnTo>
                  <a:lnTo>
                    <a:pt x="18" y="73"/>
                  </a:lnTo>
                  <a:lnTo>
                    <a:pt x="11" y="64"/>
                  </a:lnTo>
                  <a:lnTo>
                    <a:pt x="4" y="58"/>
                  </a:lnTo>
                  <a:lnTo>
                    <a:pt x="0" y="56"/>
                  </a:lnTo>
                  <a:lnTo>
                    <a:pt x="0" y="56"/>
                  </a:lnTo>
                </a:path>
              </a:pathLst>
            </a:custGeom>
            <a:solidFill>
              <a:srgbClr val="FFD80F"/>
            </a:solidFill>
            <a:ln w="9525" cap="rnd">
              <a:noFill/>
              <a:round/>
              <a:headEnd/>
              <a:tailEnd/>
            </a:ln>
            <a:effectLst/>
          </p:spPr>
          <p:txBody>
            <a:bodyPr/>
            <a:lstStyle/>
            <a:p>
              <a:pPr>
                <a:defRPr/>
              </a:pPr>
              <a:endParaRPr lang="en-US"/>
            </a:p>
          </p:txBody>
        </p:sp>
        <p:sp>
          <p:nvSpPr>
            <p:cNvPr id="271" name="Freeform 1295"/>
            <p:cNvSpPr>
              <a:spLocks/>
            </p:cNvSpPr>
            <p:nvPr/>
          </p:nvSpPr>
          <p:spPr bwMode="auto">
            <a:xfrm>
              <a:off x="2964" y="2918"/>
              <a:ext cx="101" cy="110"/>
            </a:xfrm>
            <a:custGeom>
              <a:avLst/>
              <a:gdLst/>
              <a:ahLst/>
              <a:cxnLst>
                <a:cxn ang="0">
                  <a:pos x="0" y="56"/>
                </a:cxn>
                <a:cxn ang="0">
                  <a:pos x="11" y="50"/>
                </a:cxn>
                <a:cxn ang="0">
                  <a:pos x="20" y="37"/>
                </a:cxn>
                <a:cxn ang="0">
                  <a:pos x="34" y="27"/>
                </a:cxn>
                <a:cxn ang="0">
                  <a:pos x="46" y="16"/>
                </a:cxn>
                <a:cxn ang="0">
                  <a:pos x="57" y="5"/>
                </a:cxn>
                <a:cxn ang="0">
                  <a:pos x="57" y="5"/>
                </a:cxn>
                <a:cxn ang="0">
                  <a:pos x="68" y="0"/>
                </a:cxn>
                <a:cxn ang="0">
                  <a:pos x="78" y="0"/>
                </a:cxn>
                <a:cxn ang="0">
                  <a:pos x="89" y="4"/>
                </a:cxn>
                <a:cxn ang="0">
                  <a:pos x="94" y="12"/>
                </a:cxn>
                <a:cxn ang="0">
                  <a:pos x="96" y="25"/>
                </a:cxn>
                <a:cxn ang="0">
                  <a:pos x="96" y="25"/>
                </a:cxn>
                <a:cxn ang="0">
                  <a:pos x="94" y="35"/>
                </a:cxn>
                <a:cxn ang="0">
                  <a:pos x="93" y="46"/>
                </a:cxn>
                <a:cxn ang="0">
                  <a:pos x="93" y="55"/>
                </a:cxn>
                <a:cxn ang="0">
                  <a:pos x="94" y="62"/>
                </a:cxn>
                <a:cxn ang="0">
                  <a:pos x="96" y="69"/>
                </a:cxn>
                <a:cxn ang="0">
                  <a:pos x="96" y="69"/>
                </a:cxn>
                <a:cxn ang="0">
                  <a:pos x="99" y="78"/>
                </a:cxn>
                <a:cxn ang="0">
                  <a:pos x="99" y="85"/>
                </a:cxn>
                <a:cxn ang="0">
                  <a:pos x="94" y="96"/>
                </a:cxn>
                <a:cxn ang="0">
                  <a:pos x="91" y="104"/>
                </a:cxn>
                <a:cxn ang="0">
                  <a:pos x="82" y="109"/>
                </a:cxn>
                <a:cxn ang="0">
                  <a:pos x="82" y="109"/>
                </a:cxn>
                <a:cxn ang="0">
                  <a:pos x="71" y="109"/>
                </a:cxn>
                <a:cxn ang="0">
                  <a:pos x="61" y="106"/>
                </a:cxn>
                <a:cxn ang="0">
                  <a:pos x="50" y="101"/>
                </a:cxn>
                <a:cxn ang="0">
                  <a:pos x="40" y="94"/>
                </a:cxn>
                <a:cxn ang="0">
                  <a:pos x="34" y="88"/>
                </a:cxn>
                <a:cxn ang="0">
                  <a:pos x="34" y="88"/>
                </a:cxn>
                <a:cxn ang="0">
                  <a:pos x="27" y="79"/>
                </a:cxn>
                <a:cxn ang="0">
                  <a:pos x="18" y="73"/>
                </a:cxn>
                <a:cxn ang="0">
                  <a:pos x="11" y="64"/>
                </a:cxn>
                <a:cxn ang="0">
                  <a:pos x="4" y="58"/>
                </a:cxn>
                <a:cxn ang="0">
                  <a:pos x="0" y="56"/>
                </a:cxn>
                <a:cxn ang="0">
                  <a:pos x="0" y="56"/>
                </a:cxn>
              </a:cxnLst>
              <a:rect l="0" t="0" r="r" b="b"/>
              <a:pathLst>
                <a:path w="100" h="110">
                  <a:moveTo>
                    <a:pt x="0" y="56"/>
                  </a:moveTo>
                  <a:lnTo>
                    <a:pt x="11" y="50"/>
                  </a:lnTo>
                  <a:lnTo>
                    <a:pt x="20" y="37"/>
                  </a:lnTo>
                  <a:lnTo>
                    <a:pt x="34" y="27"/>
                  </a:lnTo>
                  <a:lnTo>
                    <a:pt x="46" y="16"/>
                  </a:lnTo>
                  <a:lnTo>
                    <a:pt x="57" y="5"/>
                  </a:lnTo>
                  <a:lnTo>
                    <a:pt x="57" y="5"/>
                  </a:lnTo>
                  <a:lnTo>
                    <a:pt x="68" y="0"/>
                  </a:lnTo>
                  <a:lnTo>
                    <a:pt x="78" y="0"/>
                  </a:lnTo>
                  <a:lnTo>
                    <a:pt x="89" y="4"/>
                  </a:lnTo>
                  <a:lnTo>
                    <a:pt x="94" y="12"/>
                  </a:lnTo>
                  <a:lnTo>
                    <a:pt x="96" y="25"/>
                  </a:lnTo>
                  <a:lnTo>
                    <a:pt x="96" y="25"/>
                  </a:lnTo>
                  <a:lnTo>
                    <a:pt x="94" y="35"/>
                  </a:lnTo>
                  <a:lnTo>
                    <a:pt x="93" y="46"/>
                  </a:lnTo>
                  <a:lnTo>
                    <a:pt x="93" y="55"/>
                  </a:lnTo>
                  <a:lnTo>
                    <a:pt x="94" y="62"/>
                  </a:lnTo>
                  <a:lnTo>
                    <a:pt x="96" y="69"/>
                  </a:lnTo>
                  <a:lnTo>
                    <a:pt x="96" y="69"/>
                  </a:lnTo>
                  <a:lnTo>
                    <a:pt x="99" y="78"/>
                  </a:lnTo>
                  <a:lnTo>
                    <a:pt x="99" y="85"/>
                  </a:lnTo>
                  <a:lnTo>
                    <a:pt x="94" y="96"/>
                  </a:lnTo>
                  <a:lnTo>
                    <a:pt x="91" y="104"/>
                  </a:lnTo>
                  <a:lnTo>
                    <a:pt x="82" y="109"/>
                  </a:lnTo>
                  <a:lnTo>
                    <a:pt x="82" y="109"/>
                  </a:lnTo>
                  <a:lnTo>
                    <a:pt x="71" y="109"/>
                  </a:lnTo>
                  <a:lnTo>
                    <a:pt x="61" y="106"/>
                  </a:lnTo>
                  <a:lnTo>
                    <a:pt x="50" y="101"/>
                  </a:lnTo>
                  <a:lnTo>
                    <a:pt x="40" y="94"/>
                  </a:lnTo>
                  <a:lnTo>
                    <a:pt x="34" y="88"/>
                  </a:lnTo>
                  <a:lnTo>
                    <a:pt x="34" y="88"/>
                  </a:lnTo>
                  <a:lnTo>
                    <a:pt x="27" y="79"/>
                  </a:lnTo>
                  <a:lnTo>
                    <a:pt x="18" y="73"/>
                  </a:lnTo>
                  <a:lnTo>
                    <a:pt x="11" y="64"/>
                  </a:lnTo>
                  <a:lnTo>
                    <a:pt x="4" y="58"/>
                  </a:lnTo>
                  <a:lnTo>
                    <a:pt x="0" y="56"/>
                  </a:lnTo>
                  <a:lnTo>
                    <a:pt x="0" y="5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2" name="Freeform 1296"/>
            <p:cNvSpPr>
              <a:spLocks/>
            </p:cNvSpPr>
            <p:nvPr/>
          </p:nvSpPr>
          <p:spPr bwMode="auto">
            <a:xfrm>
              <a:off x="2646" y="3035"/>
              <a:ext cx="241" cy="225"/>
            </a:xfrm>
            <a:custGeom>
              <a:avLst/>
              <a:gdLst/>
              <a:ahLst/>
              <a:cxnLst>
                <a:cxn ang="0">
                  <a:pos x="195" y="4"/>
                </a:cxn>
                <a:cxn ang="0">
                  <a:pos x="169" y="7"/>
                </a:cxn>
                <a:cxn ang="0">
                  <a:pos x="144" y="16"/>
                </a:cxn>
                <a:cxn ang="0">
                  <a:pos x="119" y="29"/>
                </a:cxn>
                <a:cxn ang="0">
                  <a:pos x="103" y="46"/>
                </a:cxn>
                <a:cxn ang="0">
                  <a:pos x="98" y="57"/>
                </a:cxn>
                <a:cxn ang="0">
                  <a:pos x="89" y="77"/>
                </a:cxn>
                <a:cxn ang="0">
                  <a:pos x="86" y="98"/>
                </a:cxn>
                <a:cxn ang="0">
                  <a:pos x="82" y="117"/>
                </a:cxn>
                <a:cxn ang="0">
                  <a:pos x="75" y="129"/>
                </a:cxn>
                <a:cxn ang="0">
                  <a:pos x="66" y="138"/>
                </a:cxn>
                <a:cxn ang="0">
                  <a:pos x="61" y="140"/>
                </a:cxn>
                <a:cxn ang="0">
                  <a:pos x="48" y="144"/>
                </a:cxn>
                <a:cxn ang="0">
                  <a:pos x="33" y="144"/>
                </a:cxn>
                <a:cxn ang="0">
                  <a:pos x="18" y="144"/>
                </a:cxn>
                <a:cxn ang="0">
                  <a:pos x="6" y="144"/>
                </a:cxn>
                <a:cxn ang="0">
                  <a:pos x="0" y="142"/>
                </a:cxn>
                <a:cxn ang="0">
                  <a:pos x="8" y="153"/>
                </a:cxn>
                <a:cxn ang="0">
                  <a:pos x="23" y="174"/>
                </a:cxn>
                <a:cxn ang="0">
                  <a:pos x="27" y="182"/>
                </a:cxn>
                <a:cxn ang="0">
                  <a:pos x="31" y="201"/>
                </a:cxn>
                <a:cxn ang="0">
                  <a:pos x="33" y="216"/>
                </a:cxn>
                <a:cxn ang="0">
                  <a:pos x="33" y="222"/>
                </a:cxn>
                <a:cxn ang="0">
                  <a:pos x="39" y="225"/>
                </a:cxn>
                <a:cxn ang="0">
                  <a:pos x="57" y="225"/>
                </a:cxn>
                <a:cxn ang="0">
                  <a:pos x="77" y="222"/>
                </a:cxn>
                <a:cxn ang="0">
                  <a:pos x="100" y="222"/>
                </a:cxn>
                <a:cxn ang="0">
                  <a:pos x="123" y="216"/>
                </a:cxn>
                <a:cxn ang="0">
                  <a:pos x="132" y="211"/>
                </a:cxn>
                <a:cxn ang="0">
                  <a:pos x="149" y="201"/>
                </a:cxn>
                <a:cxn ang="0">
                  <a:pos x="160" y="188"/>
                </a:cxn>
                <a:cxn ang="0">
                  <a:pos x="167" y="172"/>
                </a:cxn>
                <a:cxn ang="0">
                  <a:pos x="169" y="151"/>
                </a:cxn>
                <a:cxn ang="0">
                  <a:pos x="172" y="142"/>
                </a:cxn>
                <a:cxn ang="0">
                  <a:pos x="172" y="121"/>
                </a:cxn>
                <a:cxn ang="0">
                  <a:pos x="174" y="98"/>
                </a:cxn>
                <a:cxn ang="0">
                  <a:pos x="178" y="80"/>
                </a:cxn>
                <a:cxn ang="0">
                  <a:pos x="187" y="62"/>
                </a:cxn>
                <a:cxn ang="0">
                  <a:pos x="197" y="52"/>
                </a:cxn>
                <a:cxn ang="0">
                  <a:pos x="210" y="46"/>
                </a:cxn>
                <a:cxn ang="0">
                  <a:pos x="231" y="27"/>
                </a:cxn>
                <a:cxn ang="0">
                  <a:pos x="239" y="18"/>
                </a:cxn>
              </a:cxnLst>
              <a:rect l="0" t="0" r="r" b="b"/>
              <a:pathLst>
                <a:path w="240" h="226">
                  <a:moveTo>
                    <a:pt x="203" y="0"/>
                  </a:moveTo>
                  <a:lnTo>
                    <a:pt x="195" y="4"/>
                  </a:lnTo>
                  <a:lnTo>
                    <a:pt x="183" y="6"/>
                  </a:lnTo>
                  <a:lnTo>
                    <a:pt x="169" y="7"/>
                  </a:lnTo>
                  <a:lnTo>
                    <a:pt x="157" y="12"/>
                  </a:lnTo>
                  <a:lnTo>
                    <a:pt x="144" y="16"/>
                  </a:lnTo>
                  <a:lnTo>
                    <a:pt x="132" y="23"/>
                  </a:lnTo>
                  <a:lnTo>
                    <a:pt x="119" y="29"/>
                  </a:lnTo>
                  <a:lnTo>
                    <a:pt x="111" y="37"/>
                  </a:lnTo>
                  <a:lnTo>
                    <a:pt x="103" y="46"/>
                  </a:lnTo>
                  <a:lnTo>
                    <a:pt x="98" y="57"/>
                  </a:lnTo>
                  <a:lnTo>
                    <a:pt x="98" y="57"/>
                  </a:lnTo>
                  <a:lnTo>
                    <a:pt x="94" y="69"/>
                  </a:lnTo>
                  <a:lnTo>
                    <a:pt x="89" y="77"/>
                  </a:lnTo>
                  <a:lnTo>
                    <a:pt x="87" y="90"/>
                  </a:lnTo>
                  <a:lnTo>
                    <a:pt x="86" y="98"/>
                  </a:lnTo>
                  <a:lnTo>
                    <a:pt x="84" y="108"/>
                  </a:lnTo>
                  <a:lnTo>
                    <a:pt x="82" y="117"/>
                  </a:lnTo>
                  <a:lnTo>
                    <a:pt x="80" y="124"/>
                  </a:lnTo>
                  <a:lnTo>
                    <a:pt x="75" y="129"/>
                  </a:lnTo>
                  <a:lnTo>
                    <a:pt x="71" y="136"/>
                  </a:lnTo>
                  <a:lnTo>
                    <a:pt x="66" y="138"/>
                  </a:lnTo>
                  <a:lnTo>
                    <a:pt x="66" y="138"/>
                  </a:lnTo>
                  <a:lnTo>
                    <a:pt x="61" y="140"/>
                  </a:lnTo>
                  <a:lnTo>
                    <a:pt x="54" y="142"/>
                  </a:lnTo>
                  <a:lnTo>
                    <a:pt x="48" y="144"/>
                  </a:lnTo>
                  <a:lnTo>
                    <a:pt x="39" y="144"/>
                  </a:lnTo>
                  <a:lnTo>
                    <a:pt x="33" y="144"/>
                  </a:lnTo>
                  <a:lnTo>
                    <a:pt x="25" y="144"/>
                  </a:lnTo>
                  <a:lnTo>
                    <a:pt x="18" y="144"/>
                  </a:lnTo>
                  <a:lnTo>
                    <a:pt x="12" y="144"/>
                  </a:lnTo>
                  <a:lnTo>
                    <a:pt x="6" y="144"/>
                  </a:lnTo>
                  <a:lnTo>
                    <a:pt x="0" y="142"/>
                  </a:lnTo>
                  <a:lnTo>
                    <a:pt x="0" y="142"/>
                  </a:lnTo>
                  <a:lnTo>
                    <a:pt x="4" y="144"/>
                  </a:lnTo>
                  <a:lnTo>
                    <a:pt x="8" y="153"/>
                  </a:lnTo>
                  <a:lnTo>
                    <a:pt x="16" y="163"/>
                  </a:lnTo>
                  <a:lnTo>
                    <a:pt x="23" y="174"/>
                  </a:lnTo>
                  <a:lnTo>
                    <a:pt x="27" y="182"/>
                  </a:lnTo>
                  <a:lnTo>
                    <a:pt x="27" y="182"/>
                  </a:lnTo>
                  <a:lnTo>
                    <a:pt x="29" y="193"/>
                  </a:lnTo>
                  <a:lnTo>
                    <a:pt x="31" y="201"/>
                  </a:lnTo>
                  <a:lnTo>
                    <a:pt x="33" y="207"/>
                  </a:lnTo>
                  <a:lnTo>
                    <a:pt x="33" y="216"/>
                  </a:lnTo>
                  <a:lnTo>
                    <a:pt x="33" y="222"/>
                  </a:lnTo>
                  <a:lnTo>
                    <a:pt x="33" y="222"/>
                  </a:lnTo>
                  <a:lnTo>
                    <a:pt x="36" y="225"/>
                  </a:lnTo>
                  <a:lnTo>
                    <a:pt x="39" y="225"/>
                  </a:lnTo>
                  <a:lnTo>
                    <a:pt x="46" y="225"/>
                  </a:lnTo>
                  <a:lnTo>
                    <a:pt x="57" y="225"/>
                  </a:lnTo>
                  <a:lnTo>
                    <a:pt x="66" y="225"/>
                  </a:lnTo>
                  <a:lnTo>
                    <a:pt x="77" y="222"/>
                  </a:lnTo>
                  <a:lnTo>
                    <a:pt x="89" y="222"/>
                  </a:lnTo>
                  <a:lnTo>
                    <a:pt x="100" y="222"/>
                  </a:lnTo>
                  <a:lnTo>
                    <a:pt x="112" y="218"/>
                  </a:lnTo>
                  <a:lnTo>
                    <a:pt x="123" y="216"/>
                  </a:lnTo>
                  <a:lnTo>
                    <a:pt x="123" y="216"/>
                  </a:lnTo>
                  <a:lnTo>
                    <a:pt x="132" y="211"/>
                  </a:lnTo>
                  <a:lnTo>
                    <a:pt x="140" y="207"/>
                  </a:lnTo>
                  <a:lnTo>
                    <a:pt x="149" y="201"/>
                  </a:lnTo>
                  <a:lnTo>
                    <a:pt x="155" y="195"/>
                  </a:lnTo>
                  <a:lnTo>
                    <a:pt x="160" y="188"/>
                  </a:lnTo>
                  <a:lnTo>
                    <a:pt x="163" y="180"/>
                  </a:lnTo>
                  <a:lnTo>
                    <a:pt x="167" y="172"/>
                  </a:lnTo>
                  <a:lnTo>
                    <a:pt x="169" y="161"/>
                  </a:lnTo>
                  <a:lnTo>
                    <a:pt x="169" y="151"/>
                  </a:lnTo>
                  <a:lnTo>
                    <a:pt x="172" y="142"/>
                  </a:lnTo>
                  <a:lnTo>
                    <a:pt x="172" y="142"/>
                  </a:lnTo>
                  <a:lnTo>
                    <a:pt x="172" y="131"/>
                  </a:lnTo>
                  <a:lnTo>
                    <a:pt x="172" y="121"/>
                  </a:lnTo>
                  <a:lnTo>
                    <a:pt x="172" y="110"/>
                  </a:lnTo>
                  <a:lnTo>
                    <a:pt x="174" y="98"/>
                  </a:lnTo>
                  <a:lnTo>
                    <a:pt x="176" y="90"/>
                  </a:lnTo>
                  <a:lnTo>
                    <a:pt x="178" y="80"/>
                  </a:lnTo>
                  <a:lnTo>
                    <a:pt x="183" y="71"/>
                  </a:lnTo>
                  <a:lnTo>
                    <a:pt x="187" y="62"/>
                  </a:lnTo>
                  <a:lnTo>
                    <a:pt x="190" y="57"/>
                  </a:lnTo>
                  <a:lnTo>
                    <a:pt x="197" y="52"/>
                  </a:lnTo>
                  <a:lnTo>
                    <a:pt x="197" y="52"/>
                  </a:lnTo>
                  <a:lnTo>
                    <a:pt x="210" y="46"/>
                  </a:lnTo>
                  <a:lnTo>
                    <a:pt x="220" y="35"/>
                  </a:lnTo>
                  <a:lnTo>
                    <a:pt x="231" y="27"/>
                  </a:lnTo>
                  <a:lnTo>
                    <a:pt x="235" y="20"/>
                  </a:lnTo>
                  <a:lnTo>
                    <a:pt x="239" y="18"/>
                  </a:lnTo>
                  <a:lnTo>
                    <a:pt x="203" y="0"/>
                  </a:lnTo>
                </a:path>
              </a:pathLst>
            </a:custGeom>
            <a:solidFill>
              <a:srgbClr val="FFD80F"/>
            </a:solidFill>
            <a:ln w="9525" cap="rnd">
              <a:noFill/>
              <a:round/>
              <a:headEnd/>
              <a:tailEnd/>
            </a:ln>
            <a:effectLst/>
          </p:spPr>
          <p:txBody>
            <a:bodyPr/>
            <a:lstStyle/>
            <a:p>
              <a:pPr>
                <a:defRPr/>
              </a:pPr>
              <a:endParaRPr lang="en-US"/>
            </a:p>
          </p:txBody>
        </p:sp>
        <p:sp>
          <p:nvSpPr>
            <p:cNvPr id="273" name="Freeform 1297"/>
            <p:cNvSpPr>
              <a:spLocks/>
            </p:cNvSpPr>
            <p:nvPr/>
          </p:nvSpPr>
          <p:spPr bwMode="auto">
            <a:xfrm>
              <a:off x="2646" y="3035"/>
              <a:ext cx="241" cy="225"/>
            </a:xfrm>
            <a:custGeom>
              <a:avLst/>
              <a:gdLst/>
              <a:ahLst/>
              <a:cxnLst>
                <a:cxn ang="0">
                  <a:pos x="195" y="4"/>
                </a:cxn>
                <a:cxn ang="0">
                  <a:pos x="169" y="7"/>
                </a:cxn>
                <a:cxn ang="0">
                  <a:pos x="144" y="16"/>
                </a:cxn>
                <a:cxn ang="0">
                  <a:pos x="119" y="29"/>
                </a:cxn>
                <a:cxn ang="0">
                  <a:pos x="103" y="46"/>
                </a:cxn>
                <a:cxn ang="0">
                  <a:pos x="98" y="57"/>
                </a:cxn>
                <a:cxn ang="0">
                  <a:pos x="89" y="77"/>
                </a:cxn>
                <a:cxn ang="0">
                  <a:pos x="86" y="98"/>
                </a:cxn>
                <a:cxn ang="0">
                  <a:pos x="82" y="117"/>
                </a:cxn>
                <a:cxn ang="0">
                  <a:pos x="75" y="129"/>
                </a:cxn>
                <a:cxn ang="0">
                  <a:pos x="66" y="138"/>
                </a:cxn>
                <a:cxn ang="0">
                  <a:pos x="61" y="140"/>
                </a:cxn>
                <a:cxn ang="0">
                  <a:pos x="48" y="144"/>
                </a:cxn>
                <a:cxn ang="0">
                  <a:pos x="33" y="144"/>
                </a:cxn>
                <a:cxn ang="0">
                  <a:pos x="18" y="144"/>
                </a:cxn>
                <a:cxn ang="0">
                  <a:pos x="6" y="144"/>
                </a:cxn>
                <a:cxn ang="0">
                  <a:pos x="0" y="142"/>
                </a:cxn>
                <a:cxn ang="0">
                  <a:pos x="8" y="153"/>
                </a:cxn>
                <a:cxn ang="0">
                  <a:pos x="23" y="174"/>
                </a:cxn>
                <a:cxn ang="0">
                  <a:pos x="27" y="182"/>
                </a:cxn>
                <a:cxn ang="0">
                  <a:pos x="31" y="201"/>
                </a:cxn>
                <a:cxn ang="0">
                  <a:pos x="33" y="216"/>
                </a:cxn>
                <a:cxn ang="0">
                  <a:pos x="33" y="222"/>
                </a:cxn>
                <a:cxn ang="0">
                  <a:pos x="39" y="225"/>
                </a:cxn>
                <a:cxn ang="0">
                  <a:pos x="57" y="225"/>
                </a:cxn>
                <a:cxn ang="0">
                  <a:pos x="77" y="222"/>
                </a:cxn>
                <a:cxn ang="0">
                  <a:pos x="100" y="222"/>
                </a:cxn>
                <a:cxn ang="0">
                  <a:pos x="123" y="216"/>
                </a:cxn>
                <a:cxn ang="0">
                  <a:pos x="132" y="211"/>
                </a:cxn>
                <a:cxn ang="0">
                  <a:pos x="149" y="201"/>
                </a:cxn>
                <a:cxn ang="0">
                  <a:pos x="160" y="188"/>
                </a:cxn>
                <a:cxn ang="0">
                  <a:pos x="167" y="172"/>
                </a:cxn>
                <a:cxn ang="0">
                  <a:pos x="169" y="151"/>
                </a:cxn>
                <a:cxn ang="0">
                  <a:pos x="172" y="142"/>
                </a:cxn>
                <a:cxn ang="0">
                  <a:pos x="172" y="121"/>
                </a:cxn>
                <a:cxn ang="0">
                  <a:pos x="174" y="98"/>
                </a:cxn>
                <a:cxn ang="0">
                  <a:pos x="178" y="80"/>
                </a:cxn>
                <a:cxn ang="0">
                  <a:pos x="187" y="62"/>
                </a:cxn>
                <a:cxn ang="0">
                  <a:pos x="197" y="52"/>
                </a:cxn>
                <a:cxn ang="0">
                  <a:pos x="210" y="46"/>
                </a:cxn>
                <a:cxn ang="0">
                  <a:pos x="231" y="27"/>
                </a:cxn>
                <a:cxn ang="0">
                  <a:pos x="239" y="18"/>
                </a:cxn>
              </a:cxnLst>
              <a:rect l="0" t="0" r="r" b="b"/>
              <a:pathLst>
                <a:path w="240" h="226">
                  <a:moveTo>
                    <a:pt x="203" y="0"/>
                  </a:moveTo>
                  <a:lnTo>
                    <a:pt x="195" y="4"/>
                  </a:lnTo>
                  <a:lnTo>
                    <a:pt x="183" y="6"/>
                  </a:lnTo>
                  <a:lnTo>
                    <a:pt x="169" y="7"/>
                  </a:lnTo>
                  <a:lnTo>
                    <a:pt x="157" y="12"/>
                  </a:lnTo>
                  <a:lnTo>
                    <a:pt x="144" y="16"/>
                  </a:lnTo>
                  <a:lnTo>
                    <a:pt x="132" y="23"/>
                  </a:lnTo>
                  <a:lnTo>
                    <a:pt x="119" y="29"/>
                  </a:lnTo>
                  <a:lnTo>
                    <a:pt x="111" y="37"/>
                  </a:lnTo>
                  <a:lnTo>
                    <a:pt x="103" y="46"/>
                  </a:lnTo>
                  <a:lnTo>
                    <a:pt x="98" y="57"/>
                  </a:lnTo>
                  <a:lnTo>
                    <a:pt x="98" y="57"/>
                  </a:lnTo>
                  <a:lnTo>
                    <a:pt x="94" y="69"/>
                  </a:lnTo>
                  <a:lnTo>
                    <a:pt x="89" y="77"/>
                  </a:lnTo>
                  <a:lnTo>
                    <a:pt x="87" y="90"/>
                  </a:lnTo>
                  <a:lnTo>
                    <a:pt x="86" y="98"/>
                  </a:lnTo>
                  <a:lnTo>
                    <a:pt x="84" y="108"/>
                  </a:lnTo>
                  <a:lnTo>
                    <a:pt x="82" y="117"/>
                  </a:lnTo>
                  <a:lnTo>
                    <a:pt x="80" y="124"/>
                  </a:lnTo>
                  <a:lnTo>
                    <a:pt x="75" y="129"/>
                  </a:lnTo>
                  <a:lnTo>
                    <a:pt x="71" y="136"/>
                  </a:lnTo>
                  <a:lnTo>
                    <a:pt x="66" y="138"/>
                  </a:lnTo>
                  <a:lnTo>
                    <a:pt x="66" y="138"/>
                  </a:lnTo>
                  <a:lnTo>
                    <a:pt x="61" y="140"/>
                  </a:lnTo>
                  <a:lnTo>
                    <a:pt x="54" y="142"/>
                  </a:lnTo>
                  <a:lnTo>
                    <a:pt x="48" y="144"/>
                  </a:lnTo>
                  <a:lnTo>
                    <a:pt x="39" y="144"/>
                  </a:lnTo>
                  <a:lnTo>
                    <a:pt x="33" y="144"/>
                  </a:lnTo>
                  <a:lnTo>
                    <a:pt x="25" y="144"/>
                  </a:lnTo>
                  <a:lnTo>
                    <a:pt x="18" y="144"/>
                  </a:lnTo>
                  <a:lnTo>
                    <a:pt x="12" y="144"/>
                  </a:lnTo>
                  <a:lnTo>
                    <a:pt x="6" y="144"/>
                  </a:lnTo>
                  <a:lnTo>
                    <a:pt x="0" y="142"/>
                  </a:lnTo>
                  <a:lnTo>
                    <a:pt x="0" y="142"/>
                  </a:lnTo>
                  <a:lnTo>
                    <a:pt x="4" y="144"/>
                  </a:lnTo>
                  <a:lnTo>
                    <a:pt x="8" y="153"/>
                  </a:lnTo>
                  <a:lnTo>
                    <a:pt x="16" y="163"/>
                  </a:lnTo>
                  <a:lnTo>
                    <a:pt x="23" y="174"/>
                  </a:lnTo>
                  <a:lnTo>
                    <a:pt x="27" y="182"/>
                  </a:lnTo>
                  <a:lnTo>
                    <a:pt x="27" y="182"/>
                  </a:lnTo>
                  <a:lnTo>
                    <a:pt x="29" y="193"/>
                  </a:lnTo>
                  <a:lnTo>
                    <a:pt x="31" y="201"/>
                  </a:lnTo>
                  <a:lnTo>
                    <a:pt x="33" y="207"/>
                  </a:lnTo>
                  <a:lnTo>
                    <a:pt x="33" y="216"/>
                  </a:lnTo>
                  <a:lnTo>
                    <a:pt x="33" y="222"/>
                  </a:lnTo>
                  <a:lnTo>
                    <a:pt x="33" y="222"/>
                  </a:lnTo>
                  <a:lnTo>
                    <a:pt x="36" y="225"/>
                  </a:lnTo>
                  <a:lnTo>
                    <a:pt x="39" y="225"/>
                  </a:lnTo>
                  <a:lnTo>
                    <a:pt x="46" y="225"/>
                  </a:lnTo>
                  <a:lnTo>
                    <a:pt x="57" y="225"/>
                  </a:lnTo>
                  <a:lnTo>
                    <a:pt x="66" y="225"/>
                  </a:lnTo>
                  <a:lnTo>
                    <a:pt x="77" y="222"/>
                  </a:lnTo>
                  <a:lnTo>
                    <a:pt x="89" y="222"/>
                  </a:lnTo>
                  <a:lnTo>
                    <a:pt x="100" y="222"/>
                  </a:lnTo>
                  <a:lnTo>
                    <a:pt x="112" y="218"/>
                  </a:lnTo>
                  <a:lnTo>
                    <a:pt x="123" y="216"/>
                  </a:lnTo>
                  <a:lnTo>
                    <a:pt x="123" y="216"/>
                  </a:lnTo>
                  <a:lnTo>
                    <a:pt x="132" y="211"/>
                  </a:lnTo>
                  <a:lnTo>
                    <a:pt x="140" y="207"/>
                  </a:lnTo>
                  <a:lnTo>
                    <a:pt x="149" y="201"/>
                  </a:lnTo>
                  <a:lnTo>
                    <a:pt x="155" y="195"/>
                  </a:lnTo>
                  <a:lnTo>
                    <a:pt x="160" y="188"/>
                  </a:lnTo>
                  <a:lnTo>
                    <a:pt x="163" y="180"/>
                  </a:lnTo>
                  <a:lnTo>
                    <a:pt x="167" y="172"/>
                  </a:lnTo>
                  <a:lnTo>
                    <a:pt x="169" y="161"/>
                  </a:lnTo>
                  <a:lnTo>
                    <a:pt x="169" y="151"/>
                  </a:lnTo>
                  <a:lnTo>
                    <a:pt x="172" y="142"/>
                  </a:lnTo>
                  <a:lnTo>
                    <a:pt x="172" y="142"/>
                  </a:lnTo>
                  <a:lnTo>
                    <a:pt x="172" y="131"/>
                  </a:lnTo>
                  <a:lnTo>
                    <a:pt x="172" y="121"/>
                  </a:lnTo>
                  <a:lnTo>
                    <a:pt x="172" y="110"/>
                  </a:lnTo>
                  <a:lnTo>
                    <a:pt x="174" y="98"/>
                  </a:lnTo>
                  <a:lnTo>
                    <a:pt x="176" y="90"/>
                  </a:lnTo>
                  <a:lnTo>
                    <a:pt x="178" y="80"/>
                  </a:lnTo>
                  <a:lnTo>
                    <a:pt x="183" y="71"/>
                  </a:lnTo>
                  <a:lnTo>
                    <a:pt x="187" y="62"/>
                  </a:lnTo>
                  <a:lnTo>
                    <a:pt x="190" y="57"/>
                  </a:lnTo>
                  <a:lnTo>
                    <a:pt x="197" y="52"/>
                  </a:lnTo>
                  <a:lnTo>
                    <a:pt x="197" y="52"/>
                  </a:lnTo>
                  <a:lnTo>
                    <a:pt x="210" y="46"/>
                  </a:lnTo>
                  <a:lnTo>
                    <a:pt x="220" y="35"/>
                  </a:lnTo>
                  <a:lnTo>
                    <a:pt x="231" y="27"/>
                  </a:lnTo>
                  <a:lnTo>
                    <a:pt x="235" y="20"/>
                  </a:lnTo>
                  <a:lnTo>
                    <a:pt x="239" y="1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4" name="Freeform 1298"/>
            <p:cNvSpPr>
              <a:spLocks/>
            </p:cNvSpPr>
            <p:nvPr/>
          </p:nvSpPr>
          <p:spPr bwMode="auto">
            <a:xfrm>
              <a:off x="2645" y="2854"/>
              <a:ext cx="215" cy="258"/>
            </a:xfrm>
            <a:custGeom>
              <a:avLst/>
              <a:gdLst/>
              <a:ahLst/>
              <a:cxnLst>
                <a:cxn ang="0">
                  <a:pos x="200" y="68"/>
                </a:cxn>
                <a:cxn ang="0">
                  <a:pos x="177" y="50"/>
                </a:cxn>
                <a:cxn ang="0">
                  <a:pos x="154" y="29"/>
                </a:cxn>
                <a:cxn ang="0">
                  <a:pos x="142" y="19"/>
                </a:cxn>
                <a:cxn ang="0">
                  <a:pos x="116" y="4"/>
                </a:cxn>
                <a:cxn ang="0">
                  <a:pos x="91" y="0"/>
                </a:cxn>
                <a:cxn ang="0">
                  <a:pos x="78" y="2"/>
                </a:cxn>
                <a:cxn ang="0">
                  <a:pos x="50" y="19"/>
                </a:cxn>
                <a:cxn ang="0">
                  <a:pos x="34" y="48"/>
                </a:cxn>
                <a:cxn ang="0">
                  <a:pos x="34" y="57"/>
                </a:cxn>
                <a:cxn ang="0">
                  <a:pos x="36" y="75"/>
                </a:cxn>
                <a:cxn ang="0">
                  <a:pos x="38" y="94"/>
                </a:cxn>
                <a:cxn ang="0">
                  <a:pos x="40" y="111"/>
                </a:cxn>
                <a:cxn ang="0">
                  <a:pos x="40" y="124"/>
                </a:cxn>
                <a:cxn ang="0">
                  <a:pos x="38" y="130"/>
                </a:cxn>
                <a:cxn ang="0">
                  <a:pos x="31" y="141"/>
                </a:cxn>
                <a:cxn ang="0">
                  <a:pos x="20" y="153"/>
                </a:cxn>
                <a:cxn ang="0">
                  <a:pos x="8" y="167"/>
                </a:cxn>
                <a:cxn ang="0">
                  <a:pos x="2" y="183"/>
                </a:cxn>
                <a:cxn ang="0">
                  <a:pos x="2" y="199"/>
                </a:cxn>
                <a:cxn ang="0">
                  <a:pos x="6" y="216"/>
                </a:cxn>
                <a:cxn ang="0">
                  <a:pos x="25" y="241"/>
                </a:cxn>
                <a:cxn ang="0">
                  <a:pos x="52" y="256"/>
                </a:cxn>
                <a:cxn ang="0">
                  <a:pos x="63" y="259"/>
                </a:cxn>
                <a:cxn ang="0">
                  <a:pos x="84" y="256"/>
                </a:cxn>
                <a:cxn ang="0">
                  <a:pos x="105" y="250"/>
                </a:cxn>
                <a:cxn ang="0">
                  <a:pos x="124" y="241"/>
                </a:cxn>
                <a:cxn ang="0">
                  <a:pos x="143" y="231"/>
                </a:cxn>
                <a:cxn ang="0">
                  <a:pos x="150" y="227"/>
                </a:cxn>
                <a:cxn ang="0">
                  <a:pos x="177" y="215"/>
                </a:cxn>
                <a:cxn ang="0">
                  <a:pos x="200" y="212"/>
                </a:cxn>
                <a:cxn ang="0">
                  <a:pos x="214" y="71"/>
                </a:cxn>
              </a:cxnLst>
              <a:rect l="0" t="0" r="r" b="b"/>
              <a:pathLst>
                <a:path w="215" h="260">
                  <a:moveTo>
                    <a:pt x="214" y="71"/>
                  </a:moveTo>
                  <a:lnTo>
                    <a:pt x="200" y="68"/>
                  </a:lnTo>
                  <a:lnTo>
                    <a:pt x="188" y="59"/>
                  </a:lnTo>
                  <a:lnTo>
                    <a:pt x="177" y="50"/>
                  </a:lnTo>
                  <a:lnTo>
                    <a:pt x="167" y="42"/>
                  </a:lnTo>
                  <a:lnTo>
                    <a:pt x="154" y="29"/>
                  </a:lnTo>
                  <a:lnTo>
                    <a:pt x="154" y="29"/>
                  </a:lnTo>
                  <a:lnTo>
                    <a:pt x="142" y="19"/>
                  </a:lnTo>
                  <a:lnTo>
                    <a:pt x="129" y="10"/>
                  </a:lnTo>
                  <a:lnTo>
                    <a:pt x="116" y="4"/>
                  </a:lnTo>
                  <a:lnTo>
                    <a:pt x="103" y="2"/>
                  </a:lnTo>
                  <a:lnTo>
                    <a:pt x="91" y="0"/>
                  </a:lnTo>
                  <a:lnTo>
                    <a:pt x="91" y="0"/>
                  </a:lnTo>
                  <a:lnTo>
                    <a:pt x="78" y="2"/>
                  </a:lnTo>
                  <a:lnTo>
                    <a:pt x="63" y="8"/>
                  </a:lnTo>
                  <a:lnTo>
                    <a:pt x="50" y="19"/>
                  </a:lnTo>
                  <a:lnTo>
                    <a:pt x="40" y="31"/>
                  </a:lnTo>
                  <a:lnTo>
                    <a:pt x="34" y="48"/>
                  </a:lnTo>
                  <a:lnTo>
                    <a:pt x="34" y="48"/>
                  </a:lnTo>
                  <a:lnTo>
                    <a:pt x="34" y="57"/>
                  </a:lnTo>
                  <a:lnTo>
                    <a:pt x="34" y="68"/>
                  </a:lnTo>
                  <a:lnTo>
                    <a:pt x="36" y="75"/>
                  </a:lnTo>
                  <a:lnTo>
                    <a:pt x="38" y="86"/>
                  </a:lnTo>
                  <a:lnTo>
                    <a:pt x="38" y="94"/>
                  </a:lnTo>
                  <a:lnTo>
                    <a:pt x="40" y="103"/>
                  </a:lnTo>
                  <a:lnTo>
                    <a:pt x="40" y="111"/>
                  </a:lnTo>
                  <a:lnTo>
                    <a:pt x="40" y="118"/>
                  </a:lnTo>
                  <a:lnTo>
                    <a:pt x="40" y="124"/>
                  </a:lnTo>
                  <a:lnTo>
                    <a:pt x="38" y="130"/>
                  </a:lnTo>
                  <a:lnTo>
                    <a:pt x="38" y="130"/>
                  </a:lnTo>
                  <a:lnTo>
                    <a:pt x="36" y="134"/>
                  </a:lnTo>
                  <a:lnTo>
                    <a:pt x="31" y="141"/>
                  </a:lnTo>
                  <a:lnTo>
                    <a:pt x="25" y="147"/>
                  </a:lnTo>
                  <a:lnTo>
                    <a:pt x="20" y="153"/>
                  </a:lnTo>
                  <a:lnTo>
                    <a:pt x="15" y="160"/>
                  </a:lnTo>
                  <a:lnTo>
                    <a:pt x="8" y="167"/>
                  </a:lnTo>
                  <a:lnTo>
                    <a:pt x="4" y="174"/>
                  </a:lnTo>
                  <a:lnTo>
                    <a:pt x="2" y="183"/>
                  </a:lnTo>
                  <a:lnTo>
                    <a:pt x="0" y="190"/>
                  </a:lnTo>
                  <a:lnTo>
                    <a:pt x="2" y="199"/>
                  </a:lnTo>
                  <a:lnTo>
                    <a:pt x="2" y="199"/>
                  </a:lnTo>
                  <a:lnTo>
                    <a:pt x="6" y="216"/>
                  </a:lnTo>
                  <a:lnTo>
                    <a:pt x="15" y="231"/>
                  </a:lnTo>
                  <a:lnTo>
                    <a:pt x="25" y="241"/>
                  </a:lnTo>
                  <a:lnTo>
                    <a:pt x="38" y="250"/>
                  </a:lnTo>
                  <a:lnTo>
                    <a:pt x="52" y="256"/>
                  </a:lnTo>
                  <a:lnTo>
                    <a:pt x="52" y="256"/>
                  </a:lnTo>
                  <a:lnTo>
                    <a:pt x="63" y="259"/>
                  </a:lnTo>
                  <a:lnTo>
                    <a:pt x="71" y="259"/>
                  </a:lnTo>
                  <a:lnTo>
                    <a:pt x="84" y="256"/>
                  </a:lnTo>
                  <a:lnTo>
                    <a:pt x="94" y="254"/>
                  </a:lnTo>
                  <a:lnTo>
                    <a:pt x="105" y="250"/>
                  </a:lnTo>
                  <a:lnTo>
                    <a:pt x="116" y="245"/>
                  </a:lnTo>
                  <a:lnTo>
                    <a:pt x="124" y="241"/>
                  </a:lnTo>
                  <a:lnTo>
                    <a:pt x="135" y="235"/>
                  </a:lnTo>
                  <a:lnTo>
                    <a:pt x="143" y="231"/>
                  </a:lnTo>
                  <a:lnTo>
                    <a:pt x="150" y="227"/>
                  </a:lnTo>
                  <a:lnTo>
                    <a:pt x="150" y="227"/>
                  </a:lnTo>
                  <a:lnTo>
                    <a:pt x="165" y="218"/>
                  </a:lnTo>
                  <a:lnTo>
                    <a:pt x="177" y="215"/>
                  </a:lnTo>
                  <a:lnTo>
                    <a:pt x="190" y="212"/>
                  </a:lnTo>
                  <a:lnTo>
                    <a:pt x="200" y="212"/>
                  </a:lnTo>
                  <a:lnTo>
                    <a:pt x="209" y="212"/>
                  </a:lnTo>
                  <a:lnTo>
                    <a:pt x="214" y="71"/>
                  </a:lnTo>
                </a:path>
              </a:pathLst>
            </a:custGeom>
            <a:solidFill>
              <a:srgbClr val="3B5959"/>
            </a:solidFill>
            <a:ln w="9525" cap="rnd">
              <a:noFill/>
              <a:round/>
              <a:headEnd/>
              <a:tailEnd/>
            </a:ln>
            <a:effectLst/>
          </p:spPr>
          <p:txBody>
            <a:bodyPr/>
            <a:lstStyle/>
            <a:p>
              <a:pPr>
                <a:defRPr/>
              </a:pPr>
              <a:endParaRPr lang="en-US"/>
            </a:p>
          </p:txBody>
        </p:sp>
        <p:sp>
          <p:nvSpPr>
            <p:cNvPr id="275" name="Freeform 1299"/>
            <p:cNvSpPr>
              <a:spLocks/>
            </p:cNvSpPr>
            <p:nvPr/>
          </p:nvSpPr>
          <p:spPr bwMode="auto">
            <a:xfrm>
              <a:off x="2645" y="2854"/>
              <a:ext cx="215" cy="258"/>
            </a:xfrm>
            <a:custGeom>
              <a:avLst/>
              <a:gdLst/>
              <a:ahLst/>
              <a:cxnLst>
                <a:cxn ang="0">
                  <a:pos x="214" y="71"/>
                </a:cxn>
                <a:cxn ang="0">
                  <a:pos x="200" y="68"/>
                </a:cxn>
                <a:cxn ang="0">
                  <a:pos x="188" y="59"/>
                </a:cxn>
                <a:cxn ang="0">
                  <a:pos x="177" y="50"/>
                </a:cxn>
                <a:cxn ang="0">
                  <a:pos x="167" y="42"/>
                </a:cxn>
                <a:cxn ang="0">
                  <a:pos x="154" y="29"/>
                </a:cxn>
                <a:cxn ang="0">
                  <a:pos x="154" y="29"/>
                </a:cxn>
                <a:cxn ang="0">
                  <a:pos x="142" y="19"/>
                </a:cxn>
                <a:cxn ang="0">
                  <a:pos x="129" y="10"/>
                </a:cxn>
                <a:cxn ang="0">
                  <a:pos x="116" y="4"/>
                </a:cxn>
                <a:cxn ang="0">
                  <a:pos x="103" y="2"/>
                </a:cxn>
                <a:cxn ang="0">
                  <a:pos x="91" y="0"/>
                </a:cxn>
                <a:cxn ang="0">
                  <a:pos x="91" y="0"/>
                </a:cxn>
                <a:cxn ang="0">
                  <a:pos x="78" y="2"/>
                </a:cxn>
                <a:cxn ang="0">
                  <a:pos x="63" y="8"/>
                </a:cxn>
                <a:cxn ang="0">
                  <a:pos x="50" y="19"/>
                </a:cxn>
                <a:cxn ang="0">
                  <a:pos x="40" y="31"/>
                </a:cxn>
                <a:cxn ang="0">
                  <a:pos x="34" y="48"/>
                </a:cxn>
                <a:cxn ang="0">
                  <a:pos x="34" y="48"/>
                </a:cxn>
                <a:cxn ang="0">
                  <a:pos x="34" y="57"/>
                </a:cxn>
                <a:cxn ang="0">
                  <a:pos x="34" y="68"/>
                </a:cxn>
                <a:cxn ang="0">
                  <a:pos x="36" y="75"/>
                </a:cxn>
                <a:cxn ang="0">
                  <a:pos x="38" y="86"/>
                </a:cxn>
                <a:cxn ang="0">
                  <a:pos x="38" y="94"/>
                </a:cxn>
                <a:cxn ang="0">
                  <a:pos x="40" y="103"/>
                </a:cxn>
                <a:cxn ang="0">
                  <a:pos x="40" y="111"/>
                </a:cxn>
                <a:cxn ang="0">
                  <a:pos x="40" y="118"/>
                </a:cxn>
                <a:cxn ang="0">
                  <a:pos x="40" y="124"/>
                </a:cxn>
                <a:cxn ang="0">
                  <a:pos x="38" y="130"/>
                </a:cxn>
                <a:cxn ang="0">
                  <a:pos x="38" y="130"/>
                </a:cxn>
                <a:cxn ang="0">
                  <a:pos x="36" y="134"/>
                </a:cxn>
                <a:cxn ang="0">
                  <a:pos x="31" y="141"/>
                </a:cxn>
                <a:cxn ang="0">
                  <a:pos x="25" y="147"/>
                </a:cxn>
                <a:cxn ang="0">
                  <a:pos x="20" y="153"/>
                </a:cxn>
                <a:cxn ang="0">
                  <a:pos x="15" y="160"/>
                </a:cxn>
                <a:cxn ang="0">
                  <a:pos x="8" y="167"/>
                </a:cxn>
                <a:cxn ang="0">
                  <a:pos x="4" y="174"/>
                </a:cxn>
                <a:cxn ang="0">
                  <a:pos x="2" y="183"/>
                </a:cxn>
                <a:cxn ang="0">
                  <a:pos x="0" y="190"/>
                </a:cxn>
                <a:cxn ang="0">
                  <a:pos x="2" y="199"/>
                </a:cxn>
                <a:cxn ang="0">
                  <a:pos x="2" y="199"/>
                </a:cxn>
                <a:cxn ang="0">
                  <a:pos x="6" y="216"/>
                </a:cxn>
                <a:cxn ang="0">
                  <a:pos x="15" y="231"/>
                </a:cxn>
                <a:cxn ang="0">
                  <a:pos x="25" y="241"/>
                </a:cxn>
                <a:cxn ang="0">
                  <a:pos x="38" y="250"/>
                </a:cxn>
                <a:cxn ang="0">
                  <a:pos x="52" y="256"/>
                </a:cxn>
                <a:cxn ang="0">
                  <a:pos x="52" y="256"/>
                </a:cxn>
                <a:cxn ang="0">
                  <a:pos x="63" y="259"/>
                </a:cxn>
                <a:cxn ang="0">
                  <a:pos x="71" y="259"/>
                </a:cxn>
                <a:cxn ang="0">
                  <a:pos x="84" y="256"/>
                </a:cxn>
                <a:cxn ang="0">
                  <a:pos x="94" y="254"/>
                </a:cxn>
                <a:cxn ang="0">
                  <a:pos x="105" y="250"/>
                </a:cxn>
                <a:cxn ang="0">
                  <a:pos x="116" y="245"/>
                </a:cxn>
                <a:cxn ang="0">
                  <a:pos x="124" y="241"/>
                </a:cxn>
                <a:cxn ang="0">
                  <a:pos x="135" y="235"/>
                </a:cxn>
                <a:cxn ang="0">
                  <a:pos x="143" y="231"/>
                </a:cxn>
                <a:cxn ang="0">
                  <a:pos x="150" y="227"/>
                </a:cxn>
                <a:cxn ang="0">
                  <a:pos x="150" y="227"/>
                </a:cxn>
                <a:cxn ang="0">
                  <a:pos x="165" y="218"/>
                </a:cxn>
                <a:cxn ang="0">
                  <a:pos x="177" y="215"/>
                </a:cxn>
                <a:cxn ang="0">
                  <a:pos x="190" y="212"/>
                </a:cxn>
                <a:cxn ang="0">
                  <a:pos x="200" y="212"/>
                </a:cxn>
                <a:cxn ang="0">
                  <a:pos x="209" y="212"/>
                </a:cxn>
              </a:cxnLst>
              <a:rect l="0" t="0" r="r" b="b"/>
              <a:pathLst>
                <a:path w="215" h="260">
                  <a:moveTo>
                    <a:pt x="214" y="71"/>
                  </a:moveTo>
                  <a:lnTo>
                    <a:pt x="200" y="68"/>
                  </a:lnTo>
                  <a:lnTo>
                    <a:pt x="188" y="59"/>
                  </a:lnTo>
                  <a:lnTo>
                    <a:pt x="177" y="50"/>
                  </a:lnTo>
                  <a:lnTo>
                    <a:pt x="167" y="42"/>
                  </a:lnTo>
                  <a:lnTo>
                    <a:pt x="154" y="29"/>
                  </a:lnTo>
                  <a:lnTo>
                    <a:pt x="154" y="29"/>
                  </a:lnTo>
                  <a:lnTo>
                    <a:pt x="142" y="19"/>
                  </a:lnTo>
                  <a:lnTo>
                    <a:pt x="129" y="10"/>
                  </a:lnTo>
                  <a:lnTo>
                    <a:pt x="116" y="4"/>
                  </a:lnTo>
                  <a:lnTo>
                    <a:pt x="103" y="2"/>
                  </a:lnTo>
                  <a:lnTo>
                    <a:pt x="91" y="0"/>
                  </a:lnTo>
                  <a:lnTo>
                    <a:pt x="91" y="0"/>
                  </a:lnTo>
                  <a:lnTo>
                    <a:pt x="78" y="2"/>
                  </a:lnTo>
                  <a:lnTo>
                    <a:pt x="63" y="8"/>
                  </a:lnTo>
                  <a:lnTo>
                    <a:pt x="50" y="19"/>
                  </a:lnTo>
                  <a:lnTo>
                    <a:pt x="40" y="31"/>
                  </a:lnTo>
                  <a:lnTo>
                    <a:pt x="34" y="48"/>
                  </a:lnTo>
                  <a:lnTo>
                    <a:pt x="34" y="48"/>
                  </a:lnTo>
                  <a:lnTo>
                    <a:pt x="34" y="57"/>
                  </a:lnTo>
                  <a:lnTo>
                    <a:pt x="34" y="68"/>
                  </a:lnTo>
                  <a:lnTo>
                    <a:pt x="36" y="75"/>
                  </a:lnTo>
                  <a:lnTo>
                    <a:pt x="38" y="86"/>
                  </a:lnTo>
                  <a:lnTo>
                    <a:pt x="38" y="94"/>
                  </a:lnTo>
                  <a:lnTo>
                    <a:pt x="40" y="103"/>
                  </a:lnTo>
                  <a:lnTo>
                    <a:pt x="40" y="111"/>
                  </a:lnTo>
                  <a:lnTo>
                    <a:pt x="40" y="118"/>
                  </a:lnTo>
                  <a:lnTo>
                    <a:pt x="40" y="124"/>
                  </a:lnTo>
                  <a:lnTo>
                    <a:pt x="38" y="130"/>
                  </a:lnTo>
                  <a:lnTo>
                    <a:pt x="38" y="130"/>
                  </a:lnTo>
                  <a:lnTo>
                    <a:pt x="36" y="134"/>
                  </a:lnTo>
                  <a:lnTo>
                    <a:pt x="31" y="141"/>
                  </a:lnTo>
                  <a:lnTo>
                    <a:pt x="25" y="147"/>
                  </a:lnTo>
                  <a:lnTo>
                    <a:pt x="20" y="153"/>
                  </a:lnTo>
                  <a:lnTo>
                    <a:pt x="15" y="160"/>
                  </a:lnTo>
                  <a:lnTo>
                    <a:pt x="8" y="167"/>
                  </a:lnTo>
                  <a:lnTo>
                    <a:pt x="4" y="174"/>
                  </a:lnTo>
                  <a:lnTo>
                    <a:pt x="2" y="183"/>
                  </a:lnTo>
                  <a:lnTo>
                    <a:pt x="0" y="190"/>
                  </a:lnTo>
                  <a:lnTo>
                    <a:pt x="2" y="199"/>
                  </a:lnTo>
                  <a:lnTo>
                    <a:pt x="2" y="199"/>
                  </a:lnTo>
                  <a:lnTo>
                    <a:pt x="6" y="216"/>
                  </a:lnTo>
                  <a:lnTo>
                    <a:pt x="15" y="231"/>
                  </a:lnTo>
                  <a:lnTo>
                    <a:pt x="25" y="241"/>
                  </a:lnTo>
                  <a:lnTo>
                    <a:pt x="38" y="250"/>
                  </a:lnTo>
                  <a:lnTo>
                    <a:pt x="52" y="256"/>
                  </a:lnTo>
                  <a:lnTo>
                    <a:pt x="52" y="256"/>
                  </a:lnTo>
                  <a:lnTo>
                    <a:pt x="63" y="259"/>
                  </a:lnTo>
                  <a:lnTo>
                    <a:pt x="71" y="259"/>
                  </a:lnTo>
                  <a:lnTo>
                    <a:pt x="84" y="256"/>
                  </a:lnTo>
                  <a:lnTo>
                    <a:pt x="94" y="254"/>
                  </a:lnTo>
                  <a:lnTo>
                    <a:pt x="105" y="250"/>
                  </a:lnTo>
                  <a:lnTo>
                    <a:pt x="116" y="245"/>
                  </a:lnTo>
                  <a:lnTo>
                    <a:pt x="124" y="241"/>
                  </a:lnTo>
                  <a:lnTo>
                    <a:pt x="135" y="235"/>
                  </a:lnTo>
                  <a:lnTo>
                    <a:pt x="143" y="231"/>
                  </a:lnTo>
                  <a:lnTo>
                    <a:pt x="150" y="227"/>
                  </a:lnTo>
                  <a:lnTo>
                    <a:pt x="150" y="227"/>
                  </a:lnTo>
                  <a:lnTo>
                    <a:pt x="165" y="218"/>
                  </a:lnTo>
                  <a:lnTo>
                    <a:pt x="177" y="215"/>
                  </a:lnTo>
                  <a:lnTo>
                    <a:pt x="190" y="212"/>
                  </a:lnTo>
                  <a:lnTo>
                    <a:pt x="200" y="212"/>
                  </a:lnTo>
                  <a:lnTo>
                    <a:pt x="209" y="212"/>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76" name="Freeform 1300"/>
            <p:cNvSpPr>
              <a:spLocks/>
            </p:cNvSpPr>
            <p:nvPr/>
          </p:nvSpPr>
          <p:spPr bwMode="auto">
            <a:xfrm>
              <a:off x="2645" y="2848"/>
              <a:ext cx="215" cy="257"/>
            </a:xfrm>
            <a:custGeom>
              <a:avLst/>
              <a:gdLst/>
              <a:ahLst/>
              <a:cxnLst>
                <a:cxn ang="0">
                  <a:pos x="200" y="67"/>
                </a:cxn>
                <a:cxn ang="0">
                  <a:pos x="177" y="51"/>
                </a:cxn>
                <a:cxn ang="0">
                  <a:pos x="154" y="28"/>
                </a:cxn>
                <a:cxn ang="0">
                  <a:pos x="142" y="20"/>
                </a:cxn>
                <a:cxn ang="0">
                  <a:pos x="116" y="5"/>
                </a:cxn>
                <a:cxn ang="0">
                  <a:pos x="91" y="0"/>
                </a:cxn>
                <a:cxn ang="0">
                  <a:pos x="78" y="1"/>
                </a:cxn>
                <a:cxn ang="0">
                  <a:pos x="50" y="18"/>
                </a:cxn>
                <a:cxn ang="0">
                  <a:pos x="34" y="48"/>
                </a:cxn>
                <a:cxn ang="0">
                  <a:pos x="34" y="58"/>
                </a:cxn>
                <a:cxn ang="0">
                  <a:pos x="36" y="77"/>
                </a:cxn>
                <a:cxn ang="0">
                  <a:pos x="38" y="94"/>
                </a:cxn>
                <a:cxn ang="0">
                  <a:pos x="40" y="111"/>
                </a:cxn>
                <a:cxn ang="0">
                  <a:pos x="40" y="125"/>
                </a:cxn>
                <a:cxn ang="0">
                  <a:pos x="38" y="130"/>
                </a:cxn>
                <a:cxn ang="0">
                  <a:pos x="31" y="141"/>
                </a:cxn>
                <a:cxn ang="0">
                  <a:pos x="20" y="153"/>
                </a:cxn>
                <a:cxn ang="0">
                  <a:pos x="8" y="168"/>
                </a:cxn>
                <a:cxn ang="0">
                  <a:pos x="2" y="185"/>
                </a:cxn>
                <a:cxn ang="0">
                  <a:pos x="2" y="201"/>
                </a:cxn>
                <a:cxn ang="0">
                  <a:pos x="6" y="219"/>
                </a:cxn>
                <a:cxn ang="0">
                  <a:pos x="25" y="244"/>
                </a:cxn>
                <a:cxn ang="0">
                  <a:pos x="52" y="259"/>
                </a:cxn>
                <a:cxn ang="0">
                  <a:pos x="63" y="259"/>
                </a:cxn>
                <a:cxn ang="0">
                  <a:pos x="84" y="256"/>
                </a:cxn>
                <a:cxn ang="0">
                  <a:pos x="105" y="250"/>
                </a:cxn>
                <a:cxn ang="0">
                  <a:pos x="124" y="242"/>
                </a:cxn>
                <a:cxn ang="0">
                  <a:pos x="143" y="231"/>
                </a:cxn>
                <a:cxn ang="0">
                  <a:pos x="150" y="227"/>
                </a:cxn>
                <a:cxn ang="0">
                  <a:pos x="177" y="217"/>
                </a:cxn>
                <a:cxn ang="0">
                  <a:pos x="200" y="212"/>
                </a:cxn>
                <a:cxn ang="0">
                  <a:pos x="214" y="71"/>
                </a:cxn>
              </a:cxnLst>
              <a:rect l="0" t="0" r="r" b="b"/>
              <a:pathLst>
                <a:path w="215" h="260">
                  <a:moveTo>
                    <a:pt x="214" y="71"/>
                  </a:moveTo>
                  <a:lnTo>
                    <a:pt x="200" y="67"/>
                  </a:lnTo>
                  <a:lnTo>
                    <a:pt x="188" y="60"/>
                  </a:lnTo>
                  <a:lnTo>
                    <a:pt x="177" y="51"/>
                  </a:lnTo>
                  <a:lnTo>
                    <a:pt x="167" y="41"/>
                  </a:lnTo>
                  <a:lnTo>
                    <a:pt x="154" y="28"/>
                  </a:lnTo>
                  <a:lnTo>
                    <a:pt x="154" y="28"/>
                  </a:lnTo>
                  <a:lnTo>
                    <a:pt x="142" y="20"/>
                  </a:lnTo>
                  <a:lnTo>
                    <a:pt x="129" y="12"/>
                  </a:lnTo>
                  <a:lnTo>
                    <a:pt x="116" y="5"/>
                  </a:lnTo>
                  <a:lnTo>
                    <a:pt x="103" y="1"/>
                  </a:lnTo>
                  <a:lnTo>
                    <a:pt x="91" y="0"/>
                  </a:lnTo>
                  <a:lnTo>
                    <a:pt x="91" y="0"/>
                  </a:lnTo>
                  <a:lnTo>
                    <a:pt x="78" y="1"/>
                  </a:lnTo>
                  <a:lnTo>
                    <a:pt x="63" y="7"/>
                  </a:lnTo>
                  <a:lnTo>
                    <a:pt x="50" y="18"/>
                  </a:lnTo>
                  <a:lnTo>
                    <a:pt x="40" y="33"/>
                  </a:lnTo>
                  <a:lnTo>
                    <a:pt x="34" y="48"/>
                  </a:lnTo>
                  <a:lnTo>
                    <a:pt x="34" y="48"/>
                  </a:lnTo>
                  <a:lnTo>
                    <a:pt x="34" y="58"/>
                  </a:lnTo>
                  <a:lnTo>
                    <a:pt x="34" y="67"/>
                  </a:lnTo>
                  <a:lnTo>
                    <a:pt x="36" y="77"/>
                  </a:lnTo>
                  <a:lnTo>
                    <a:pt x="38" y="85"/>
                  </a:lnTo>
                  <a:lnTo>
                    <a:pt x="38" y="94"/>
                  </a:lnTo>
                  <a:lnTo>
                    <a:pt x="40" y="102"/>
                  </a:lnTo>
                  <a:lnTo>
                    <a:pt x="40" y="111"/>
                  </a:lnTo>
                  <a:lnTo>
                    <a:pt x="40" y="120"/>
                  </a:lnTo>
                  <a:lnTo>
                    <a:pt x="40" y="125"/>
                  </a:lnTo>
                  <a:lnTo>
                    <a:pt x="38" y="130"/>
                  </a:lnTo>
                  <a:lnTo>
                    <a:pt x="38" y="130"/>
                  </a:lnTo>
                  <a:lnTo>
                    <a:pt x="36" y="136"/>
                  </a:lnTo>
                  <a:lnTo>
                    <a:pt x="31" y="141"/>
                  </a:lnTo>
                  <a:lnTo>
                    <a:pt x="25" y="147"/>
                  </a:lnTo>
                  <a:lnTo>
                    <a:pt x="20" y="153"/>
                  </a:lnTo>
                  <a:lnTo>
                    <a:pt x="15" y="159"/>
                  </a:lnTo>
                  <a:lnTo>
                    <a:pt x="8" y="168"/>
                  </a:lnTo>
                  <a:lnTo>
                    <a:pt x="4" y="176"/>
                  </a:lnTo>
                  <a:lnTo>
                    <a:pt x="2" y="185"/>
                  </a:lnTo>
                  <a:lnTo>
                    <a:pt x="0" y="193"/>
                  </a:lnTo>
                  <a:lnTo>
                    <a:pt x="2" y="201"/>
                  </a:lnTo>
                  <a:lnTo>
                    <a:pt x="2" y="201"/>
                  </a:lnTo>
                  <a:lnTo>
                    <a:pt x="6" y="219"/>
                  </a:lnTo>
                  <a:lnTo>
                    <a:pt x="15" y="231"/>
                  </a:lnTo>
                  <a:lnTo>
                    <a:pt x="25" y="244"/>
                  </a:lnTo>
                  <a:lnTo>
                    <a:pt x="38" y="252"/>
                  </a:lnTo>
                  <a:lnTo>
                    <a:pt x="52" y="259"/>
                  </a:lnTo>
                  <a:lnTo>
                    <a:pt x="52" y="259"/>
                  </a:lnTo>
                  <a:lnTo>
                    <a:pt x="63" y="259"/>
                  </a:lnTo>
                  <a:lnTo>
                    <a:pt x="71" y="259"/>
                  </a:lnTo>
                  <a:lnTo>
                    <a:pt x="84" y="256"/>
                  </a:lnTo>
                  <a:lnTo>
                    <a:pt x="94" y="254"/>
                  </a:lnTo>
                  <a:lnTo>
                    <a:pt x="105" y="250"/>
                  </a:lnTo>
                  <a:lnTo>
                    <a:pt x="116" y="246"/>
                  </a:lnTo>
                  <a:lnTo>
                    <a:pt x="124" y="242"/>
                  </a:lnTo>
                  <a:lnTo>
                    <a:pt x="135" y="238"/>
                  </a:lnTo>
                  <a:lnTo>
                    <a:pt x="143" y="231"/>
                  </a:lnTo>
                  <a:lnTo>
                    <a:pt x="150" y="227"/>
                  </a:lnTo>
                  <a:lnTo>
                    <a:pt x="150" y="227"/>
                  </a:lnTo>
                  <a:lnTo>
                    <a:pt x="165" y="221"/>
                  </a:lnTo>
                  <a:lnTo>
                    <a:pt x="177" y="217"/>
                  </a:lnTo>
                  <a:lnTo>
                    <a:pt x="190" y="214"/>
                  </a:lnTo>
                  <a:lnTo>
                    <a:pt x="200" y="212"/>
                  </a:lnTo>
                  <a:lnTo>
                    <a:pt x="209" y="212"/>
                  </a:lnTo>
                  <a:lnTo>
                    <a:pt x="214" y="71"/>
                  </a:lnTo>
                </a:path>
              </a:pathLst>
            </a:custGeom>
            <a:solidFill>
              <a:srgbClr val="FFD80F"/>
            </a:solidFill>
            <a:ln w="9525" cap="rnd">
              <a:noFill/>
              <a:round/>
              <a:headEnd/>
              <a:tailEnd/>
            </a:ln>
            <a:effectLst/>
          </p:spPr>
          <p:txBody>
            <a:bodyPr/>
            <a:lstStyle/>
            <a:p>
              <a:pPr>
                <a:defRPr/>
              </a:pPr>
              <a:endParaRPr lang="en-US"/>
            </a:p>
          </p:txBody>
        </p:sp>
        <p:sp>
          <p:nvSpPr>
            <p:cNvPr id="277" name="Freeform 1301"/>
            <p:cNvSpPr>
              <a:spLocks/>
            </p:cNvSpPr>
            <p:nvPr/>
          </p:nvSpPr>
          <p:spPr bwMode="auto">
            <a:xfrm>
              <a:off x="2645" y="2848"/>
              <a:ext cx="215" cy="257"/>
            </a:xfrm>
            <a:custGeom>
              <a:avLst/>
              <a:gdLst/>
              <a:ahLst/>
              <a:cxnLst>
                <a:cxn ang="0">
                  <a:pos x="214" y="71"/>
                </a:cxn>
                <a:cxn ang="0">
                  <a:pos x="200" y="67"/>
                </a:cxn>
                <a:cxn ang="0">
                  <a:pos x="188" y="60"/>
                </a:cxn>
                <a:cxn ang="0">
                  <a:pos x="177" y="51"/>
                </a:cxn>
                <a:cxn ang="0">
                  <a:pos x="167" y="41"/>
                </a:cxn>
                <a:cxn ang="0">
                  <a:pos x="154" y="28"/>
                </a:cxn>
                <a:cxn ang="0">
                  <a:pos x="154" y="28"/>
                </a:cxn>
                <a:cxn ang="0">
                  <a:pos x="142" y="20"/>
                </a:cxn>
                <a:cxn ang="0">
                  <a:pos x="129" y="12"/>
                </a:cxn>
                <a:cxn ang="0">
                  <a:pos x="116" y="5"/>
                </a:cxn>
                <a:cxn ang="0">
                  <a:pos x="103" y="1"/>
                </a:cxn>
                <a:cxn ang="0">
                  <a:pos x="91" y="0"/>
                </a:cxn>
                <a:cxn ang="0">
                  <a:pos x="91" y="0"/>
                </a:cxn>
                <a:cxn ang="0">
                  <a:pos x="78" y="1"/>
                </a:cxn>
                <a:cxn ang="0">
                  <a:pos x="63" y="7"/>
                </a:cxn>
                <a:cxn ang="0">
                  <a:pos x="50" y="18"/>
                </a:cxn>
                <a:cxn ang="0">
                  <a:pos x="40" y="33"/>
                </a:cxn>
                <a:cxn ang="0">
                  <a:pos x="34" y="48"/>
                </a:cxn>
                <a:cxn ang="0">
                  <a:pos x="34" y="48"/>
                </a:cxn>
                <a:cxn ang="0">
                  <a:pos x="34" y="58"/>
                </a:cxn>
                <a:cxn ang="0">
                  <a:pos x="34" y="67"/>
                </a:cxn>
                <a:cxn ang="0">
                  <a:pos x="36" y="77"/>
                </a:cxn>
                <a:cxn ang="0">
                  <a:pos x="38" y="85"/>
                </a:cxn>
                <a:cxn ang="0">
                  <a:pos x="38" y="94"/>
                </a:cxn>
                <a:cxn ang="0">
                  <a:pos x="40" y="102"/>
                </a:cxn>
                <a:cxn ang="0">
                  <a:pos x="40" y="111"/>
                </a:cxn>
                <a:cxn ang="0">
                  <a:pos x="40" y="120"/>
                </a:cxn>
                <a:cxn ang="0">
                  <a:pos x="40" y="125"/>
                </a:cxn>
                <a:cxn ang="0">
                  <a:pos x="38" y="130"/>
                </a:cxn>
                <a:cxn ang="0">
                  <a:pos x="38" y="130"/>
                </a:cxn>
                <a:cxn ang="0">
                  <a:pos x="36" y="136"/>
                </a:cxn>
                <a:cxn ang="0">
                  <a:pos x="31" y="141"/>
                </a:cxn>
                <a:cxn ang="0">
                  <a:pos x="25" y="147"/>
                </a:cxn>
                <a:cxn ang="0">
                  <a:pos x="20" y="153"/>
                </a:cxn>
                <a:cxn ang="0">
                  <a:pos x="15" y="159"/>
                </a:cxn>
                <a:cxn ang="0">
                  <a:pos x="8" y="168"/>
                </a:cxn>
                <a:cxn ang="0">
                  <a:pos x="4" y="176"/>
                </a:cxn>
                <a:cxn ang="0">
                  <a:pos x="2" y="185"/>
                </a:cxn>
                <a:cxn ang="0">
                  <a:pos x="0" y="193"/>
                </a:cxn>
                <a:cxn ang="0">
                  <a:pos x="2" y="201"/>
                </a:cxn>
                <a:cxn ang="0">
                  <a:pos x="2" y="201"/>
                </a:cxn>
                <a:cxn ang="0">
                  <a:pos x="6" y="219"/>
                </a:cxn>
                <a:cxn ang="0">
                  <a:pos x="15" y="231"/>
                </a:cxn>
                <a:cxn ang="0">
                  <a:pos x="25" y="244"/>
                </a:cxn>
                <a:cxn ang="0">
                  <a:pos x="38" y="252"/>
                </a:cxn>
                <a:cxn ang="0">
                  <a:pos x="52" y="259"/>
                </a:cxn>
                <a:cxn ang="0">
                  <a:pos x="52" y="259"/>
                </a:cxn>
                <a:cxn ang="0">
                  <a:pos x="63" y="259"/>
                </a:cxn>
                <a:cxn ang="0">
                  <a:pos x="71" y="259"/>
                </a:cxn>
                <a:cxn ang="0">
                  <a:pos x="84" y="256"/>
                </a:cxn>
                <a:cxn ang="0">
                  <a:pos x="94" y="254"/>
                </a:cxn>
                <a:cxn ang="0">
                  <a:pos x="105" y="250"/>
                </a:cxn>
                <a:cxn ang="0">
                  <a:pos x="116" y="246"/>
                </a:cxn>
                <a:cxn ang="0">
                  <a:pos x="124" y="242"/>
                </a:cxn>
                <a:cxn ang="0">
                  <a:pos x="135" y="238"/>
                </a:cxn>
                <a:cxn ang="0">
                  <a:pos x="143" y="231"/>
                </a:cxn>
                <a:cxn ang="0">
                  <a:pos x="150" y="227"/>
                </a:cxn>
                <a:cxn ang="0">
                  <a:pos x="150" y="227"/>
                </a:cxn>
                <a:cxn ang="0">
                  <a:pos x="165" y="221"/>
                </a:cxn>
                <a:cxn ang="0">
                  <a:pos x="177" y="217"/>
                </a:cxn>
                <a:cxn ang="0">
                  <a:pos x="190" y="214"/>
                </a:cxn>
                <a:cxn ang="0">
                  <a:pos x="200" y="212"/>
                </a:cxn>
                <a:cxn ang="0">
                  <a:pos x="209" y="212"/>
                </a:cxn>
              </a:cxnLst>
              <a:rect l="0" t="0" r="r" b="b"/>
              <a:pathLst>
                <a:path w="215" h="260">
                  <a:moveTo>
                    <a:pt x="214" y="71"/>
                  </a:moveTo>
                  <a:lnTo>
                    <a:pt x="200" y="67"/>
                  </a:lnTo>
                  <a:lnTo>
                    <a:pt x="188" y="60"/>
                  </a:lnTo>
                  <a:lnTo>
                    <a:pt x="177" y="51"/>
                  </a:lnTo>
                  <a:lnTo>
                    <a:pt x="167" y="41"/>
                  </a:lnTo>
                  <a:lnTo>
                    <a:pt x="154" y="28"/>
                  </a:lnTo>
                  <a:lnTo>
                    <a:pt x="154" y="28"/>
                  </a:lnTo>
                  <a:lnTo>
                    <a:pt x="142" y="20"/>
                  </a:lnTo>
                  <a:lnTo>
                    <a:pt x="129" y="12"/>
                  </a:lnTo>
                  <a:lnTo>
                    <a:pt x="116" y="5"/>
                  </a:lnTo>
                  <a:lnTo>
                    <a:pt x="103" y="1"/>
                  </a:lnTo>
                  <a:lnTo>
                    <a:pt x="91" y="0"/>
                  </a:lnTo>
                  <a:lnTo>
                    <a:pt x="91" y="0"/>
                  </a:lnTo>
                  <a:lnTo>
                    <a:pt x="78" y="1"/>
                  </a:lnTo>
                  <a:lnTo>
                    <a:pt x="63" y="7"/>
                  </a:lnTo>
                  <a:lnTo>
                    <a:pt x="50" y="18"/>
                  </a:lnTo>
                  <a:lnTo>
                    <a:pt x="40" y="33"/>
                  </a:lnTo>
                  <a:lnTo>
                    <a:pt x="34" y="48"/>
                  </a:lnTo>
                  <a:lnTo>
                    <a:pt x="34" y="48"/>
                  </a:lnTo>
                  <a:lnTo>
                    <a:pt x="34" y="58"/>
                  </a:lnTo>
                  <a:lnTo>
                    <a:pt x="34" y="67"/>
                  </a:lnTo>
                  <a:lnTo>
                    <a:pt x="36" y="77"/>
                  </a:lnTo>
                  <a:lnTo>
                    <a:pt x="38" y="85"/>
                  </a:lnTo>
                  <a:lnTo>
                    <a:pt x="38" y="94"/>
                  </a:lnTo>
                  <a:lnTo>
                    <a:pt x="40" y="102"/>
                  </a:lnTo>
                  <a:lnTo>
                    <a:pt x="40" y="111"/>
                  </a:lnTo>
                  <a:lnTo>
                    <a:pt x="40" y="120"/>
                  </a:lnTo>
                  <a:lnTo>
                    <a:pt x="40" y="125"/>
                  </a:lnTo>
                  <a:lnTo>
                    <a:pt x="38" y="130"/>
                  </a:lnTo>
                  <a:lnTo>
                    <a:pt x="38" y="130"/>
                  </a:lnTo>
                  <a:lnTo>
                    <a:pt x="36" y="136"/>
                  </a:lnTo>
                  <a:lnTo>
                    <a:pt x="31" y="141"/>
                  </a:lnTo>
                  <a:lnTo>
                    <a:pt x="25" y="147"/>
                  </a:lnTo>
                  <a:lnTo>
                    <a:pt x="20" y="153"/>
                  </a:lnTo>
                  <a:lnTo>
                    <a:pt x="15" y="159"/>
                  </a:lnTo>
                  <a:lnTo>
                    <a:pt x="8" y="168"/>
                  </a:lnTo>
                  <a:lnTo>
                    <a:pt x="4" y="176"/>
                  </a:lnTo>
                  <a:lnTo>
                    <a:pt x="2" y="185"/>
                  </a:lnTo>
                  <a:lnTo>
                    <a:pt x="0" y="193"/>
                  </a:lnTo>
                  <a:lnTo>
                    <a:pt x="2" y="201"/>
                  </a:lnTo>
                  <a:lnTo>
                    <a:pt x="2" y="201"/>
                  </a:lnTo>
                  <a:lnTo>
                    <a:pt x="6" y="219"/>
                  </a:lnTo>
                  <a:lnTo>
                    <a:pt x="15" y="231"/>
                  </a:lnTo>
                  <a:lnTo>
                    <a:pt x="25" y="244"/>
                  </a:lnTo>
                  <a:lnTo>
                    <a:pt x="38" y="252"/>
                  </a:lnTo>
                  <a:lnTo>
                    <a:pt x="52" y="259"/>
                  </a:lnTo>
                  <a:lnTo>
                    <a:pt x="52" y="259"/>
                  </a:lnTo>
                  <a:lnTo>
                    <a:pt x="63" y="259"/>
                  </a:lnTo>
                  <a:lnTo>
                    <a:pt x="71" y="259"/>
                  </a:lnTo>
                  <a:lnTo>
                    <a:pt x="84" y="256"/>
                  </a:lnTo>
                  <a:lnTo>
                    <a:pt x="94" y="254"/>
                  </a:lnTo>
                  <a:lnTo>
                    <a:pt x="105" y="250"/>
                  </a:lnTo>
                  <a:lnTo>
                    <a:pt x="116" y="246"/>
                  </a:lnTo>
                  <a:lnTo>
                    <a:pt x="124" y="242"/>
                  </a:lnTo>
                  <a:lnTo>
                    <a:pt x="135" y="238"/>
                  </a:lnTo>
                  <a:lnTo>
                    <a:pt x="143" y="231"/>
                  </a:lnTo>
                  <a:lnTo>
                    <a:pt x="150" y="227"/>
                  </a:lnTo>
                  <a:lnTo>
                    <a:pt x="150" y="227"/>
                  </a:lnTo>
                  <a:lnTo>
                    <a:pt x="165" y="221"/>
                  </a:lnTo>
                  <a:lnTo>
                    <a:pt x="177" y="217"/>
                  </a:lnTo>
                  <a:lnTo>
                    <a:pt x="190" y="214"/>
                  </a:lnTo>
                  <a:lnTo>
                    <a:pt x="200" y="212"/>
                  </a:lnTo>
                  <a:lnTo>
                    <a:pt x="209" y="21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8" name="Freeform 1302"/>
            <p:cNvSpPr>
              <a:spLocks/>
            </p:cNvSpPr>
            <p:nvPr/>
          </p:nvSpPr>
          <p:spPr bwMode="auto">
            <a:xfrm>
              <a:off x="2803" y="2874"/>
              <a:ext cx="77" cy="193"/>
            </a:xfrm>
            <a:custGeom>
              <a:avLst/>
              <a:gdLst/>
              <a:ahLst/>
              <a:cxnLst>
                <a:cxn ang="0">
                  <a:pos x="73" y="60"/>
                </a:cxn>
                <a:cxn ang="0">
                  <a:pos x="71" y="48"/>
                </a:cxn>
                <a:cxn ang="0">
                  <a:pos x="67" y="30"/>
                </a:cxn>
                <a:cxn ang="0">
                  <a:pos x="62" y="16"/>
                </a:cxn>
                <a:cxn ang="0">
                  <a:pos x="57" y="5"/>
                </a:cxn>
                <a:cxn ang="0">
                  <a:pos x="46" y="0"/>
                </a:cxn>
                <a:cxn ang="0">
                  <a:pos x="46" y="0"/>
                </a:cxn>
                <a:cxn ang="0">
                  <a:pos x="36" y="3"/>
                </a:cxn>
                <a:cxn ang="0">
                  <a:pos x="27" y="9"/>
                </a:cxn>
                <a:cxn ang="0">
                  <a:pos x="18" y="23"/>
                </a:cxn>
                <a:cxn ang="0">
                  <a:pos x="14" y="37"/>
                </a:cxn>
                <a:cxn ang="0">
                  <a:pos x="14" y="51"/>
                </a:cxn>
                <a:cxn ang="0">
                  <a:pos x="14" y="51"/>
                </a:cxn>
                <a:cxn ang="0">
                  <a:pos x="12" y="67"/>
                </a:cxn>
                <a:cxn ang="0">
                  <a:pos x="11" y="79"/>
                </a:cxn>
                <a:cxn ang="0">
                  <a:pos x="8" y="92"/>
                </a:cxn>
                <a:cxn ang="0">
                  <a:pos x="6" y="102"/>
                </a:cxn>
                <a:cxn ang="0">
                  <a:pos x="2" y="111"/>
                </a:cxn>
                <a:cxn ang="0">
                  <a:pos x="2" y="111"/>
                </a:cxn>
                <a:cxn ang="0">
                  <a:pos x="2" y="117"/>
                </a:cxn>
                <a:cxn ang="0">
                  <a:pos x="2" y="123"/>
                </a:cxn>
                <a:cxn ang="0">
                  <a:pos x="0" y="134"/>
                </a:cxn>
                <a:cxn ang="0">
                  <a:pos x="0" y="143"/>
                </a:cxn>
                <a:cxn ang="0">
                  <a:pos x="2" y="151"/>
                </a:cxn>
                <a:cxn ang="0">
                  <a:pos x="2" y="162"/>
                </a:cxn>
                <a:cxn ang="0">
                  <a:pos x="6" y="170"/>
                </a:cxn>
                <a:cxn ang="0">
                  <a:pos x="8" y="178"/>
                </a:cxn>
                <a:cxn ang="0">
                  <a:pos x="12" y="185"/>
                </a:cxn>
                <a:cxn ang="0">
                  <a:pos x="16" y="191"/>
                </a:cxn>
                <a:cxn ang="0">
                  <a:pos x="16" y="191"/>
                </a:cxn>
                <a:cxn ang="0">
                  <a:pos x="29" y="194"/>
                </a:cxn>
                <a:cxn ang="0">
                  <a:pos x="41" y="191"/>
                </a:cxn>
                <a:cxn ang="0">
                  <a:pos x="55" y="185"/>
                </a:cxn>
                <a:cxn ang="0">
                  <a:pos x="64" y="176"/>
                </a:cxn>
                <a:cxn ang="0">
                  <a:pos x="69" y="164"/>
                </a:cxn>
                <a:cxn ang="0">
                  <a:pos x="69" y="164"/>
                </a:cxn>
                <a:cxn ang="0">
                  <a:pos x="71" y="155"/>
                </a:cxn>
                <a:cxn ang="0">
                  <a:pos x="71" y="146"/>
                </a:cxn>
                <a:cxn ang="0">
                  <a:pos x="71" y="134"/>
                </a:cxn>
                <a:cxn ang="0">
                  <a:pos x="73" y="122"/>
                </a:cxn>
                <a:cxn ang="0">
                  <a:pos x="73" y="109"/>
                </a:cxn>
                <a:cxn ang="0">
                  <a:pos x="76" y="97"/>
                </a:cxn>
                <a:cxn ang="0">
                  <a:pos x="76" y="85"/>
                </a:cxn>
                <a:cxn ang="0">
                  <a:pos x="76" y="74"/>
                </a:cxn>
                <a:cxn ang="0">
                  <a:pos x="73" y="67"/>
                </a:cxn>
                <a:cxn ang="0">
                  <a:pos x="73" y="60"/>
                </a:cxn>
                <a:cxn ang="0">
                  <a:pos x="73" y="60"/>
                </a:cxn>
              </a:cxnLst>
              <a:rect l="0" t="0" r="r" b="b"/>
              <a:pathLst>
                <a:path w="77" h="195">
                  <a:moveTo>
                    <a:pt x="73" y="60"/>
                  </a:moveTo>
                  <a:lnTo>
                    <a:pt x="71" y="48"/>
                  </a:lnTo>
                  <a:lnTo>
                    <a:pt x="67" y="30"/>
                  </a:lnTo>
                  <a:lnTo>
                    <a:pt x="62" y="16"/>
                  </a:lnTo>
                  <a:lnTo>
                    <a:pt x="57" y="5"/>
                  </a:lnTo>
                  <a:lnTo>
                    <a:pt x="46" y="0"/>
                  </a:lnTo>
                  <a:lnTo>
                    <a:pt x="46" y="0"/>
                  </a:lnTo>
                  <a:lnTo>
                    <a:pt x="36" y="3"/>
                  </a:lnTo>
                  <a:lnTo>
                    <a:pt x="27" y="9"/>
                  </a:lnTo>
                  <a:lnTo>
                    <a:pt x="18" y="23"/>
                  </a:lnTo>
                  <a:lnTo>
                    <a:pt x="14" y="37"/>
                  </a:lnTo>
                  <a:lnTo>
                    <a:pt x="14" y="51"/>
                  </a:lnTo>
                  <a:lnTo>
                    <a:pt x="14" y="51"/>
                  </a:lnTo>
                  <a:lnTo>
                    <a:pt x="12" y="67"/>
                  </a:lnTo>
                  <a:lnTo>
                    <a:pt x="11" y="79"/>
                  </a:lnTo>
                  <a:lnTo>
                    <a:pt x="8" y="92"/>
                  </a:lnTo>
                  <a:lnTo>
                    <a:pt x="6" y="102"/>
                  </a:lnTo>
                  <a:lnTo>
                    <a:pt x="2" y="111"/>
                  </a:lnTo>
                  <a:lnTo>
                    <a:pt x="2" y="111"/>
                  </a:lnTo>
                  <a:lnTo>
                    <a:pt x="2" y="117"/>
                  </a:lnTo>
                  <a:lnTo>
                    <a:pt x="2" y="123"/>
                  </a:lnTo>
                  <a:lnTo>
                    <a:pt x="0" y="134"/>
                  </a:lnTo>
                  <a:lnTo>
                    <a:pt x="0" y="143"/>
                  </a:lnTo>
                  <a:lnTo>
                    <a:pt x="2" y="151"/>
                  </a:lnTo>
                  <a:lnTo>
                    <a:pt x="2" y="162"/>
                  </a:lnTo>
                  <a:lnTo>
                    <a:pt x="6" y="170"/>
                  </a:lnTo>
                  <a:lnTo>
                    <a:pt x="8" y="178"/>
                  </a:lnTo>
                  <a:lnTo>
                    <a:pt x="12" y="185"/>
                  </a:lnTo>
                  <a:lnTo>
                    <a:pt x="16" y="191"/>
                  </a:lnTo>
                  <a:lnTo>
                    <a:pt x="16" y="191"/>
                  </a:lnTo>
                  <a:lnTo>
                    <a:pt x="29" y="194"/>
                  </a:lnTo>
                  <a:lnTo>
                    <a:pt x="41" y="191"/>
                  </a:lnTo>
                  <a:lnTo>
                    <a:pt x="55" y="185"/>
                  </a:lnTo>
                  <a:lnTo>
                    <a:pt x="64" y="176"/>
                  </a:lnTo>
                  <a:lnTo>
                    <a:pt x="69" y="164"/>
                  </a:lnTo>
                  <a:lnTo>
                    <a:pt x="69" y="164"/>
                  </a:lnTo>
                  <a:lnTo>
                    <a:pt x="71" y="155"/>
                  </a:lnTo>
                  <a:lnTo>
                    <a:pt x="71" y="146"/>
                  </a:lnTo>
                  <a:lnTo>
                    <a:pt x="71" y="134"/>
                  </a:lnTo>
                  <a:lnTo>
                    <a:pt x="73" y="122"/>
                  </a:lnTo>
                  <a:lnTo>
                    <a:pt x="73" y="109"/>
                  </a:lnTo>
                  <a:lnTo>
                    <a:pt x="76" y="97"/>
                  </a:lnTo>
                  <a:lnTo>
                    <a:pt x="76" y="85"/>
                  </a:lnTo>
                  <a:lnTo>
                    <a:pt x="76" y="74"/>
                  </a:lnTo>
                  <a:lnTo>
                    <a:pt x="73" y="67"/>
                  </a:lnTo>
                  <a:lnTo>
                    <a:pt x="73" y="60"/>
                  </a:lnTo>
                  <a:lnTo>
                    <a:pt x="73" y="60"/>
                  </a:lnTo>
                </a:path>
              </a:pathLst>
            </a:custGeom>
            <a:solidFill>
              <a:srgbClr val="3B5959"/>
            </a:solidFill>
            <a:ln w="9525" cap="rnd">
              <a:noFill/>
              <a:round/>
              <a:headEnd/>
              <a:tailEnd/>
            </a:ln>
            <a:effectLst/>
          </p:spPr>
          <p:txBody>
            <a:bodyPr/>
            <a:lstStyle/>
            <a:p>
              <a:pPr>
                <a:defRPr/>
              </a:pPr>
              <a:endParaRPr lang="en-US"/>
            </a:p>
          </p:txBody>
        </p:sp>
        <p:sp>
          <p:nvSpPr>
            <p:cNvPr id="279" name="Freeform 1303"/>
            <p:cNvSpPr>
              <a:spLocks/>
            </p:cNvSpPr>
            <p:nvPr/>
          </p:nvSpPr>
          <p:spPr bwMode="auto">
            <a:xfrm>
              <a:off x="2803" y="2874"/>
              <a:ext cx="77" cy="193"/>
            </a:xfrm>
            <a:custGeom>
              <a:avLst/>
              <a:gdLst/>
              <a:ahLst/>
              <a:cxnLst>
                <a:cxn ang="0">
                  <a:pos x="73" y="60"/>
                </a:cxn>
                <a:cxn ang="0">
                  <a:pos x="71" y="48"/>
                </a:cxn>
                <a:cxn ang="0">
                  <a:pos x="67" y="30"/>
                </a:cxn>
                <a:cxn ang="0">
                  <a:pos x="62" y="16"/>
                </a:cxn>
                <a:cxn ang="0">
                  <a:pos x="57" y="5"/>
                </a:cxn>
                <a:cxn ang="0">
                  <a:pos x="46" y="0"/>
                </a:cxn>
                <a:cxn ang="0">
                  <a:pos x="46" y="0"/>
                </a:cxn>
                <a:cxn ang="0">
                  <a:pos x="36" y="3"/>
                </a:cxn>
                <a:cxn ang="0">
                  <a:pos x="27" y="9"/>
                </a:cxn>
                <a:cxn ang="0">
                  <a:pos x="18" y="23"/>
                </a:cxn>
                <a:cxn ang="0">
                  <a:pos x="14" y="37"/>
                </a:cxn>
                <a:cxn ang="0">
                  <a:pos x="14" y="51"/>
                </a:cxn>
                <a:cxn ang="0">
                  <a:pos x="14" y="51"/>
                </a:cxn>
                <a:cxn ang="0">
                  <a:pos x="12" y="67"/>
                </a:cxn>
                <a:cxn ang="0">
                  <a:pos x="11" y="79"/>
                </a:cxn>
                <a:cxn ang="0">
                  <a:pos x="8" y="92"/>
                </a:cxn>
                <a:cxn ang="0">
                  <a:pos x="6" y="102"/>
                </a:cxn>
                <a:cxn ang="0">
                  <a:pos x="2" y="111"/>
                </a:cxn>
                <a:cxn ang="0">
                  <a:pos x="2" y="111"/>
                </a:cxn>
                <a:cxn ang="0">
                  <a:pos x="2" y="117"/>
                </a:cxn>
                <a:cxn ang="0">
                  <a:pos x="2" y="123"/>
                </a:cxn>
                <a:cxn ang="0">
                  <a:pos x="0" y="134"/>
                </a:cxn>
                <a:cxn ang="0">
                  <a:pos x="0" y="143"/>
                </a:cxn>
                <a:cxn ang="0">
                  <a:pos x="2" y="151"/>
                </a:cxn>
                <a:cxn ang="0">
                  <a:pos x="2" y="162"/>
                </a:cxn>
                <a:cxn ang="0">
                  <a:pos x="6" y="170"/>
                </a:cxn>
                <a:cxn ang="0">
                  <a:pos x="8" y="178"/>
                </a:cxn>
                <a:cxn ang="0">
                  <a:pos x="12" y="185"/>
                </a:cxn>
                <a:cxn ang="0">
                  <a:pos x="16" y="191"/>
                </a:cxn>
                <a:cxn ang="0">
                  <a:pos x="16" y="191"/>
                </a:cxn>
                <a:cxn ang="0">
                  <a:pos x="29" y="194"/>
                </a:cxn>
                <a:cxn ang="0">
                  <a:pos x="41" y="191"/>
                </a:cxn>
                <a:cxn ang="0">
                  <a:pos x="55" y="185"/>
                </a:cxn>
                <a:cxn ang="0">
                  <a:pos x="64" y="176"/>
                </a:cxn>
                <a:cxn ang="0">
                  <a:pos x="69" y="164"/>
                </a:cxn>
                <a:cxn ang="0">
                  <a:pos x="69" y="164"/>
                </a:cxn>
                <a:cxn ang="0">
                  <a:pos x="71" y="155"/>
                </a:cxn>
                <a:cxn ang="0">
                  <a:pos x="71" y="146"/>
                </a:cxn>
                <a:cxn ang="0">
                  <a:pos x="71" y="134"/>
                </a:cxn>
                <a:cxn ang="0">
                  <a:pos x="73" y="122"/>
                </a:cxn>
                <a:cxn ang="0">
                  <a:pos x="73" y="109"/>
                </a:cxn>
                <a:cxn ang="0">
                  <a:pos x="76" y="97"/>
                </a:cxn>
                <a:cxn ang="0">
                  <a:pos x="76" y="85"/>
                </a:cxn>
                <a:cxn ang="0">
                  <a:pos x="76" y="74"/>
                </a:cxn>
                <a:cxn ang="0">
                  <a:pos x="73" y="67"/>
                </a:cxn>
                <a:cxn ang="0">
                  <a:pos x="73" y="60"/>
                </a:cxn>
                <a:cxn ang="0">
                  <a:pos x="73" y="60"/>
                </a:cxn>
              </a:cxnLst>
              <a:rect l="0" t="0" r="r" b="b"/>
              <a:pathLst>
                <a:path w="77" h="195">
                  <a:moveTo>
                    <a:pt x="73" y="60"/>
                  </a:moveTo>
                  <a:lnTo>
                    <a:pt x="71" y="48"/>
                  </a:lnTo>
                  <a:lnTo>
                    <a:pt x="67" y="30"/>
                  </a:lnTo>
                  <a:lnTo>
                    <a:pt x="62" y="16"/>
                  </a:lnTo>
                  <a:lnTo>
                    <a:pt x="57" y="5"/>
                  </a:lnTo>
                  <a:lnTo>
                    <a:pt x="46" y="0"/>
                  </a:lnTo>
                  <a:lnTo>
                    <a:pt x="46" y="0"/>
                  </a:lnTo>
                  <a:lnTo>
                    <a:pt x="36" y="3"/>
                  </a:lnTo>
                  <a:lnTo>
                    <a:pt x="27" y="9"/>
                  </a:lnTo>
                  <a:lnTo>
                    <a:pt x="18" y="23"/>
                  </a:lnTo>
                  <a:lnTo>
                    <a:pt x="14" y="37"/>
                  </a:lnTo>
                  <a:lnTo>
                    <a:pt x="14" y="51"/>
                  </a:lnTo>
                  <a:lnTo>
                    <a:pt x="14" y="51"/>
                  </a:lnTo>
                  <a:lnTo>
                    <a:pt x="12" y="67"/>
                  </a:lnTo>
                  <a:lnTo>
                    <a:pt x="11" y="79"/>
                  </a:lnTo>
                  <a:lnTo>
                    <a:pt x="8" y="92"/>
                  </a:lnTo>
                  <a:lnTo>
                    <a:pt x="6" y="102"/>
                  </a:lnTo>
                  <a:lnTo>
                    <a:pt x="2" y="111"/>
                  </a:lnTo>
                  <a:lnTo>
                    <a:pt x="2" y="111"/>
                  </a:lnTo>
                  <a:lnTo>
                    <a:pt x="2" y="117"/>
                  </a:lnTo>
                  <a:lnTo>
                    <a:pt x="2" y="123"/>
                  </a:lnTo>
                  <a:lnTo>
                    <a:pt x="0" y="134"/>
                  </a:lnTo>
                  <a:lnTo>
                    <a:pt x="0" y="143"/>
                  </a:lnTo>
                  <a:lnTo>
                    <a:pt x="2" y="151"/>
                  </a:lnTo>
                  <a:lnTo>
                    <a:pt x="2" y="162"/>
                  </a:lnTo>
                  <a:lnTo>
                    <a:pt x="6" y="170"/>
                  </a:lnTo>
                  <a:lnTo>
                    <a:pt x="8" y="178"/>
                  </a:lnTo>
                  <a:lnTo>
                    <a:pt x="12" y="185"/>
                  </a:lnTo>
                  <a:lnTo>
                    <a:pt x="16" y="191"/>
                  </a:lnTo>
                  <a:lnTo>
                    <a:pt x="16" y="191"/>
                  </a:lnTo>
                  <a:lnTo>
                    <a:pt x="29" y="194"/>
                  </a:lnTo>
                  <a:lnTo>
                    <a:pt x="41" y="191"/>
                  </a:lnTo>
                  <a:lnTo>
                    <a:pt x="55" y="185"/>
                  </a:lnTo>
                  <a:lnTo>
                    <a:pt x="64" y="176"/>
                  </a:lnTo>
                  <a:lnTo>
                    <a:pt x="69" y="164"/>
                  </a:lnTo>
                  <a:lnTo>
                    <a:pt x="69" y="164"/>
                  </a:lnTo>
                  <a:lnTo>
                    <a:pt x="71" y="155"/>
                  </a:lnTo>
                  <a:lnTo>
                    <a:pt x="71" y="146"/>
                  </a:lnTo>
                  <a:lnTo>
                    <a:pt x="71" y="134"/>
                  </a:lnTo>
                  <a:lnTo>
                    <a:pt x="73" y="122"/>
                  </a:lnTo>
                  <a:lnTo>
                    <a:pt x="73" y="109"/>
                  </a:lnTo>
                  <a:lnTo>
                    <a:pt x="76" y="97"/>
                  </a:lnTo>
                  <a:lnTo>
                    <a:pt x="76" y="85"/>
                  </a:lnTo>
                  <a:lnTo>
                    <a:pt x="76" y="74"/>
                  </a:lnTo>
                  <a:lnTo>
                    <a:pt x="73" y="67"/>
                  </a:lnTo>
                  <a:lnTo>
                    <a:pt x="73" y="60"/>
                  </a:lnTo>
                  <a:lnTo>
                    <a:pt x="73" y="60"/>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80" name="Freeform 1304"/>
            <p:cNvSpPr>
              <a:spLocks/>
            </p:cNvSpPr>
            <p:nvPr/>
          </p:nvSpPr>
          <p:spPr bwMode="auto">
            <a:xfrm>
              <a:off x="2815" y="2873"/>
              <a:ext cx="77" cy="194"/>
            </a:xfrm>
            <a:custGeom>
              <a:avLst/>
              <a:gdLst/>
              <a:ahLst/>
              <a:cxnLst>
                <a:cxn ang="0">
                  <a:pos x="73" y="60"/>
                </a:cxn>
                <a:cxn ang="0">
                  <a:pos x="71" y="48"/>
                </a:cxn>
                <a:cxn ang="0">
                  <a:pos x="67" y="31"/>
                </a:cxn>
                <a:cxn ang="0">
                  <a:pos x="62" y="14"/>
                </a:cxn>
                <a:cxn ang="0">
                  <a:pos x="57" y="4"/>
                </a:cxn>
                <a:cxn ang="0">
                  <a:pos x="46" y="0"/>
                </a:cxn>
                <a:cxn ang="0">
                  <a:pos x="46" y="0"/>
                </a:cxn>
                <a:cxn ang="0">
                  <a:pos x="36" y="2"/>
                </a:cxn>
                <a:cxn ang="0">
                  <a:pos x="27" y="9"/>
                </a:cxn>
                <a:cxn ang="0">
                  <a:pos x="18" y="23"/>
                </a:cxn>
                <a:cxn ang="0">
                  <a:pos x="14" y="35"/>
                </a:cxn>
                <a:cxn ang="0">
                  <a:pos x="14" y="52"/>
                </a:cxn>
                <a:cxn ang="0">
                  <a:pos x="14" y="52"/>
                </a:cxn>
                <a:cxn ang="0">
                  <a:pos x="12" y="65"/>
                </a:cxn>
                <a:cxn ang="0">
                  <a:pos x="11" y="80"/>
                </a:cxn>
                <a:cxn ang="0">
                  <a:pos x="8" y="90"/>
                </a:cxn>
                <a:cxn ang="0">
                  <a:pos x="6" y="101"/>
                </a:cxn>
                <a:cxn ang="0">
                  <a:pos x="2" y="111"/>
                </a:cxn>
                <a:cxn ang="0">
                  <a:pos x="2" y="111"/>
                </a:cxn>
                <a:cxn ang="0">
                  <a:pos x="2" y="117"/>
                </a:cxn>
                <a:cxn ang="0">
                  <a:pos x="2" y="124"/>
                </a:cxn>
                <a:cxn ang="0">
                  <a:pos x="0" y="132"/>
                </a:cxn>
                <a:cxn ang="0">
                  <a:pos x="0" y="143"/>
                </a:cxn>
                <a:cxn ang="0">
                  <a:pos x="2" y="152"/>
                </a:cxn>
                <a:cxn ang="0">
                  <a:pos x="2" y="162"/>
                </a:cxn>
                <a:cxn ang="0">
                  <a:pos x="6" y="170"/>
                </a:cxn>
                <a:cxn ang="0">
                  <a:pos x="8" y="179"/>
                </a:cxn>
                <a:cxn ang="0">
                  <a:pos x="12" y="185"/>
                </a:cxn>
                <a:cxn ang="0">
                  <a:pos x="16" y="189"/>
                </a:cxn>
                <a:cxn ang="0">
                  <a:pos x="16" y="189"/>
                </a:cxn>
                <a:cxn ang="0">
                  <a:pos x="29" y="194"/>
                </a:cxn>
                <a:cxn ang="0">
                  <a:pos x="41" y="191"/>
                </a:cxn>
                <a:cxn ang="0">
                  <a:pos x="55" y="185"/>
                </a:cxn>
                <a:cxn ang="0">
                  <a:pos x="64" y="177"/>
                </a:cxn>
                <a:cxn ang="0">
                  <a:pos x="69" y="164"/>
                </a:cxn>
                <a:cxn ang="0">
                  <a:pos x="69" y="164"/>
                </a:cxn>
                <a:cxn ang="0">
                  <a:pos x="71" y="155"/>
                </a:cxn>
                <a:cxn ang="0">
                  <a:pos x="71" y="145"/>
                </a:cxn>
                <a:cxn ang="0">
                  <a:pos x="71" y="134"/>
                </a:cxn>
                <a:cxn ang="0">
                  <a:pos x="73" y="122"/>
                </a:cxn>
                <a:cxn ang="0">
                  <a:pos x="73" y="109"/>
                </a:cxn>
                <a:cxn ang="0">
                  <a:pos x="76" y="97"/>
                </a:cxn>
                <a:cxn ang="0">
                  <a:pos x="76" y="85"/>
                </a:cxn>
                <a:cxn ang="0">
                  <a:pos x="76" y="76"/>
                </a:cxn>
                <a:cxn ang="0">
                  <a:pos x="73" y="67"/>
                </a:cxn>
                <a:cxn ang="0">
                  <a:pos x="73" y="60"/>
                </a:cxn>
                <a:cxn ang="0">
                  <a:pos x="73" y="60"/>
                </a:cxn>
              </a:cxnLst>
              <a:rect l="0" t="0" r="r" b="b"/>
              <a:pathLst>
                <a:path w="77" h="195">
                  <a:moveTo>
                    <a:pt x="73" y="60"/>
                  </a:moveTo>
                  <a:lnTo>
                    <a:pt x="71" y="48"/>
                  </a:lnTo>
                  <a:lnTo>
                    <a:pt x="67" y="31"/>
                  </a:lnTo>
                  <a:lnTo>
                    <a:pt x="62" y="14"/>
                  </a:lnTo>
                  <a:lnTo>
                    <a:pt x="57" y="4"/>
                  </a:lnTo>
                  <a:lnTo>
                    <a:pt x="46" y="0"/>
                  </a:lnTo>
                  <a:lnTo>
                    <a:pt x="46" y="0"/>
                  </a:lnTo>
                  <a:lnTo>
                    <a:pt x="36" y="2"/>
                  </a:lnTo>
                  <a:lnTo>
                    <a:pt x="27" y="9"/>
                  </a:lnTo>
                  <a:lnTo>
                    <a:pt x="18" y="23"/>
                  </a:lnTo>
                  <a:lnTo>
                    <a:pt x="14" y="35"/>
                  </a:lnTo>
                  <a:lnTo>
                    <a:pt x="14" y="52"/>
                  </a:lnTo>
                  <a:lnTo>
                    <a:pt x="14" y="52"/>
                  </a:lnTo>
                  <a:lnTo>
                    <a:pt x="12" y="65"/>
                  </a:lnTo>
                  <a:lnTo>
                    <a:pt x="11" y="80"/>
                  </a:lnTo>
                  <a:lnTo>
                    <a:pt x="8" y="90"/>
                  </a:lnTo>
                  <a:lnTo>
                    <a:pt x="6" y="101"/>
                  </a:lnTo>
                  <a:lnTo>
                    <a:pt x="2" y="111"/>
                  </a:lnTo>
                  <a:lnTo>
                    <a:pt x="2" y="111"/>
                  </a:lnTo>
                  <a:lnTo>
                    <a:pt x="2" y="117"/>
                  </a:lnTo>
                  <a:lnTo>
                    <a:pt x="2" y="124"/>
                  </a:lnTo>
                  <a:lnTo>
                    <a:pt x="0" y="132"/>
                  </a:lnTo>
                  <a:lnTo>
                    <a:pt x="0" y="143"/>
                  </a:lnTo>
                  <a:lnTo>
                    <a:pt x="2" y="152"/>
                  </a:lnTo>
                  <a:lnTo>
                    <a:pt x="2" y="162"/>
                  </a:lnTo>
                  <a:lnTo>
                    <a:pt x="6" y="170"/>
                  </a:lnTo>
                  <a:lnTo>
                    <a:pt x="8" y="179"/>
                  </a:lnTo>
                  <a:lnTo>
                    <a:pt x="12" y="185"/>
                  </a:lnTo>
                  <a:lnTo>
                    <a:pt x="16" y="189"/>
                  </a:lnTo>
                  <a:lnTo>
                    <a:pt x="16" y="189"/>
                  </a:lnTo>
                  <a:lnTo>
                    <a:pt x="29" y="194"/>
                  </a:lnTo>
                  <a:lnTo>
                    <a:pt x="41" y="191"/>
                  </a:lnTo>
                  <a:lnTo>
                    <a:pt x="55" y="185"/>
                  </a:lnTo>
                  <a:lnTo>
                    <a:pt x="64" y="177"/>
                  </a:lnTo>
                  <a:lnTo>
                    <a:pt x="69" y="164"/>
                  </a:lnTo>
                  <a:lnTo>
                    <a:pt x="69" y="164"/>
                  </a:lnTo>
                  <a:lnTo>
                    <a:pt x="71" y="155"/>
                  </a:lnTo>
                  <a:lnTo>
                    <a:pt x="71" y="145"/>
                  </a:lnTo>
                  <a:lnTo>
                    <a:pt x="71" y="134"/>
                  </a:lnTo>
                  <a:lnTo>
                    <a:pt x="73" y="122"/>
                  </a:lnTo>
                  <a:lnTo>
                    <a:pt x="73" y="109"/>
                  </a:lnTo>
                  <a:lnTo>
                    <a:pt x="76" y="97"/>
                  </a:lnTo>
                  <a:lnTo>
                    <a:pt x="76" y="85"/>
                  </a:lnTo>
                  <a:lnTo>
                    <a:pt x="76" y="76"/>
                  </a:lnTo>
                  <a:lnTo>
                    <a:pt x="73" y="67"/>
                  </a:lnTo>
                  <a:lnTo>
                    <a:pt x="73" y="60"/>
                  </a:lnTo>
                  <a:lnTo>
                    <a:pt x="73" y="60"/>
                  </a:lnTo>
                </a:path>
              </a:pathLst>
            </a:custGeom>
            <a:solidFill>
              <a:srgbClr val="FFD80F"/>
            </a:solidFill>
            <a:ln w="9525" cap="rnd">
              <a:noFill/>
              <a:round/>
              <a:headEnd/>
              <a:tailEnd/>
            </a:ln>
            <a:effectLst/>
          </p:spPr>
          <p:txBody>
            <a:bodyPr/>
            <a:lstStyle/>
            <a:p>
              <a:pPr>
                <a:defRPr/>
              </a:pPr>
              <a:endParaRPr lang="en-US"/>
            </a:p>
          </p:txBody>
        </p:sp>
        <p:sp>
          <p:nvSpPr>
            <p:cNvPr id="281" name="Freeform 1305"/>
            <p:cNvSpPr>
              <a:spLocks/>
            </p:cNvSpPr>
            <p:nvPr/>
          </p:nvSpPr>
          <p:spPr bwMode="auto">
            <a:xfrm>
              <a:off x="2815" y="2873"/>
              <a:ext cx="77" cy="194"/>
            </a:xfrm>
            <a:custGeom>
              <a:avLst/>
              <a:gdLst/>
              <a:ahLst/>
              <a:cxnLst>
                <a:cxn ang="0">
                  <a:pos x="73" y="60"/>
                </a:cxn>
                <a:cxn ang="0">
                  <a:pos x="71" y="48"/>
                </a:cxn>
                <a:cxn ang="0">
                  <a:pos x="67" y="31"/>
                </a:cxn>
                <a:cxn ang="0">
                  <a:pos x="62" y="14"/>
                </a:cxn>
                <a:cxn ang="0">
                  <a:pos x="57" y="4"/>
                </a:cxn>
                <a:cxn ang="0">
                  <a:pos x="46" y="0"/>
                </a:cxn>
                <a:cxn ang="0">
                  <a:pos x="46" y="0"/>
                </a:cxn>
                <a:cxn ang="0">
                  <a:pos x="36" y="2"/>
                </a:cxn>
                <a:cxn ang="0">
                  <a:pos x="27" y="9"/>
                </a:cxn>
                <a:cxn ang="0">
                  <a:pos x="18" y="23"/>
                </a:cxn>
                <a:cxn ang="0">
                  <a:pos x="14" y="35"/>
                </a:cxn>
                <a:cxn ang="0">
                  <a:pos x="14" y="52"/>
                </a:cxn>
                <a:cxn ang="0">
                  <a:pos x="14" y="52"/>
                </a:cxn>
                <a:cxn ang="0">
                  <a:pos x="12" y="65"/>
                </a:cxn>
                <a:cxn ang="0">
                  <a:pos x="11" y="80"/>
                </a:cxn>
                <a:cxn ang="0">
                  <a:pos x="8" y="90"/>
                </a:cxn>
                <a:cxn ang="0">
                  <a:pos x="6" y="101"/>
                </a:cxn>
                <a:cxn ang="0">
                  <a:pos x="2" y="111"/>
                </a:cxn>
                <a:cxn ang="0">
                  <a:pos x="2" y="111"/>
                </a:cxn>
                <a:cxn ang="0">
                  <a:pos x="2" y="117"/>
                </a:cxn>
                <a:cxn ang="0">
                  <a:pos x="2" y="124"/>
                </a:cxn>
                <a:cxn ang="0">
                  <a:pos x="0" y="132"/>
                </a:cxn>
                <a:cxn ang="0">
                  <a:pos x="0" y="143"/>
                </a:cxn>
                <a:cxn ang="0">
                  <a:pos x="2" y="152"/>
                </a:cxn>
                <a:cxn ang="0">
                  <a:pos x="2" y="162"/>
                </a:cxn>
                <a:cxn ang="0">
                  <a:pos x="6" y="170"/>
                </a:cxn>
                <a:cxn ang="0">
                  <a:pos x="8" y="179"/>
                </a:cxn>
                <a:cxn ang="0">
                  <a:pos x="12" y="185"/>
                </a:cxn>
                <a:cxn ang="0">
                  <a:pos x="16" y="189"/>
                </a:cxn>
                <a:cxn ang="0">
                  <a:pos x="16" y="189"/>
                </a:cxn>
                <a:cxn ang="0">
                  <a:pos x="29" y="194"/>
                </a:cxn>
                <a:cxn ang="0">
                  <a:pos x="41" y="191"/>
                </a:cxn>
                <a:cxn ang="0">
                  <a:pos x="55" y="185"/>
                </a:cxn>
                <a:cxn ang="0">
                  <a:pos x="64" y="177"/>
                </a:cxn>
                <a:cxn ang="0">
                  <a:pos x="69" y="164"/>
                </a:cxn>
                <a:cxn ang="0">
                  <a:pos x="69" y="164"/>
                </a:cxn>
                <a:cxn ang="0">
                  <a:pos x="71" y="155"/>
                </a:cxn>
                <a:cxn ang="0">
                  <a:pos x="71" y="145"/>
                </a:cxn>
                <a:cxn ang="0">
                  <a:pos x="71" y="134"/>
                </a:cxn>
                <a:cxn ang="0">
                  <a:pos x="73" y="122"/>
                </a:cxn>
                <a:cxn ang="0">
                  <a:pos x="73" y="109"/>
                </a:cxn>
                <a:cxn ang="0">
                  <a:pos x="76" y="97"/>
                </a:cxn>
                <a:cxn ang="0">
                  <a:pos x="76" y="85"/>
                </a:cxn>
                <a:cxn ang="0">
                  <a:pos x="76" y="76"/>
                </a:cxn>
                <a:cxn ang="0">
                  <a:pos x="73" y="67"/>
                </a:cxn>
                <a:cxn ang="0">
                  <a:pos x="73" y="60"/>
                </a:cxn>
                <a:cxn ang="0">
                  <a:pos x="73" y="60"/>
                </a:cxn>
              </a:cxnLst>
              <a:rect l="0" t="0" r="r" b="b"/>
              <a:pathLst>
                <a:path w="77" h="195">
                  <a:moveTo>
                    <a:pt x="73" y="60"/>
                  </a:moveTo>
                  <a:lnTo>
                    <a:pt x="71" y="48"/>
                  </a:lnTo>
                  <a:lnTo>
                    <a:pt x="67" y="31"/>
                  </a:lnTo>
                  <a:lnTo>
                    <a:pt x="62" y="14"/>
                  </a:lnTo>
                  <a:lnTo>
                    <a:pt x="57" y="4"/>
                  </a:lnTo>
                  <a:lnTo>
                    <a:pt x="46" y="0"/>
                  </a:lnTo>
                  <a:lnTo>
                    <a:pt x="46" y="0"/>
                  </a:lnTo>
                  <a:lnTo>
                    <a:pt x="36" y="2"/>
                  </a:lnTo>
                  <a:lnTo>
                    <a:pt x="27" y="9"/>
                  </a:lnTo>
                  <a:lnTo>
                    <a:pt x="18" y="23"/>
                  </a:lnTo>
                  <a:lnTo>
                    <a:pt x="14" y="35"/>
                  </a:lnTo>
                  <a:lnTo>
                    <a:pt x="14" y="52"/>
                  </a:lnTo>
                  <a:lnTo>
                    <a:pt x="14" y="52"/>
                  </a:lnTo>
                  <a:lnTo>
                    <a:pt x="12" y="65"/>
                  </a:lnTo>
                  <a:lnTo>
                    <a:pt x="11" y="80"/>
                  </a:lnTo>
                  <a:lnTo>
                    <a:pt x="8" y="90"/>
                  </a:lnTo>
                  <a:lnTo>
                    <a:pt x="6" y="101"/>
                  </a:lnTo>
                  <a:lnTo>
                    <a:pt x="2" y="111"/>
                  </a:lnTo>
                  <a:lnTo>
                    <a:pt x="2" y="111"/>
                  </a:lnTo>
                  <a:lnTo>
                    <a:pt x="2" y="117"/>
                  </a:lnTo>
                  <a:lnTo>
                    <a:pt x="2" y="124"/>
                  </a:lnTo>
                  <a:lnTo>
                    <a:pt x="0" y="132"/>
                  </a:lnTo>
                  <a:lnTo>
                    <a:pt x="0" y="143"/>
                  </a:lnTo>
                  <a:lnTo>
                    <a:pt x="2" y="152"/>
                  </a:lnTo>
                  <a:lnTo>
                    <a:pt x="2" y="162"/>
                  </a:lnTo>
                  <a:lnTo>
                    <a:pt x="6" y="170"/>
                  </a:lnTo>
                  <a:lnTo>
                    <a:pt x="8" y="179"/>
                  </a:lnTo>
                  <a:lnTo>
                    <a:pt x="12" y="185"/>
                  </a:lnTo>
                  <a:lnTo>
                    <a:pt x="16" y="189"/>
                  </a:lnTo>
                  <a:lnTo>
                    <a:pt x="16" y="189"/>
                  </a:lnTo>
                  <a:lnTo>
                    <a:pt x="29" y="194"/>
                  </a:lnTo>
                  <a:lnTo>
                    <a:pt x="41" y="191"/>
                  </a:lnTo>
                  <a:lnTo>
                    <a:pt x="55" y="185"/>
                  </a:lnTo>
                  <a:lnTo>
                    <a:pt x="64" y="177"/>
                  </a:lnTo>
                  <a:lnTo>
                    <a:pt x="69" y="164"/>
                  </a:lnTo>
                  <a:lnTo>
                    <a:pt x="69" y="164"/>
                  </a:lnTo>
                  <a:lnTo>
                    <a:pt x="71" y="155"/>
                  </a:lnTo>
                  <a:lnTo>
                    <a:pt x="71" y="145"/>
                  </a:lnTo>
                  <a:lnTo>
                    <a:pt x="71" y="134"/>
                  </a:lnTo>
                  <a:lnTo>
                    <a:pt x="73" y="122"/>
                  </a:lnTo>
                  <a:lnTo>
                    <a:pt x="73" y="109"/>
                  </a:lnTo>
                  <a:lnTo>
                    <a:pt x="76" y="97"/>
                  </a:lnTo>
                  <a:lnTo>
                    <a:pt x="76" y="85"/>
                  </a:lnTo>
                  <a:lnTo>
                    <a:pt x="76" y="76"/>
                  </a:lnTo>
                  <a:lnTo>
                    <a:pt x="73" y="67"/>
                  </a:lnTo>
                  <a:lnTo>
                    <a:pt x="73" y="60"/>
                  </a:lnTo>
                  <a:lnTo>
                    <a:pt x="73" y="6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2" name="Freeform 1306"/>
            <p:cNvSpPr>
              <a:spLocks/>
            </p:cNvSpPr>
            <p:nvPr/>
          </p:nvSpPr>
          <p:spPr bwMode="auto">
            <a:xfrm>
              <a:off x="2728" y="2918"/>
              <a:ext cx="101" cy="110"/>
            </a:xfrm>
            <a:custGeom>
              <a:avLst/>
              <a:gdLst/>
              <a:ahLst/>
              <a:cxnLst>
                <a:cxn ang="0">
                  <a:pos x="99" y="56"/>
                </a:cxn>
                <a:cxn ang="0">
                  <a:pos x="90" y="50"/>
                </a:cxn>
                <a:cxn ang="0">
                  <a:pos x="78" y="37"/>
                </a:cxn>
                <a:cxn ang="0">
                  <a:pos x="64" y="27"/>
                </a:cxn>
                <a:cxn ang="0">
                  <a:pos x="52" y="16"/>
                </a:cxn>
                <a:cxn ang="0">
                  <a:pos x="44" y="5"/>
                </a:cxn>
                <a:cxn ang="0">
                  <a:pos x="44" y="5"/>
                </a:cxn>
                <a:cxn ang="0">
                  <a:pos x="33" y="0"/>
                </a:cxn>
                <a:cxn ang="0">
                  <a:pos x="23" y="0"/>
                </a:cxn>
                <a:cxn ang="0">
                  <a:pos x="9" y="4"/>
                </a:cxn>
                <a:cxn ang="0">
                  <a:pos x="4" y="12"/>
                </a:cxn>
                <a:cxn ang="0">
                  <a:pos x="2" y="25"/>
                </a:cxn>
                <a:cxn ang="0">
                  <a:pos x="2" y="25"/>
                </a:cxn>
                <a:cxn ang="0">
                  <a:pos x="4" y="35"/>
                </a:cxn>
                <a:cxn ang="0">
                  <a:pos x="6" y="46"/>
                </a:cxn>
                <a:cxn ang="0">
                  <a:pos x="6" y="55"/>
                </a:cxn>
                <a:cxn ang="0">
                  <a:pos x="6" y="62"/>
                </a:cxn>
                <a:cxn ang="0">
                  <a:pos x="2" y="69"/>
                </a:cxn>
                <a:cxn ang="0">
                  <a:pos x="2" y="69"/>
                </a:cxn>
                <a:cxn ang="0">
                  <a:pos x="0" y="78"/>
                </a:cxn>
                <a:cxn ang="0">
                  <a:pos x="0" y="85"/>
                </a:cxn>
                <a:cxn ang="0">
                  <a:pos x="4" y="96"/>
                </a:cxn>
                <a:cxn ang="0">
                  <a:pos x="9" y="104"/>
                </a:cxn>
                <a:cxn ang="0">
                  <a:pos x="18" y="109"/>
                </a:cxn>
                <a:cxn ang="0">
                  <a:pos x="18" y="109"/>
                </a:cxn>
                <a:cxn ang="0">
                  <a:pos x="27" y="109"/>
                </a:cxn>
                <a:cxn ang="0">
                  <a:pos x="39" y="106"/>
                </a:cxn>
                <a:cxn ang="0">
                  <a:pos x="50" y="101"/>
                </a:cxn>
                <a:cxn ang="0">
                  <a:pos x="58" y="94"/>
                </a:cxn>
                <a:cxn ang="0">
                  <a:pos x="64" y="88"/>
                </a:cxn>
                <a:cxn ang="0">
                  <a:pos x="64" y="88"/>
                </a:cxn>
                <a:cxn ang="0">
                  <a:pos x="71" y="79"/>
                </a:cxn>
                <a:cxn ang="0">
                  <a:pos x="82" y="73"/>
                </a:cxn>
                <a:cxn ang="0">
                  <a:pos x="90" y="64"/>
                </a:cxn>
                <a:cxn ang="0">
                  <a:pos x="96" y="58"/>
                </a:cxn>
                <a:cxn ang="0">
                  <a:pos x="99" y="56"/>
                </a:cxn>
                <a:cxn ang="0">
                  <a:pos x="99" y="56"/>
                </a:cxn>
              </a:cxnLst>
              <a:rect l="0" t="0" r="r" b="b"/>
              <a:pathLst>
                <a:path w="100" h="110">
                  <a:moveTo>
                    <a:pt x="99" y="56"/>
                  </a:moveTo>
                  <a:lnTo>
                    <a:pt x="90" y="50"/>
                  </a:lnTo>
                  <a:lnTo>
                    <a:pt x="78" y="37"/>
                  </a:lnTo>
                  <a:lnTo>
                    <a:pt x="64" y="27"/>
                  </a:lnTo>
                  <a:lnTo>
                    <a:pt x="52" y="16"/>
                  </a:lnTo>
                  <a:lnTo>
                    <a:pt x="44" y="5"/>
                  </a:lnTo>
                  <a:lnTo>
                    <a:pt x="44" y="5"/>
                  </a:lnTo>
                  <a:lnTo>
                    <a:pt x="33" y="0"/>
                  </a:lnTo>
                  <a:lnTo>
                    <a:pt x="23" y="0"/>
                  </a:lnTo>
                  <a:lnTo>
                    <a:pt x="9" y="4"/>
                  </a:lnTo>
                  <a:lnTo>
                    <a:pt x="4" y="12"/>
                  </a:lnTo>
                  <a:lnTo>
                    <a:pt x="2" y="25"/>
                  </a:lnTo>
                  <a:lnTo>
                    <a:pt x="2" y="25"/>
                  </a:lnTo>
                  <a:lnTo>
                    <a:pt x="4" y="35"/>
                  </a:lnTo>
                  <a:lnTo>
                    <a:pt x="6" y="46"/>
                  </a:lnTo>
                  <a:lnTo>
                    <a:pt x="6" y="55"/>
                  </a:lnTo>
                  <a:lnTo>
                    <a:pt x="6" y="62"/>
                  </a:lnTo>
                  <a:lnTo>
                    <a:pt x="2" y="69"/>
                  </a:lnTo>
                  <a:lnTo>
                    <a:pt x="2" y="69"/>
                  </a:lnTo>
                  <a:lnTo>
                    <a:pt x="0" y="78"/>
                  </a:lnTo>
                  <a:lnTo>
                    <a:pt x="0" y="85"/>
                  </a:lnTo>
                  <a:lnTo>
                    <a:pt x="4" y="96"/>
                  </a:lnTo>
                  <a:lnTo>
                    <a:pt x="9" y="104"/>
                  </a:lnTo>
                  <a:lnTo>
                    <a:pt x="18" y="109"/>
                  </a:lnTo>
                  <a:lnTo>
                    <a:pt x="18" y="109"/>
                  </a:lnTo>
                  <a:lnTo>
                    <a:pt x="27" y="109"/>
                  </a:lnTo>
                  <a:lnTo>
                    <a:pt x="39" y="106"/>
                  </a:lnTo>
                  <a:lnTo>
                    <a:pt x="50" y="101"/>
                  </a:lnTo>
                  <a:lnTo>
                    <a:pt x="58" y="94"/>
                  </a:lnTo>
                  <a:lnTo>
                    <a:pt x="64" y="88"/>
                  </a:lnTo>
                  <a:lnTo>
                    <a:pt x="64" y="88"/>
                  </a:lnTo>
                  <a:lnTo>
                    <a:pt x="71" y="79"/>
                  </a:lnTo>
                  <a:lnTo>
                    <a:pt x="82" y="73"/>
                  </a:lnTo>
                  <a:lnTo>
                    <a:pt x="90" y="64"/>
                  </a:lnTo>
                  <a:lnTo>
                    <a:pt x="96" y="58"/>
                  </a:lnTo>
                  <a:lnTo>
                    <a:pt x="99" y="56"/>
                  </a:lnTo>
                  <a:lnTo>
                    <a:pt x="99" y="56"/>
                  </a:lnTo>
                </a:path>
              </a:pathLst>
            </a:custGeom>
            <a:solidFill>
              <a:srgbClr val="FFD80F"/>
            </a:solidFill>
            <a:ln w="9525" cap="rnd">
              <a:noFill/>
              <a:round/>
              <a:headEnd/>
              <a:tailEnd/>
            </a:ln>
            <a:effectLst/>
          </p:spPr>
          <p:txBody>
            <a:bodyPr/>
            <a:lstStyle/>
            <a:p>
              <a:pPr>
                <a:defRPr/>
              </a:pPr>
              <a:endParaRPr lang="en-US"/>
            </a:p>
          </p:txBody>
        </p:sp>
        <p:sp>
          <p:nvSpPr>
            <p:cNvPr id="283" name="Freeform 1307"/>
            <p:cNvSpPr>
              <a:spLocks/>
            </p:cNvSpPr>
            <p:nvPr/>
          </p:nvSpPr>
          <p:spPr bwMode="auto">
            <a:xfrm>
              <a:off x="2728" y="2918"/>
              <a:ext cx="101" cy="110"/>
            </a:xfrm>
            <a:custGeom>
              <a:avLst/>
              <a:gdLst/>
              <a:ahLst/>
              <a:cxnLst>
                <a:cxn ang="0">
                  <a:pos x="99" y="56"/>
                </a:cxn>
                <a:cxn ang="0">
                  <a:pos x="90" y="50"/>
                </a:cxn>
                <a:cxn ang="0">
                  <a:pos x="78" y="37"/>
                </a:cxn>
                <a:cxn ang="0">
                  <a:pos x="64" y="27"/>
                </a:cxn>
                <a:cxn ang="0">
                  <a:pos x="52" y="16"/>
                </a:cxn>
                <a:cxn ang="0">
                  <a:pos x="44" y="5"/>
                </a:cxn>
                <a:cxn ang="0">
                  <a:pos x="44" y="5"/>
                </a:cxn>
                <a:cxn ang="0">
                  <a:pos x="33" y="0"/>
                </a:cxn>
                <a:cxn ang="0">
                  <a:pos x="23" y="0"/>
                </a:cxn>
                <a:cxn ang="0">
                  <a:pos x="9" y="4"/>
                </a:cxn>
                <a:cxn ang="0">
                  <a:pos x="4" y="12"/>
                </a:cxn>
                <a:cxn ang="0">
                  <a:pos x="2" y="25"/>
                </a:cxn>
                <a:cxn ang="0">
                  <a:pos x="2" y="25"/>
                </a:cxn>
                <a:cxn ang="0">
                  <a:pos x="4" y="35"/>
                </a:cxn>
                <a:cxn ang="0">
                  <a:pos x="6" y="46"/>
                </a:cxn>
                <a:cxn ang="0">
                  <a:pos x="6" y="55"/>
                </a:cxn>
                <a:cxn ang="0">
                  <a:pos x="6" y="62"/>
                </a:cxn>
                <a:cxn ang="0">
                  <a:pos x="2" y="69"/>
                </a:cxn>
                <a:cxn ang="0">
                  <a:pos x="2" y="69"/>
                </a:cxn>
                <a:cxn ang="0">
                  <a:pos x="0" y="78"/>
                </a:cxn>
                <a:cxn ang="0">
                  <a:pos x="0" y="85"/>
                </a:cxn>
                <a:cxn ang="0">
                  <a:pos x="4" y="96"/>
                </a:cxn>
                <a:cxn ang="0">
                  <a:pos x="9" y="104"/>
                </a:cxn>
                <a:cxn ang="0">
                  <a:pos x="18" y="109"/>
                </a:cxn>
                <a:cxn ang="0">
                  <a:pos x="18" y="109"/>
                </a:cxn>
                <a:cxn ang="0">
                  <a:pos x="27" y="109"/>
                </a:cxn>
                <a:cxn ang="0">
                  <a:pos x="39" y="106"/>
                </a:cxn>
                <a:cxn ang="0">
                  <a:pos x="50" y="101"/>
                </a:cxn>
                <a:cxn ang="0">
                  <a:pos x="58" y="94"/>
                </a:cxn>
                <a:cxn ang="0">
                  <a:pos x="64" y="88"/>
                </a:cxn>
                <a:cxn ang="0">
                  <a:pos x="64" y="88"/>
                </a:cxn>
                <a:cxn ang="0">
                  <a:pos x="71" y="79"/>
                </a:cxn>
                <a:cxn ang="0">
                  <a:pos x="82" y="73"/>
                </a:cxn>
                <a:cxn ang="0">
                  <a:pos x="90" y="64"/>
                </a:cxn>
                <a:cxn ang="0">
                  <a:pos x="96" y="58"/>
                </a:cxn>
                <a:cxn ang="0">
                  <a:pos x="99" y="56"/>
                </a:cxn>
                <a:cxn ang="0">
                  <a:pos x="99" y="56"/>
                </a:cxn>
              </a:cxnLst>
              <a:rect l="0" t="0" r="r" b="b"/>
              <a:pathLst>
                <a:path w="100" h="110">
                  <a:moveTo>
                    <a:pt x="99" y="56"/>
                  </a:moveTo>
                  <a:lnTo>
                    <a:pt x="90" y="50"/>
                  </a:lnTo>
                  <a:lnTo>
                    <a:pt x="78" y="37"/>
                  </a:lnTo>
                  <a:lnTo>
                    <a:pt x="64" y="27"/>
                  </a:lnTo>
                  <a:lnTo>
                    <a:pt x="52" y="16"/>
                  </a:lnTo>
                  <a:lnTo>
                    <a:pt x="44" y="5"/>
                  </a:lnTo>
                  <a:lnTo>
                    <a:pt x="44" y="5"/>
                  </a:lnTo>
                  <a:lnTo>
                    <a:pt x="33" y="0"/>
                  </a:lnTo>
                  <a:lnTo>
                    <a:pt x="23" y="0"/>
                  </a:lnTo>
                  <a:lnTo>
                    <a:pt x="9" y="4"/>
                  </a:lnTo>
                  <a:lnTo>
                    <a:pt x="4" y="12"/>
                  </a:lnTo>
                  <a:lnTo>
                    <a:pt x="2" y="25"/>
                  </a:lnTo>
                  <a:lnTo>
                    <a:pt x="2" y="25"/>
                  </a:lnTo>
                  <a:lnTo>
                    <a:pt x="4" y="35"/>
                  </a:lnTo>
                  <a:lnTo>
                    <a:pt x="6" y="46"/>
                  </a:lnTo>
                  <a:lnTo>
                    <a:pt x="6" y="55"/>
                  </a:lnTo>
                  <a:lnTo>
                    <a:pt x="6" y="62"/>
                  </a:lnTo>
                  <a:lnTo>
                    <a:pt x="2" y="69"/>
                  </a:lnTo>
                  <a:lnTo>
                    <a:pt x="2" y="69"/>
                  </a:lnTo>
                  <a:lnTo>
                    <a:pt x="0" y="78"/>
                  </a:lnTo>
                  <a:lnTo>
                    <a:pt x="0" y="85"/>
                  </a:lnTo>
                  <a:lnTo>
                    <a:pt x="4" y="96"/>
                  </a:lnTo>
                  <a:lnTo>
                    <a:pt x="9" y="104"/>
                  </a:lnTo>
                  <a:lnTo>
                    <a:pt x="18" y="109"/>
                  </a:lnTo>
                  <a:lnTo>
                    <a:pt x="18" y="109"/>
                  </a:lnTo>
                  <a:lnTo>
                    <a:pt x="27" y="109"/>
                  </a:lnTo>
                  <a:lnTo>
                    <a:pt x="39" y="106"/>
                  </a:lnTo>
                  <a:lnTo>
                    <a:pt x="50" y="101"/>
                  </a:lnTo>
                  <a:lnTo>
                    <a:pt x="58" y="94"/>
                  </a:lnTo>
                  <a:lnTo>
                    <a:pt x="64" y="88"/>
                  </a:lnTo>
                  <a:lnTo>
                    <a:pt x="64" y="88"/>
                  </a:lnTo>
                  <a:lnTo>
                    <a:pt x="71" y="79"/>
                  </a:lnTo>
                  <a:lnTo>
                    <a:pt x="82" y="73"/>
                  </a:lnTo>
                  <a:lnTo>
                    <a:pt x="90" y="64"/>
                  </a:lnTo>
                  <a:lnTo>
                    <a:pt x="96" y="58"/>
                  </a:lnTo>
                  <a:lnTo>
                    <a:pt x="99" y="56"/>
                  </a:lnTo>
                  <a:lnTo>
                    <a:pt x="99" y="5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4" name="Freeform 1308"/>
            <p:cNvSpPr>
              <a:spLocks/>
            </p:cNvSpPr>
            <p:nvPr/>
          </p:nvSpPr>
          <p:spPr bwMode="auto">
            <a:xfrm>
              <a:off x="2391" y="2814"/>
              <a:ext cx="56" cy="56"/>
            </a:xfrm>
            <a:custGeom>
              <a:avLst/>
              <a:gdLst/>
              <a:ahLst/>
              <a:cxnLst>
                <a:cxn ang="0">
                  <a:pos x="27" y="55"/>
                </a:cxn>
                <a:cxn ang="0">
                  <a:pos x="36" y="52"/>
                </a:cxn>
                <a:cxn ang="0">
                  <a:pos x="44" y="48"/>
                </a:cxn>
                <a:cxn ang="0">
                  <a:pos x="50" y="41"/>
                </a:cxn>
                <a:cxn ang="0">
                  <a:pos x="52" y="35"/>
                </a:cxn>
                <a:cxn ang="0">
                  <a:pos x="55" y="27"/>
                </a:cxn>
                <a:cxn ang="0">
                  <a:pos x="55" y="27"/>
                </a:cxn>
                <a:cxn ang="0">
                  <a:pos x="52" y="18"/>
                </a:cxn>
                <a:cxn ang="0">
                  <a:pos x="50" y="11"/>
                </a:cxn>
                <a:cxn ang="0">
                  <a:pos x="44" y="4"/>
                </a:cxn>
                <a:cxn ang="0">
                  <a:pos x="36" y="0"/>
                </a:cxn>
                <a:cxn ang="0">
                  <a:pos x="27" y="0"/>
                </a:cxn>
                <a:cxn ang="0">
                  <a:pos x="27" y="0"/>
                </a:cxn>
                <a:cxn ang="0">
                  <a:pos x="18" y="0"/>
                </a:cxn>
                <a:cxn ang="0">
                  <a:pos x="11" y="4"/>
                </a:cxn>
                <a:cxn ang="0">
                  <a:pos x="4" y="11"/>
                </a:cxn>
                <a:cxn ang="0">
                  <a:pos x="0" y="18"/>
                </a:cxn>
                <a:cxn ang="0">
                  <a:pos x="0" y="27"/>
                </a:cxn>
                <a:cxn ang="0">
                  <a:pos x="0" y="27"/>
                </a:cxn>
                <a:cxn ang="0">
                  <a:pos x="0" y="35"/>
                </a:cxn>
                <a:cxn ang="0">
                  <a:pos x="4" y="41"/>
                </a:cxn>
                <a:cxn ang="0">
                  <a:pos x="11" y="48"/>
                </a:cxn>
                <a:cxn ang="0">
                  <a:pos x="18" y="52"/>
                </a:cxn>
                <a:cxn ang="0">
                  <a:pos x="27" y="55"/>
                </a:cxn>
                <a:cxn ang="0">
                  <a:pos x="27" y="55"/>
                </a:cxn>
              </a:cxnLst>
              <a:rect l="0" t="0" r="r" b="b"/>
              <a:pathLst>
                <a:path w="56" h="56">
                  <a:moveTo>
                    <a:pt x="27" y="55"/>
                  </a:moveTo>
                  <a:lnTo>
                    <a:pt x="36" y="52"/>
                  </a:lnTo>
                  <a:lnTo>
                    <a:pt x="44" y="48"/>
                  </a:lnTo>
                  <a:lnTo>
                    <a:pt x="50" y="41"/>
                  </a:lnTo>
                  <a:lnTo>
                    <a:pt x="52" y="35"/>
                  </a:lnTo>
                  <a:lnTo>
                    <a:pt x="55" y="27"/>
                  </a:lnTo>
                  <a:lnTo>
                    <a:pt x="55" y="27"/>
                  </a:lnTo>
                  <a:lnTo>
                    <a:pt x="52" y="18"/>
                  </a:lnTo>
                  <a:lnTo>
                    <a:pt x="50" y="11"/>
                  </a:lnTo>
                  <a:lnTo>
                    <a:pt x="44" y="4"/>
                  </a:lnTo>
                  <a:lnTo>
                    <a:pt x="36" y="0"/>
                  </a:lnTo>
                  <a:lnTo>
                    <a:pt x="27" y="0"/>
                  </a:lnTo>
                  <a:lnTo>
                    <a:pt x="27" y="0"/>
                  </a:lnTo>
                  <a:lnTo>
                    <a:pt x="18" y="0"/>
                  </a:lnTo>
                  <a:lnTo>
                    <a:pt x="11" y="4"/>
                  </a:lnTo>
                  <a:lnTo>
                    <a:pt x="4" y="11"/>
                  </a:lnTo>
                  <a:lnTo>
                    <a:pt x="0" y="18"/>
                  </a:lnTo>
                  <a:lnTo>
                    <a:pt x="0" y="27"/>
                  </a:lnTo>
                  <a:lnTo>
                    <a:pt x="0" y="27"/>
                  </a:lnTo>
                  <a:lnTo>
                    <a:pt x="0" y="35"/>
                  </a:lnTo>
                  <a:lnTo>
                    <a:pt x="4" y="41"/>
                  </a:lnTo>
                  <a:lnTo>
                    <a:pt x="11" y="48"/>
                  </a:lnTo>
                  <a:lnTo>
                    <a:pt x="18" y="52"/>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85" name="Freeform 1309"/>
            <p:cNvSpPr>
              <a:spLocks/>
            </p:cNvSpPr>
            <p:nvPr/>
          </p:nvSpPr>
          <p:spPr bwMode="auto">
            <a:xfrm>
              <a:off x="2391" y="2814"/>
              <a:ext cx="56" cy="56"/>
            </a:xfrm>
            <a:custGeom>
              <a:avLst/>
              <a:gdLst/>
              <a:ahLst/>
              <a:cxnLst>
                <a:cxn ang="0">
                  <a:pos x="27" y="55"/>
                </a:cxn>
                <a:cxn ang="0">
                  <a:pos x="36" y="52"/>
                </a:cxn>
                <a:cxn ang="0">
                  <a:pos x="44" y="48"/>
                </a:cxn>
                <a:cxn ang="0">
                  <a:pos x="50" y="41"/>
                </a:cxn>
                <a:cxn ang="0">
                  <a:pos x="52" y="35"/>
                </a:cxn>
                <a:cxn ang="0">
                  <a:pos x="55" y="27"/>
                </a:cxn>
                <a:cxn ang="0">
                  <a:pos x="55" y="27"/>
                </a:cxn>
                <a:cxn ang="0">
                  <a:pos x="52" y="18"/>
                </a:cxn>
                <a:cxn ang="0">
                  <a:pos x="50" y="11"/>
                </a:cxn>
                <a:cxn ang="0">
                  <a:pos x="44" y="4"/>
                </a:cxn>
                <a:cxn ang="0">
                  <a:pos x="36" y="0"/>
                </a:cxn>
                <a:cxn ang="0">
                  <a:pos x="27" y="0"/>
                </a:cxn>
                <a:cxn ang="0">
                  <a:pos x="27" y="0"/>
                </a:cxn>
                <a:cxn ang="0">
                  <a:pos x="18" y="0"/>
                </a:cxn>
                <a:cxn ang="0">
                  <a:pos x="11" y="4"/>
                </a:cxn>
                <a:cxn ang="0">
                  <a:pos x="4" y="11"/>
                </a:cxn>
                <a:cxn ang="0">
                  <a:pos x="0" y="18"/>
                </a:cxn>
                <a:cxn ang="0">
                  <a:pos x="0" y="27"/>
                </a:cxn>
                <a:cxn ang="0">
                  <a:pos x="0" y="27"/>
                </a:cxn>
                <a:cxn ang="0">
                  <a:pos x="0" y="35"/>
                </a:cxn>
                <a:cxn ang="0">
                  <a:pos x="4" y="41"/>
                </a:cxn>
                <a:cxn ang="0">
                  <a:pos x="11" y="48"/>
                </a:cxn>
                <a:cxn ang="0">
                  <a:pos x="18" y="52"/>
                </a:cxn>
                <a:cxn ang="0">
                  <a:pos x="27" y="55"/>
                </a:cxn>
                <a:cxn ang="0">
                  <a:pos x="27" y="55"/>
                </a:cxn>
              </a:cxnLst>
              <a:rect l="0" t="0" r="r" b="b"/>
              <a:pathLst>
                <a:path w="56" h="56">
                  <a:moveTo>
                    <a:pt x="27" y="55"/>
                  </a:moveTo>
                  <a:lnTo>
                    <a:pt x="36" y="52"/>
                  </a:lnTo>
                  <a:lnTo>
                    <a:pt x="44" y="48"/>
                  </a:lnTo>
                  <a:lnTo>
                    <a:pt x="50" y="41"/>
                  </a:lnTo>
                  <a:lnTo>
                    <a:pt x="52" y="35"/>
                  </a:lnTo>
                  <a:lnTo>
                    <a:pt x="55" y="27"/>
                  </a:lnTo>
                  <a:lnTo>
                    <a:pt x="55" y="27"/>
                  </a:lnTo>
                  <a:lnTo>
                    <a:pt x="52" y="18"/>
                  </a:lnTo>
                  <a:lnTo>
                    <a:pt x="50" y="11"/>
                  </a:lnTo>
                  <a:lnTo>
                    <a:pt x="44" y="4"/>
                  </a:lnTo>
                  <a:lnTo>
                    <a:pt x="36" y="0"/>
                  </a:lnTo>
                  <a:lnTo>
                    <a:pt x="27" y="0"/>
                  </a:lnTo>
                  <a:lnTo>
                    <a:pt x="27" y="0"/>
                  </a:lnTo>
                  <a:lnTo>
                    <a:pt x="18" y="0"/>
                  </a:lnTo>
                  <a:lnTo>
                    <a:pt x="11" y="4"/>
                  </a:lnTo>
                  <a:lnTo>
                    <a:pt x="4" y="11"/>
                  </a:lnTo>
                  <a:lnTo>
                    <a:pt x="0" y="18"/>
                  </a:lnTo>
                  <a:lnTo>
                    <a:pt x="0" y="27"/>
                  </a:lnTo>
                  <a:lnTo>
                    <a:pt x="0" y="27"/>
                  </a:lnTo>
                  <a:lnTo>
                    <a:pt x="0" y="35"/>
                  </a:lnTo>
                  <a:lnTo>
                    <a:pt x="4" y="41"/>
                  </a:lnTo>
                  <a:lnTo>
                    <a:pt x="11" y="48"/>
                  </a:lnTo>
                  <a:lnTo>
                    <a:pt x="18" y="52"/>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6" name="Freeform 1310"/>
            <p:cNvSpPr>
              <a:spLocks/>
            </p:cNvSpPr>
            <p:nvPr/>
          </p:nvSpPr>
          <p:spPr bwMode="auto">
            <a:xfrm>
              <a:off x="2469" y="2776"/>
              <a:ext cx="57" cy="57"/>
            </a:xfrm>
            <a:custGeom>
              <a:avLst/>
              <a:gdLst/>
              <a:ahLst/>
              <a:cxnLst>
                <a:cxn ang="0">
                  <a:pos x="27" y="55"/>
                </a:cxn>
                <a:cxn ang="0">
                  <a:pos x="36" y="52"/>
                </a:cxn>
                <a:cxn ang="0">
                  <a:pos x="41" y="50"/>
                </a:cxn>
                <a:cxn ang="0">
                  <a:pos x="48" y="45"/>
                </a:cxn>
                <a:cxn ang="0">
                  <a:pos x="52" y="36"/>
                </a:cxn>
                <a:cxn ang="0">
                  <a:pos x="55" y="27"/>
                </a:cxn>
                <a:cxn ang="0">
                  <a:pos x="55" y="27"/>
                </a:cxn>
                <a:cxn ang="0">
                  <a:pos x="52" y="19"/>
                </a:cxn>
                <a:cxn ang="0">
                  <a:pos x="48" y="11"/>
                </a:cxn>
                <a:cxn ang="0">
                  <a:pos x="41" y="4"/>
                </a:cxn>
                <a:cxn ang="0">
                  <a:pos x="36" y="0"/>
                </a:cxn>
                <a:cxn ang="0">
                  <a:pos x="27" y="0"/>
                </a:cxn>
                <a:cxn ang="0">
                  <a:pos x="27" y="0"/>
                </a:cxn>
                <a:cxn ang="0">
                  <a:pos x="18" y="0"/>
                </a:cxn>
                <a:cxn ang="0">
                  <a:pos x="11" y="4"/>
                </a:cxn>
                <a:cxn ang="0">
                  <a:pos x="4" y="11"/>
                </a:cxn>
                <a:cxn ang="0">
                  <a:pos x="0" y="19"/>
                </a:cxn>
                <a:cxn ang="0">
                  <a:pos x="0" y="27"/>
                </a:cxn>
                <a:cxn ang="0">
                  <a:pos x="0" y="27"/>
                </a:cxn>
                <a:cxn ang="0">
                  <a:pos x="0" y="36"/>
                </a:cxn>
                <a:cxn ang="0">
                  <a:pos x="4" y="45"/>
                </a:cxn>
                <a:cxn ang="0">
                  <a:pos x="11" y="50"/>
                </a:cxn>
                <a:cxn ang="0">
                  <a:pos x="18" y="52"/>
                </a:cxn>
                <a:cxn ang="0">
                  <a:pos x="27" y="55"/>
                </a:cxn>
                <a:cxn ang="0">
                  <a:pos x="27" y="55"/>
                </a:cxn>
              </a:cxnLst>
              <a:rect l="0" t="0" r="r" b="b"/>
              <a:pathLst>
                <a:path w="56" h="56">
                  <a:moveTo>
                    <a:pt x="27" y="55"/>
                  </a:moveTo>
                  <a:lnTo>
                    <a:pt x="36" y="52"/>
                  </a:lnTo>
                  <a:lnTo>
                    <a:pt x="41" y="50"/>
                  </a:lnTo>
                  <a:lnTo>
                    <a:pt x="48" y="45"/>
                  </a:lnTo>
                  <a:lnTo>
                    <a:pt x="52" y="36"/>
                  </a:lnTo>
                  <a:lnTo>
                    <a:pt x="55" y="27"/>
                  </a:lnTo>
                  <a:lnTo>
                    <a:pt x="55" y="27"/>
                  </a:lnTo>
                  <a:lnTo>
                    <a:pt x="52" y="19"/>
                  </a:lnTo>
                  <a:lnTo>
                    <a:pt x="48" y="11"/>
                  </a:lnTo>
                  <a:lnTo>
                    <a:pt x="41" y="4"/>
                  </a:lnTo>
                  <a:lnTo>
                    <a:pt x="36" y="0"/>
                  </a:lnTo>
                  <a:lnTo>
                    <a:pt x="27" y="0"/>
                  </a:lnTo>
                  <a:lnTo>
                    <a:pt x="27" y="0"/>
                  </a:lnTo>
                  <a:lnTo>
                    <a:pt x="18" y="0"/>
                  </a:lnTo>
                  <a:lnTo>
                    <a:pt x="11" y="4"/>
                  </a:lnTo>
                  <a:lnTo>
                    <a:pt x="4" y="11"/>
                  </a:lnTo>
                  <a:lnTo>
                    <a:pt x="0" y="19"/>
                  </a:lnTo>
                  <a:lnTo>
                    <a:pt x="0" y="27"/>
                  </a:lnTo>
                  <a:lnTo>
                    <a:pt x="0" y="27"/>
                  </a:lnTo>
                  <a:lnTo>
                    <a:pt x="0" y="36"/>
                  </a:lnTo>
                  <a:lnTo>
                    <a:pt x="4" y="45"/>
                  </a:lnTo>
                  <a:lnTo>
                    <a:pt x="11" y="50"/>
                  </a:lnTo>
                  <a:lnTo>
                    <a:pt x="18" y="52"/>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87" name="Freeform 1311"/>
            <p:cNvSpPr>
              <a:spLocks/>
            </p:cNvSpPr>
            <p:nvPr/>
          </p:nvSpPr>
          <p:spPr bwMode="auto">
            <a:xfrm>
              <a:off x="2469" y="2776"/>
              <a:ext cx="57" cy="57"/>
            </a:xfrm>
            <a:custGeom>
              <a:avLst/>
              <a:gdLst/>
              <a:ahLst/>
              <a:cxnLst>
                <a:cxn ang="0">
                  <a:pos x="27" y="55"/>
                </a:cxn>
                <a:cxn ang="0">
                  <a:pos x="36" y="52"/>
                </a:cxn>
                <a:cxn ang="0">
                  <a:pos x="41" y="50"/>
                </a:cxn>
                <a:cxn ang="0">
                  <a:pos x="48" y="45"/>
                </a:cxn>
                <a:cxn ang="0">
                  <a:pos x="52" y="36"/>
                </a:cxn>
                <a:cxn ang="0">
                  <a:pos x="55" y="27"/>
                </a:cxn>
                <a:cxn ang="0">
                  <a:pos x="55" y="27"/>
                </a:cxn>
                <a:cxn ang="0">
                  <a:pos x="52" y="19"/>
                </a:cxn>
                <a:cxn ang="0">
                  <a:pos x="48" y="11"/>
                </a:cxn>
                <a:cxn ang="0">
                  <a:pos x="41" y="4"/>
                </a:cxn>
                <a:cxn ang="0">
                  <a:pos x="36" y="0"/>
                </a:cxn>
                <a:cxn ang="0">
                  <a:pos x="27" y="0"/>
                </a:cxn>
                <a:cxn ang="0">
                  <a:pos x="27" y="0"/>
                </a:cxn>
                <a:cxn ang="0">
                  <a:pos x="18" y="0"/>
                </a:cxn>
                <a:cxn ang="0">
                  <a:pos x="11" y="4"/>
                </a:cxn>
                <a:cxn ang="0">
                  <a:pos x="4" y="11"/>
                </a:cxn>
                <a:cxn ang="0">
                  <a:pos x="0" y="19"/>
                </a:cxn>
                <a:cxn ang="0">
                  <a:pos x="0" y="27"/>
                </a:cxn>
                <a:cxn ang="0">
                  <a:pos x="0" y="27"/>
                </a:cxn>
                <a:cxn ang="0">
                  <a:pos x="0" y="36"/>
                </a:cxn>
                <a:cxn ang="0">
                  <a:pos x="4" y="45"/>
                </a:cxn>
                <a:cxn ang="0">
                  <a:pos x="11" y="50"/>
                </a:cxn>
                <a:cxn ang="0">
                  <a:pos x="18" y="52"/>
                </a:cxn>
                <a:cxn ang="0">
                  <a:pos x="27" y="55"/>
                </a:cxn>
                <a:cxn ang="0">
                  <a:pos x="27" y="55"/>
                </a:cxn>
              </a:cxnLst>
              <a:rect l="0" t="0" r="r" b="b"/>
              <a:pathLst>
                <a:path w="56" h="56">
                  <a:moveTo>
                    <a:pt x="27" y="55"/>
                  </a:moveTo>
                  <a:lnTo>
                    <a:pt x="36" y="52"/>
                  </a:lnTo>
                  <a:lnTo>
                    <a:pt x="41" y="50"/>
                  </a:lnTo>
                  <a:lnTo>
                    <a:pt x="48" y="45"/>
                  </a:lnTo>
                  <a:lnTo>
                    <a:pt x="52" y="36"/>
                  </a:lnTo>
                  <a:lnTo>
                    <a:pt x="55" y="27"/>
                  </a:lnTo>
                  <a:lnTo>
                    <a:pt x="55" y="27"/>
                  </a:lnTo>
                  <a:lnTo>
                    <a:pt x="52" y="19"/>
                  </a:lnTo>
                  <a:lnTo>
                    <a:pt x="48" y="11"/>
                  </a:lnTo>
                  <a:lnTo>
                    <a:pt x="41" y="4"/>
                  </a:lnTo>
                  <a:lnTo>
                    <a:pt x="36" y="0"/>
                  </a:lnTo>
                  <a:lnTo>
                    <a:pt x="27" y="0"/>
                  </a:lnTo>
                  <a:lnTo>
                    <a:pt x="27" y="0"/>
                  </a:lnTo>
                  <a:lnTo>
                    <a:pt x="18" y="0"/>
                  </a:lnTo>
                  <a:lnTo>
                    <a:pt x="11" y="4"/>
                  </a:lnTo>
                  <a:lnTo>
                    <a:pt x="4" y="11"/>
                  </a:lnTo>
                  <a:lnTo>
                    <a:pt x="0" y="19"/>
                  </a:lnTo>
                  <a:lnTo>
                    <a:pt x="0" y="27"/>
                  </a:lnTo>
                  <a:lnTo>
                    <a:pt x="0" y="27"/>
                  </a:lnTo>
                  <a:lnTo>
                    <a:pt x="0" y="36"/>
                  </a:lnTo>
                  <a:lnTo>
                    <a:pt x="4" y="45"/>
                  </a:lnTo>
                  <a:lnTo>
                    <a:pt x="11" y="50"/>
                  </a:lnTo>
                  <a:lnTo>
                    <a:pt x="18" y="52"/>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8" name="Freeform 1312"/>
            <p:cNvSpPr>
              <a:spLocks/>
            </p:cNvSpPr>
            <p:nvPr/>
          </p:nvSpPr>
          <p:spPr bwMode="auto">
            <a:xfrm>
              <a:off x="2215" y="2623"/>
              <a:ext cx="57" cy="58"/>
            </a:xfrm>
            <a:custGeom>
              <a:avLst/>
              <a:gdLst/>
              <a:ahLst/>
              <a:cxnLst>
                <a:cxn ang="0">
                  <a:pos x="27" y="55"/>
                </a:cxn>
                <a:cxn ang="0">
                  <a:pos x="36" y="55"/>
                </a:cxn>
                <a:cxn ang="0">
                  <a:pos x="44" y="50"/>
                </a:cxn>
                <a:cxn ang="0">
                  <a:pos x="50" y="44"/>
                </a:cxn>
                <a:cxn ang="0">
                  <a:pos x="52" y="36"/>
                </a:cxn>
                <a:cxn ang="0">
                  <a:pos x="55" y="27"/>
                </a:cxn>
                <a:cxn ang="0">
                  <a:pos x="55" y="27"/>
                </a:cxn>
                <a:cxn ang="0">
                  <a:pos x="52" y="19"/>
                </a:cxn>
                <a:cxn ang="0">
                  <a:pos x="50" y="11"/>
                </a:cxn>
                <a:cxn ang="0">
                  <a:pos x="44" y="4"/>
                </a:cxn>
                <a:cxn ang="0">
                  <a:pos x="36" y="2"/>
                </a:cxn>
                <a:cxn ang="0">
                  <a:pos x="27" y="0"/>
                </a:cxn>
                <a:cxn ang="0">
                  <a:pos x="27" y="0"/>
                </a:cxn>
                <a:cxn ang="0">
                  <a:pos x="18" y="2"/>
                </a:cxn>
                <a:cxn ang="0">
                  <a:pos x="11" y="4"/>
                </a:cxn>
                <a:cxn ang="0">
                  <a:pos x="4" y="11"/>
                </a:cxn>
                <a:cxn ang="0">
                  <a:pos x="0" y="19"/>
                </a:cxn>
                <a:cxn ang="0">
                  <a:pos x="0" y="27"/>
                </a:cxn>
                <a:cxn ang="0">
                  <a:pos x="0" y="27"/>
                </a:cxn>
                <a:cxn ang="0">
                  <a:pos x="0" y="36"/>
                </a:cxn>
                <a:cxn ang="0">
                  <a:pos x="4" y="44"/>
                </a:cxn>
                <a:cxn ang="0">
                  <a:pos x="11" y="50"/>
                </a:cxn>
                <a:cxn ang="0">
                  <a:pos x="18" y="55"/>
                </a:cxn>
                <a:cxn ang="0">
                  <a:pos x="27" y="55"/>
                </a:cxn>
                <a:cxn ang="0">
                  <a:pos x="27" y="55"/>
                </a:cxn>
              </a:cxnLst>
              <a:rect l="0" t="0" r="r" b="b"/>
              <a:pathLst>
                <a:path w="56" h="56">
                  <a:moveTo>
                    <a:pt x="27" y="55"/>
                  </a:moveTo>
                  <a:lnTo>
                    <a:pt x="36" y="55"/>
                  </a:lnTo>
                  <a:lnTo>
                    <a:pt x="44" y="50"/>
                  </a:lnTo>
                  <a:lnTo>
                    <a:pt x="50" y="44"/>
                  </a:lnTo>
                  <a:lnTo>
                    <a:pt x="52" y="36"/>
                  </a:lnTo>
                  <a:lnTo>
                    <a:pt x="55" y="27"/>
                  </a:lnTo>
                  <a:lnTo>
                    <a:pt x="55" y="27"/>
                  </a:lnTo>
                  <a:lnTo>
                    <a:pt x="52" y="19"/>
                  </a:lnTo>
                  <a:lnTo>
                    <a:pt x="50" y="11"/>
                  </a:lnTo>
                  <a:lnTo>
                    <a:pt x="44" y="4"/>
                  </a:lnTo>
                  <a:lnTo>
                    <a:pt x="36" y="2"/>
                  </a:lnTo>
                  <a:lnTo>
                    <a:pt x="27" y="0"/>
                  </a:lnTo>
                  <a:lnTo>
                    <a:pt x="27" y="0"/>
                  </a:lnTo>
                  <a:lnTo>
                    <a:pt x="18" y="2"/>
                  </a:lnTo>
                  <a:lnTo>
                    <a:pt x="11" y="4"/>
                  </a:lnTo>
                  <a:lnTo>
                    <a:pt x="4" y="11"/>
                  </a:lnTo>
                  <a:lnTo>
                    <a:pt x="0" y="19"/>
                  </a:lnTo>
                  <a:lnTo>
                    <a:pt x="0" y="27"/>
                  </a:lnTo>
                  <a:lnTo>
                    <a:pt x="0" y="27"/>
                  </a:lnTo>
                  <a:lnTo>
                    <a:pt x="0" y="36"/>
                  </a:lnTo>
                  <a:lnTo>
                    <a:pt x="4" y="44"/>
                  </a:lnTo>
                  <a:lnTo>
                    <a:pt x="11" y="50"/>
                  </a:lnTo>
                  <a:lnTo>
                    <a:pt x="18" y="55"/>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89" name="Freeform 1313"/>
            <p:cNvSpPr>
              <a:spLocks/>
            </p:cNvSpPr>
            <p:nvPr/>
          </p:nvSpPr>
          <p:spPr bwMode="auto">
            <a:xfrm>
              <a:off x="2215" y="2623"/>
              <a:ext cx="57" cy="58"/>
            </a:xfrm>
            <a:custGeom>
              <a:avLst/>
              <a:gdLst/>
              <a:ahLst/>
              <a:cxnLst>
                <a:cxn ang="0">
                  <a:pos x="27" y="55"/>
                </a:cxn>
                <a:cxn ang="0">
                  <a:pos x="36" y="55"/>
                </a:cxn>
                <a:cxn ang="0">
                  <a:pos x="44" y="50"/>
                </a:cxn>
                <a:cxn ang="0">
                  <a:pos x="50" y="44"/>
                </a:cxn>
                <a:cxn ang="0">
                  <a:pos x="52" y="36"/>
                </a:cxn>
                <a:cxn ang="0">
                  <a:pos x="55" y="27"/>
                </a:cxn>
                <a:cxn ang="0">
                  <a:pos x="55" y="27"/>
                </a:cxn>
                <a:cxn ang="0">
                  <a:pos x="52" y="19"/>
                </a:cxn>
                <a:cxn ang="0">
                  <a:pos x="50" y="11"/>
                </a:cxn>
                <a:cxn ang="0">
                  <a:pos x="44" y="4"/>
                </a:cxn>
                <a:cxn ang="0">
                  <a:pos x="36" y="2"/>
                </a:cxn>
                <a:cxn ang="0">
                  <a:pos x="27" y="0"/>
                </a:cxn>
                <a:cxn ang="0">
                  <a:pos x="27" y="0"/>
                </a:cxn>
                <a:cxn ang="0">
                  <a:pos x="18" y="2"/>
                </a:cxn>
                <a:cxn ang="0">
                  <a:pos x="11" y="4"/>
                </a:cxn>
                <a:cxn ang="0">
                  <a:pos x="4" y="11"/>
                </a:cxn>
                <a:cxn ang="0">
                  <a:pos x="0" y="19"/>
                </a:cxn>
                <a:cxn ang="0">
                  <a:pos x="0" y="27"/>
                </a:cxn>
                <a:cxn ang="0">
                  <a:pos x="0" y="27"/>
                </a:cxn>
                <a:cxn ang="0">
                  <a:pos x="0" y="36"/>
                </a:cxn>
                <a:cxn ang="0">
                  <a:pos x="4" y="44"/>
                </a:cxn>
                <a:cxn ang="0">
                  <a:pos x="11" y="50"/>
                </a:cxn>
                <a:cxn ang="0">
                  <a:pos x="18" y="55"/>
                </a:cxn>
                <a:cxn ang="0">
                  <a:pos x="27" y="55"/>
                </a:cxn>
                <a:cxn ang="0">
                  <a:pos x="27" y="55"/>
                </a:cxn>
              </a:cxnLst>
              <a:rect l="0" t="0" r="r" b="b"/>
              <a:pathLst>
                <a:path w="56" h="56">
                  <a:moveTo>
                    <a:pt x="27" y="55"/>
                  </a:moveTo>
                  <a:lnTo>
                    <a:pt x="36" y="55"/>
                  </a:lnTo>
                  <a:lnTo>
                    <a:pt x="44" y="50"/>
                  </a:lnTo>
                  <a:lnTo>
                    <a:pt x="50" y="44"/>
                  </a:lnTo>
                  <a:lnTo>
                    <a:pt x="52" y="36"/>
                  </a:lnTo>
                  <a:lnTo>
                    <a:pt x="55" y="27"/>
                  </a:lnTo>
                  <a:lnTo>
                    <a:pt x="55" y="27"/>
                  </a:lnTo>
                  <a:lnTo>
                    <a:pt x="52" y="19"/>
                  </a:lnTo>
                  <a:lnTo>
                    <a:pt x="50" y="11"/>
                  </a:lnTo>
                  <a:lnTo>
                    <a:pt x="44" y="4"/>
                  </a:lnTo>
                  <a:lnTo>
                    <a:pt x="36" y="2"/>
                  </a:lnTo>
                  <a:lnTo>
                    <a:pt x="27" y="0"/>
                  </a:lnTo>
                  <a:lnTo>
                    <a:pt x="27" y="0"/>
                  </a:lnTo>
                  <a:lnTo>
                    <a:pt x="18" y="2"/>
                  </a:lnTo>
                  <a:lnTo>
                    <a:pt x="11" y="4"/>
                  </a:lnTo>
                  <a:lnTo>
                    <a:pt x="4" y="11"/>
                  </a:lnTo>
                  <a:lnTo>
                    <a:pt x="0" y="19"/>
                  </a:lnTo>
                  <a:lnTo>
                    <a:pt x="0" y="27"/>
                  </a:lnTo>
                  <a:lnTo>
                    <a:pt x="0" y="27"/>
                  </a:lnTo>
                  <a:lnTo>
                    <a:pt x="0" y="36"/>
                  </a:lnTo>
                  <a:lnTo>
                    <a:pt x="4" y="44"/>
                  </a:lnTo>
                  <a:lnTo>
                    <a:pt x="11" y="50"/>
                  </a:lnTo>
                  <a:lnTo>
                    <a:pt x="18" y="55"/>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0" name="Freeform 1314"/>
            <p:cNvSpPr>
              <a:spLocks/>
            </p:cNvSpPr>
            <p:nvPr/>
          </p:nvSpPr>
          <p:spPr bwMode="auto">
            <a:xfrm>
              <a:off x="2320" y="2617"/>
              <a:ext cx="57" cy="58"/>
            </a:xfrm>
            <a:custGeom>
              <a:avLst/>
              <a:gdLst/>
              <a:ahLst/>
              <a:cxnLst>
                <a:cxn ang="0">
                  <a:pos x="28" y="55"/>
                </a:cxn>
                <a:cxn ang="0">
                  <a:pos x="36" y="52"/>
                </a:cxn>
                <a:cxn ang="0">
                  <a:pos x="44" y="48"/>
                </a:cxn>
                <a:cxn ang="0">
                  <a:pos x="51" y="41"/>
                </a:cxn>
                <a:cxn ang="0">
                  <a:pos x="56" y="35"/>
                </a:cxn>
                <a:cxn ang="0">
                  <a:pos x="56" y="27"/>
                </a:cxn>
                <a:cxn ang="0">
                  <a:pos x="56" y="27"/>
                </a:cxn>
                <a:cxn ang="0">
                  <a:pos x="56" y="18"/>
                </a:cxn>
                <a:cxn ang="0">
                  <a:pos x="51" y="9"/>
                </a:cxn>
                <a:cxn ang="0">
                  <a:pos x="44" y="4"/>
                </a:cxn>
                <a:cxn ang="0">
                  <a:pos x="36" y="0"/>
                </a:cxn>
                <a:cxn ang="0">
                  <a:pos x="28" y="0"/>
                </a:cxn>
                <a:cxn ang="0">
                  <a:pos x="28" y="0"/>
                </a:cxn>
                <a:cxn ang="0">
                  <a:pos x="19" y="0"/>
                </a:cxn>
                <a:cxn ang="0">
                  <a:pos x="11" y="4"/>
                </a:cxn>
                <a:cxn ang="0">
                  <a:pos x="6" y="9"/>
                </a:cxn>
                <a:cxn ang="0">
                  <a:pos x="2" y="18"/>
                </a:cxn>
                <a:cxn ang="0">
                  <a:pos x="0" y="27"/>
                </a:cxn>
                <a:cxn ang="0">
                  <a:pos x="0" y="27"/>
                </a:cxn>
                <a:cxn ang="0">
                  <a:pos x="2" y="35"/>
                </a:cxn>
                <a:cxn ang="0">
                  <a:pos x="6" y="41"/>
                </a:cxn>
                <a:cxn ang="0">
                  <a:pos x="11" y="48"/>
                </a:cxn>
                <a:cxn ang="0">
                  <a:pos x="19" y="52"/>
                </a:cxn>
                <a:cxn ang="0">
                  <a:pos x="28" y="55"/>
                </a:cxn>
                <a:cxn ang="0">
                  <a:pos x="28" y="55"/>
                </a:cxn>
              </a:cxnLst>
              <a:rect l="0" t="0" r="r" b="b"/>
              <a:pathLst>
                <a:path w="57" h="56">
                  <a:moveTo>
                    <a:pt x="28" y="55"/>
                  </a:moveTo>
                  <a:lnTo>
                    <a:pt x="36" y="52"/>
                  </a:lnTo>
                  <a:lnTo>
                    <a:pt x="44" y="48"/>
                  </a:lnTo>
                  <a:lnTo>
                    <a:pt x="51" y="41"/>
                  </a:lnTo>
                  <a:lnTo>
                    <a:pt x="56" y="35"/>
                  </a:lnTo>
                  <a:lnTo>
                    <a:pt x="56" y="27"/>
                  </a:lnTo>
                  <a:lnTo>
                    <a:pt x="56" y="27"/>
                  </a:lnTo>
                  <a:lnTo>
                    <a:pt x="56" y="18"/>
                  </a:lnTo>
                  <a:lnTo>
                    <a:pt x="51" y="9"/>
                  </a:lnTo>
                  <a:lnTo>
                    <a:pt x="44" y="4"/>
                  </a:lnTo>
                  <a:lnTo>
                    <a:pt x="36" y="0"/>
                  </a:lnTo>
                  <a:lnTo>
                    <a:pt x="28" y="0"/>
                  </a:lnTo>
                  <a:lnTo>
                    <a:pt x="28" y="0"/>
                  </a:lnTo>
                  <a:lnTo>
                    <a:pt x="19" y="0"/>
                  </a:lnTo>
                  <a:lnTo>
                    <a:pt x="11" y="4"/>
                  </a:lnTo>
                  <a:lnTo>
                    <a:pt x="6" y="9"/>
                  </a:lnTo>
                  <a:lnTo>
                    <a:pt x="2" y="18"/>
                  </a:lnTo>
                  <a:lnTo>
                    <a:pt x="0" y="27"/>
                  </a:lnTo>
                  <a:lnTo>
                    <a:pt x="0" y="27"/>
                  </a:lnTo>
                  <a:lnTo>
                    <a:pt x="2" y="35"/>
                  </a:lnTo>
                  <a:lnTo>
                    <a:pt x="6" y="41"/>
                  </a:lnTo>
                  <a:lnTo>
                    <a:pt x="11" y="48"/>
                  </a:lnTo>
                  <a:lnTo>
                    <a:pt x="19" y="52"/>
                  </a:lnTo>
                  <a:lnTo>
                    <a:pt x="28" y="55"/>
                  </a:lnTo>
                  <a:lnTo>
                    <a:pt x="28" y="55"/>
                  </a:lnTo>
                </a:path>
              </a:pathLst>
            </a:custGeom>
            <a:solidFill>
              <a:srgbClr val="FFD80F"/>
            </a:solidFill>
            <a:ln w="9525" cap="rnd">
              <a:noFill/>
              <a:round/>
              <a:headEnd/>
              <a:tailEnd/>
            </a:ln>
            <a:effectLst/>
          </p:spPr>
          <p:txBody>
            <a:bodyPr/>
            <a:lstStyle/>
            <a:p>
              <a:pPr>
                <a:defRPr/>
              </a:pPr>
              <a:endParaRPr lang="en-US"/>
            </a:p>
          </p:txBody>
        </p:sp>
        <p:sp>
          <p:nvSpPr>
            <p:cNvPr id="291" name="Freeform 1315"/>
            <p:cNvSpPr>
              <a:spLocks/>
            </p:cNvSpPr>
            <p:nvPr/>
          </p:nvSpPr>
          <p:spPr bwMode="auto">
            <a:xfrm>
              <a:off x="2320" y="2617"/>
              <a:ext cx="57" cy="58"/>
            </a:xfrm>
            <a:custGeom>
              <a:avLst/>
              <a:gdLst/>
              <a:ahLst/>
              <a:cxnLst>
                <a:cxn ang="0">
                  <a:pos x="28" y="55"/>
                </a:cxn>
                <a:cxn ang="0">
                  <a:pos x="36" y="52"/>
                </a:cxn>
                <a:cxn ang="0">
                  <a:pos x="44" y="48"/>
                </a:cxn>
                <a:cxn ang="0">
                  <a:pos x="51" y="41"/>
                </a:cxn>
                <a:cxn ang="0">
                  <a:pos x="56" y="35"/>
                </a:cxn>
                <a:cxn ang="0">
                  <a:pos x="56" y="27"/>
                </a:cxn>
                <a:cxn ang="0">
                  <a:pos x="56" y="27"/>
                </a:cxn>
                <a:cxn ang="0">
                  <a:pos x="56" y="18"/>
                </a:cxn>
                <a:cxn ang="0">
                  <a:pos x="51" y="9"/>
                </a:cxn>
                <a:cxn ang="0">
                  <a:pos x="44" y="4"/>
                </a:cxn>
                <a:cxn ang="0">
                  <a:pos x="36" y="0"/>
                </a:cxn>
                <a:cxn ang="0">
                  <a:pos x="28" y="0"/>
                </a:cxn>
                <a:cxn ang="0">
                  <a:pos x="28" y="0"/>
                </a:cxn>
                <a:cxn ang="0">
                  <a:pos x="19" y="0"/>
                </a:cxn>
                <a:cxn ang="0">
                  <a:pos x="11" y="4"/>
                </a:cxn>
                <a:cxn ang="0">
                  <a:pos x="6" y="9"/>
                </a:cxn>
                <a:cxn ang="0">
                  <a:pos x="2" y="18"/>
                </a:cxn>
                <a:cxn ang="0">
                  <a:pos x="0" y="27"/>
                </a:cxn>
                <a:cxn ang="0">
                  <a:pos x="0" y="27"/>
                </a:cxn>
                <a:cxn ang="0">
                  <a:pos x="2" y="35"/>
                </a:cxn>
                <a:cxn ang="0">
                  <a:pos x="6" y="41"/>
                </a:cxn>
                <a:cxn ang="0">
                  <a:pos x="11" y="48"/>
                </a:cxn>
                <a:cxn ang="0">
                  <a:pos x="19" y="52"/>
                </a:cxn>
                <a:cxn ang="0">
                  <a:pos x="28" y="55"/>
                </a:cxn>
                <a:cxn ang="0">
                  <a:pos x="28" y="55"/>
                </a:cxn>
              </a:cxnLst>
              <a:rect l="0" t="0" r="r" b="b"/>
              <a:pathLst>
                <a:path w="57" h="56">
                  <a:moveTo>
                    <a:pt x="28" y="55"/>
                  </a:moveTo>
                  <a:lnTo>
                    <a:pt x="36" y="52"/>
                  </a:lnTo>
                  <a:lnTo>
                    <a:pt x="44" y="48"/>
                  </a:lnTo>
                  <a:lnTo>
                    <a:pt x="51" y="41"/>
                  </a:lnTo>
                  <a:lnTo>
                    <a:pt x="56" y="35"/>
                  </a:lnTo>
                  <a:lnTo>
                    <a:pt x="56" y="27"/>
                  </a:lnTo>
                  <a:lnTo>
                    <a:pt x="56" y="27"/>
                  </a:lnTo>
                  <a:lnTo>
                    <a:pt x="56" y="18"/>
                  </a:lnTo>
                  <a:lnTo>
                    <a:pt x="51" y="9"/>
                  </a:lnTo>
                  <a:lnTo>
                    <a:pt x="44" y="4"/>
                  </a:lnTo>
                  <a:lnTo>
                    <a:pt x="36" y="0"/>
                  </a:lnTo>
                  <a:lnTo>
                    <a:pt x="28" y="0"/>
                  </a:lnTo>
                  <a:lnTo>
                    <a:pt x="28" y="0"/>
                  </a:lnTo>
                  <a:lnTo>
                    <a:pt x="19" y="0"/>
                  </a:lnTo>
                  <a:lnTo>
                    <a:pt x="11" y="4"/>
                  </a:lnTo>
                  <a:lnTo>
                    <a:pt x="6" y="9"/>
                  </a:lnTo>
                  <a:lnTo>
                    <a:pt x="2" y="18"/>
                  </a:lnTo>
                  <a:lnTo>
                    <a:pt x="0" y="27"/>
                  </a:lnTo>
                  <a:lnTo>
                    <a:pt x="0" y="27"/>
                  </a:lnTo>
                  <a:lnTo>
                    <a:pt x="2" y="35"/>
                  </a:lnTo>
                  <a:lnTo>
                    <a:pt x="6" y="41"/>
                  </a:lnTo>
                  <a:lnTo>
                    <a:pt x="11" y="48"/>
                  </a:lnTo>
                  <a:lnTo>
                    <a:pt x="19" y="52"/>
                  </a:lnTo>
                  <a:lnTo>
                    <a:pt x="28" y="55"/>
                  </a:lnTo>
                  <a:lnTo>
                    <a:pt x="28"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2" name="Freeform 1316"/>
            <p:cNvSpPr>
              <a:spLocks/>
            </p:cNvSpPr>
            <p:nvPr/>
          </p:nvSpPr>
          <p:spPr bwMode="auto">
            <a:xfrm>
              <a:off x="1978" y="1239"/>
              <a:ext cx="1841" cy="1249"/>
            </a:xfrm>
            <a:custGeom>
              <a:avLst/>
              <a:gdLst/>
              <a:ahLst/>
              <a:cxnLst>
                <a:cxn ang="0">
                  <a:pos x="711" y="297"/>
                </a:cxn>
                <a:cxn ang="0">
                  <a:pos x="455" y="455"/>
                </a:cxn>
                <a:cxn ang="0">
                  <a:pos x="296" y="711"/>
                </a:cxn>
                <a:cxn ang="0">
                  <a:pos x="262" y="921"/>
                </a:cxn>
                <a:cxn ang="0">
                  <a:pos x="267" y="994"/>
                </a:cxn>
                <a:cxn ang="0">
                  <a:pos x="278" y="1068"/>
                </a:cxn>
                <a:cxn ang="0">
                  <a:pos x="296" y="1135"/>
                </a:cxn>
                <a:cxn ang="0">
                  <a:pos x="303" y="1156"/>
                </a:cxn>
                <a:cxn ang="0">
                  <a:pos x="258" y="1140"/>
                </a:cxn>
                <a:cxn ang="0">
                  <a:pos x="195" y="1108"/>
                </a:cxn>
                <a:cxn ang="0">
                  <a:pos x="138" y="1074"/>
                </a:cxn>
                <a:cxn ang="0">
                  <a:pos x="130" y="1085"/>
                </a:cxn>
                <a:cxn ang="0">
                  <a:pos x="101" y="1133"/>
                </a:cxn>
                <a:cxn ang="0">
                  <a:pos x="69" y="1202"/>
                </a:cxn>
                <a:cxn ang="0">
                  <a:pos x="58" y="1249"/>
                </a:cxn>
                <a:cxn ang="0">
                  <a:pos x="29" y="1156"/>
                </a:cxn>
                <a:cxn ang="0">
                  <a:pos x="9" y="1057"/>
                </a:cxn>
                <a:cxn ang="0">
                  <a:pos x="0" y="956"/>
                </a:cxn>
                <a:cxn ang="0">
                  <a:pos x="9" y="771"/>
                </a:cxn>
                <a:cxn ang="0">
                  <a:pos x="177" y="377"/>
                </a:cxn>
                <a:cxn ang="0">
                  <a:pos x="497" y="101"/>
                </a:cxn>
                <a:cxn ang="0">
                  <a:pos x="920" y="0"/>
                </a:cxn>
                <a:cxn ang="0">
                  <a:pos x="1210" y="46"/>
                </a:cxn>
                <a:cxn ang="0">
                  <a:pos x="1571" y="269"/>
                </a:cxn>
                <a:cxn ang="0">
                  <a:pos x="1794" y="630"/>
                </a:cxn>
                <a:cxn ang="0">
                  <a:pos x="1841" y="921"/>
                </a:cxn>
                <a:cxn ang="0">
                  <a:pos x="1835" y="1024"/>
                </a:cxn>
                <a:cxn ang="0">
                  <a:pos x="1817" y="1122"/>
                </a:cxn>
                <a:cxn ang="0">
                  <a:pos x="1790" y="1220"/>
                </a:cxn>
                <a:cxn ang="0">
                  <a:pos x="1778" y="1225"/>
                </a:cxn>
                <a:cxn ang="0">
                  <a:pos x="1750" y="1154"/>
                </a:cxn>
                <a:cxn ang="0">
                  <a:pos x="1716" y="1098"/>
                </a:cxn>
                <a:cxn ang="0">
                  <a:pos x="1702" y="1074"/>
                </a:cxn>
                <a:cxn ang="0">
                  <a:pos x="1666" y="1098"/>
                </a:cxn>
                <a:cxn ang="0">
                  <a:pos x="1601" y="1129"/>
                </a:cxn>
                <a:cxn ang="0">
                  <a:pos x="1546" y="1152"/>
                </a:cxn>
                <a:cxn ang="0">
                  <a:pos x="1534" y="1158"/>
                </a:cxn>
                <a:cxn ang="0">
                  <a:pos x="1555" y="1089"/>
                </a:cxn>
                <a:cxn ang="0">
                  <a:pos x="1571" y="1020"/>
                </a:cxn>
                <a:cxn ang="0">
                  <a:pos x="1578" y="946"/>
                </a:cxn>
                <a:cxn ang="0">
                  <a:pos x="1569" y="813"/>
                </a:cxn>
                <a:cxn ang="0">
                  <a:pos x="1451" y="533"/>
                </a:cxn>
                <a:cxn ang="0">
                  <a:pos x="1221" y="337"/>
                </a:cxn>
                <a:cxn ang="0">
                  <a:pos x="920" y="264"/>
                </a:cxn>
              </a:cxnLst>
              <a:rect l="0" t="0" r="r" b="b"/>
              <a:pathLst>
                <a:path w="1842" h="1250">
                  <a:moveTo>
                    <a:pt x="920" y="264"/>
                  </a:moveTo>
                  <a:lnTo>
                    <a:pt x="812" y="271"/>
                  </a:lnTo>
                  <a:lnTo>
                    <a:pt x="711" y="297"/>
                  </a:lnTo>
                  <a:lnTo>
                    <a:pt x="616" y="337"/>
                  </a:lnTo>
                  <a:lnTo>
                    <a:pt x="531" y="389"/>
                  </a:lnTo>
                  <a:lnTo>
                    <a:pt x="455" y="455"/>
                  </a:lnTo>
                  <a:lnTo>
                    <a:pt x="389" y="533"/>
                  </a:lnTo>
                  <a:lnTo>
                    <a:pt x="336" y="619"/>
                  </a:lnTo>
                  <a:lnTo>
                    <a:pt x="296" y="711"/>
                  </a:lnTo>
                  <a:lnTo>
                    <a:pt x="271" y="813"/>
                  </a:lnTo>
                  <a:lnTo>
                    <a:pt x="262" y="921"/>
                  </a:lnTo>
                  <a:lnTo>
                    <a:pt x="262" y="921"/>
                  </a:lnTo>
                  <a:lnTo>
                    <a:pt x="262" y="946"/>
                  </a:lnTo>
                  <a:lnTo>
                    <a:pt x="262" y="971"/>
                  </a:lnTo>
                  <a:lnTo>
                    <a:pt x="267" y="994"/>
                  </a:lnTo>
                  <a:lnTo>
                    <a:pt x="269" y="1020"/>
                  </a:lnTo>
                  <a:lnTo>
                    <a:pt x="273" y="1043"/>
                  </a:lnTo>
                  <a:lnTo>
                    <a:pt x="278" y="1068"/>
                  </a:lnTo>
                  <a:lnTo>
                    <a:pt x="283" y="1089"/>
                  </a:lnTo>
                  <a:lnTo>
                    <a:pt x="290" y="1112"/>
                  </a:lnTo>
                  <a:lnTo>
                    <a:pt x="296" y="1135"/>
                  </a:lnTo>
                  <a:lnTo>
                    <a:pt x="305" y="1158"/>
                  </a:lnTo>
                  <a:lnTo>
                    <a:pt x="305" y="1158"/>
                  </a:lnTo>
                  <a:lnTo>
                    <a:pt x="303" y="1156"/>
                  </a:lnTo>
                  <a:lnTo>
                    <a:pt x="292" y="1152"/>
                  </a:lnTo>
                  <a:lnTo>
                    <a:pt x="278" y="1146"/>
                  </a:lnTo>
                  <a:lnTo>
                    <a:pt x="258" y="1140"/>
                  </a:lnTo>
                  <a:lnTo>
                    <a:pt x="237" y="1129"/>
                  </a:lnTo>
                  <a:lnTo>
                    <a:pt x="216" y="1119"/>
                  </a:lnTo>
                  <a:lnTo>
                    <a:pt x="195" y="1108"/>
                  </a:lnTo>
                  <a:lnTo>
                    <a:pt x="172" y="1098"/>
                  </a:lnTo>
                  <a:lnTo>
                    <a:pt x="153" y="1085"/>
                  </a:lnTo>
                  <a:lnTo>
                    <a:pt x="138" y="1074"/>
                  </a:lnTo>
                  <a:lnTo>
                    <a:pt x="138" y="1074"/>
                  </a:lnTo>
                  <a:lnTo>
                    <a:pt x="136" y="1076"/>
                  </a:lnTo>
                  <a:lnTo>
                    <a:pt x="130" y="1085"/>
                  </a:lnTo>
                  <a:lnTo>
                    <a:pt x="122" y="1098"/>
                  </a:lnTo>
                  <a:lnTo>
                    <a:pt x="111" y="1114"/>
                  </a:lnTo>
                  <a:lnTo>
                    <a:pt x="101" y="1133"/>
                  </a:lnTo>
                  <a:lnTo>
                    <a:pt x="87" y="1154"/>
                  </a:lnTo>
                  <a:lnTo>
                    <a:pt x="78" y="1179"/>
                  </a:lnTo>
                  <a:lnTo>
                    <a:pt x="69" y="1202"/>
                  </a:lnTo>
                  <a:lnTo>
                    <a:pt x="62" y="1225"/>
                  </a:lnTo>
                  <a:lnTo>
                    <a:pt x="58" y="1249"/>
                  </a:lnTo>
                  <a:lnTo>
                    <a:pt x="58" y="1249"/>
                  </a:lnTo>
                  <a:lnTo>
                    <a:pt x="48" y="1220"/>
                  </a:lnTo>
                  <a:lnTo>
                    <a:pt x="37" y="1188"/>
                  </a:lnTo>
                  <a:lnTo>
                    <a:pt x="29" y="1156"/>
                  </a:lnTo>
                  <a:lnTo>
                    <a:pt x="20" y="1122"/>
                  </a:lnTo>
                  <a:lnTo>
                    <a:pt x="14" y="1091"/>
                  </a:lnTo>
                  <a:lnTo>
                    <a:pt x="9" y="1057"/>
                  </a:lnTo>
                  <a:lnTo>
                    <a:pt x="4" y="1024"/>
                  </a:lnTo>
                  <a:lnTo>
                    <a:pt x="2" y="990"/>
                  </a:lnTo>
                  <a:lnTo>
                    <a:pt x="0" y="956"/>
                  </a:lnTo>
                  <a:lnTo>
                    <a:pt x="0" y="921"/>
                  </a:lnTo>
                  <a:lnTo>
                    <a:pt x="0" y="921"/>
                  </a:lnTo>
                  <a:lnTo>
                    <a:pt x="9" y="771"/>
                  </a:lnTo>
                  <a:lnTo>
                    <a:pt x="46" y="630"/>
                  </a:lnTo>
                  <a:lnTo>
                    <a:pt x="101" y="497"/>
                  </a:lnTo>
                  <a:lnTo>
                    <a:pt x="177" y="377"/>
                  </a:lnTo>
                  <a:lnTo>
                    <a:pt x="269" y="269"/>
                  </a:lnTo>
                  <a:lnTo>
                    <a:pt x="377" y="177"/>
                  </a:lnTo>
                  <a:lnTo>
                    <a:pt x="497" y="101"/>
                  </a:lnTo>
                  <a:lnTo>
                    <a:pt x="630" y="46"/>
                  </a:lnTo>
                  <a:lnTo>
                    <a:pt x="770" y="11"/>
                  </a:lnTo>
                  <a:lnTo>
                    <a:pt x="920" y="0"/>
                  </a:lnTo>
                  <a:lnTo>
                    <a:pt x="920" y="0"/>
                  </a:lnTo>
                  <a:lnTo>
                    <a:pt x="1070" y="11"/>
                  </a:lnTo>
                  <a:lnTo>
                    <a:pt x="1210" y="46"/>
                  </a:lnTo>
                  <a:lnTo>
                    <a:pt x="1343" y="101"/>
                  </a:lnTo>
                  <a:lnTo>
                    <a:pt x="1463" y="177"/>
                  </a:lnTo>
                  <a:lnTo>
                    <a:pt x="1571" y="269"/>
                  </a:lnTo>
                  <a:lnTo>
                    <a:pt x="1661" y="377"/>
                  </a:lnTo>
                  <a:lnTo>
                    <a:pt x="1737" y="497"/>
                  </a:lnTo>
                  <a:lnTo>
                    <a:pt x="1794" y="630"/>
                  </a:lnTo>
                  <a:lnTo>
                    <a:pt x="1828" y="771"/>
                  </a:lnTo>
                  <a:lnTo>
                    <a:pt x="1841" y="921"/>
                  </a:lnTo>
                  <a:lnTo>
                    <a:pt x="1841" y="921"/>
                  </a:lnTo>
                  <a:lnTo>
                    <a:pt x="1841" y="956"/>
                  </a:lnTo>
                  <a:lnTo>
                    <a:pt x="1838" y="990"/>
                  </a:lnTo>
                  <a:lnTo>
                    <a:pt x="1835" y="1024"/>
                  </a:lnTo>
                  <a:lnTo>
                    <a:pt x="1831" y="1057"/>
                  </a:lnTo>
                  <a:lnTo>
                    <a:pt x="1824" y="1091"/>
                  </a:lnTo>
                  <a:lnTo>
                    <a:pt x="1817" y="1122"/>
                  </a:lnTo>
                  <a:lnTo>
                    <a:pt x="1811" y="1156"/>
                  </a:lnTo>
                  <a:lnTo>
                    <a:pt x="1801" y="1188"/>
                  </a:lnTo>
                  <a:lnTo>
                    <a:pt x="1790" y="1220"/>
                  </a:lnTo>
                  <a:lnTo>
                    <a:pt x="1780" y="1249"/>
                  </a:lnTo>
                  <a:lnTo>
                    <a:pt x="1780" y="1249"/>
                  </a:lnTo>
                  <a:lnTo>
                    <a:pt x="1778" y="1225"/>
                  </a:lnTo>
                  <a:lnTo>
                    <a:pt x="1771" y="1202"/>
                  </a:lnTo>
                  <a:lnTo>
                    <a:pt x="1760" y="1179"/>
                  </a:lnTo>
                  <a:lnTo>
                    <a:pt x="1750" y="1154"/>
                  </a:lnTo>
                  <a:lnTo>
                    <a:pt x="1739" y="1133"/>
                  </a:lnTo>
                  <a:lnTo>
                    <a:pt x="1727" y="1114"/>
                  </a:lnTo>
                  <a:lnTo>
                    <a:pt x="1716" y="1098"/>
                  </a:lnTo>
                  <a:lnTo>
                    <a:pt x="1709" y="1085"/>
                  </a:lnTo>
                  <a:lnTo>
                    <a:pt x="1704" y="1076"/>
                  </a:lnTo>
                  <a:lnTo>
                    <a:pt x="1702" y="1074"/>
                  </a:lnTo>
                  <a:lnTo>
                    <a:pt x="1702" y="1074"/>
                  </a:lnTo>
                  <a:lnTo>
                    <a:pt x="1684" y="1085"/>
                  </a:lnTo>
                  <a:lnTo>
                    <a:pt x="1666" y="1098"/>
                  </a:lnTo>
                  <a:lnTo>
                    <a:pt x="1645" y="1108"/>
                  </a:lnTo>
                  <a:lnTo>
                    <a:pt x="1624" y="1119"/>
                  </a:lnTo>
                  <a:lnTo>
                    <a:pt x="1601" y="1129"/>
                  </a:lnTo>
                  <a:lnTo>
                    <a:pt x="1580" y="1140"/>
                  </a:lnTo>
                  <a:lnTo>
                    <a:pt x="1560" y="1146"/>
                  </a:lnTo>
                  <a:lnTo>
                    <a:pt x="1546" y="1152"/>
                  </a:lnTo>
                  <a:lnTo>
                    <a:pt x="1537" y="1156"/>
                  </a:lnTo>
                  <a:lnTo>
                    <a:pt x="1534" y="1158"/>
                  </a:lnTo>
                  <a:lnTo>
                    <a:pt x="1534" y="1158"/>
                  </a:lnTo>
                  <a:lnTo>
                    <a:pt x="1541" y="1135"/>
                  </a:lnTo>
                  <a:lnTo>
                    <a:pt x="1550" y="1112"/>
                  </a:lnTo>
                  <a:lnTo>
                    <a:pt x="1555" y="1089"/>
                  </a:lnTo>
                  <a:lnTo>
                    <a:pt x="1560" y="1068"/>
                  </a:lnTo>
                  <a:lnTo>
                    <a:pt x="1567" y="1043"/>
                  </a:lnTo>
                  <a:lnTo>
                    <a:pt x="1571" y="1020"/>
                  </a:lnTo>
                  <a:lnTo>
                    <a:pt x="1573" y="994"/>
                  </a:lnTo>
                  <a:lnTo>
                    <a:pt x="1575" y="971"/>
                  </a:lnTo>
                  <a:lnTo>
                    <a:pt x="1578" y="946"/>
                  </a:lnTo>
                  <a:lnTo>
                    <a:pt x="1578" y="921"/>
                  </a:lnTo>
                  <a:lnTo>
                    <a:pt x="1578" y="921"/>
                  </a:lnTo>
                  <a:lnTo>
                    <a:pt x="1569" y="813"/>
                  </a:lnTo>
                  <a:lnTo>
                    <a:pt x="1544" y="711"/>
                  </a:lnTo>
                  <a:lnTo>
                    <a:pt x="1504" y="619"/>
                  </a:lnTo>
                  <a:lnTo>
                    <a:pt x="1451" y="533"/>
                  </a:lnTo>
                  <a:lnTo>
                    <a:pt x="1384" y="455"/>
                  </a:lnTo>
                  <a:lnTo>
                    <a:pt x="1308" y="389"/>
                  </a:lnTo>
                  <a:lnTo>
                    <a:pt x="1221" y="337"/>
                  </a:lnTo>
                  <a:lnTo>
                    <a:pt x="1127" y="297"/>
                  </a:lnTo>
                  <a:lnTo>
                    <a:pt x="1026" y="271"/>
                  </a:lnTo>
                  <a:lnTo>
                    <a:pt x="920" y="264"/>
                  </a:lnTo>
                  <a:lnTo>
                    <a:pt x="920" y="264"/>
                  </a:lnTo>
                </a:path>
              </a:pathLst>
            </a:custGeom>
            <a:solidFill>
              <a:srgbClr val="FFD80F"/>
            </a:solidFill>
            <a:ln w="9525" cap="rnd">
              <a:noFill/>
              <a:round/>
              <a:headEnd/>
              <a:tailEnd/>
            </a:ln>
            <a:effectLst/>
          </p:spPr>
          <p:txBody>
            <a:bodyPr/>
            <a:lstStyle/>
            <a:p>
              <a:pPr>
                <a:defRPr/>
              </a:pPr>
              <a:endParaRPr lang="en-US"/>
            </a:p>
          </p:txBody>
        </p:sp>
        <p:sp>
          <p:nvSpPr>
            <p:cNvPr id="293" name="Freeform 1317"/>
            <p:cNvSpPr>
              <a:spLocks/>
            </p:cNvSpPr>
            <p:nvPr/>
          </p:nvSpPr>
          <p:spPr bwMode="auto">
            <a:xfrm>
              <a:off x="1978" y="1239"/>
              <a:ext cx="1841" cy="1249"/>
            </a:xfrm>
            <a:custGeom>
              <a:avLst/>
              <a:gdLst/>
              <a:ahLst/>
              <a:cxnLst>
                <a:cxn ang="0">
                  <a:pos x="711" y="297"/>
                </a:cxn>
                <a:cxn ang="0">
                  <a:pos x="455" y="455"/>
                </a:cxn>
                <a:cxn ang="0">
                  <a:pos x="296" y="711"/>
                </a:cxn>
                <a:cxn ang="0">
                  <a:pos x="262" y="921"/>
                </a:cxn>
                <a:cxn ang="0">
                  <a:pos x="267" y="994"/>
                </a:cxn>
                <a:cxn ang="0">
                  <a:pos x="278" y="1068"/>
                </a:cxn>
                <a:cxn ang="0">
                  <a:pos x="296" y="1135"/>
                </a:cxn>
                <a:cxn ang="0">
                  <a:pos x="303" y="1156"/>
                </a:cxn>
                <a:cxn ang="0">
                  <a:pos x="258" y="1140"/>
                </a:cxn>
                <a:cxn ang="0">
                  <a:pos x="195" y="1108"/>
                </a:cxn>
                <a:cxn ang="0">
                  <a:pos x="138" y="1074"/>
                </a:cxn>
                <a:cxn ang="0">
                  <a:pos x="130" y="1085"/>
                </a:cxn>
                <a:cxn ang="0">
                  <a:pos x="101" y="1133"/>
                </a:cxn>
                <a:cxn ang="0">
                  <a:pos x="69" y="1202"/>
                </a:cxn>
                <a:cxn ang="0">
                  <a:pos x="58" y="1249"/>
                </a:cxn>
                <a:cxn ang="0">
                  <a:pos x="29" y="1156"/>
                </a:cxn>
                <a:cxn ang="0">
                  <a:pos x="9" y="1057"/>
                </a:cxn>
                <a:cxn ang="0">
                  <a:pos x="0" y="956"/>
                </a:cxn>
                <a:cxn ang="0">
                  <a:pos x="9" y="771"/>
                </a:cxn>
                <a:cxn ang="0">
                  <a:pos x="177" y="377"/>
                </a:cxn>
                <a:cxn ang="0">
                  <a:pos x="497" y="101"/>
                </a:cxn>
                <a:cxn ang="0">
                  <a:pos x="920" y="0"/>
                </a:cxn>
                <a:cxn ang="0">
                  <a:pos x="1210" y="46"/>
                </a:cxn>
                <a:cxn ang="0">
                  <a:pos x="1571" y="269"/>
                </a:cxn>
                <a:cxn ang="0">
                  <a:pos x="1794" y="630"/>
                </a:cxn>
                <a:cxn ang="0">
                  <a:pos x="1841" y="921"/>
                </a:cxn>
                <a:cxn ang="0">
                  <a:pos x="1835" y="1024"/>
                </a:cxn>
                <a:cxn ang="0">
                  <a:pos x="1817" y="1122"/>
                </a:cxn>
                <a:cxn ang="0">
                  <a:pos x="1790" y="1220"/>
                </a:cxn>
                <a:cxn ang="0">
                  <a:pos x="1778" y="1225"/>
                </a:cxn>
                <a:cxn ang="0">
                  <a:pos x="1750" y="1154"/>
                </a:cxn>
                <a:cxn ang="0">
                  <a:pos x="1716" y="1098"/>
                </a:cxn>
                <a:cxn ang="0">
                  <a:pos x="1702" y="1074"/>
                </a:cxn>
                <a:cxn ang="0">
                  <a:pos x="1666" y="1098"/>
                </a:cxn>
                <a:cxn ang="0">
                  <a:pos x="1601" y="1129"/>
                </a:cxn>
                <a:cxn ang="0">
                  <a:pos x="1546" y="1152"/>
                </a:cxn>
                <a:cxn ang="0">
                  <a:pos x="1534" y="1158"/>
                </a:cxn>
                <a:cxn ang="0">
                  <a:pos x="1555" y="1089"/>
                </a:cxn>
                <a:cxn ang="0">
                  <a:pos x="1571" y="1020"/>
                </a:cxn>
                <a:cxn ang="0">
                  <a:pos x="1578" y="946"/>
                </a:cxn>
                <a:cxn ang="0">
                  <a:pos x="1569" y="813"/>
                </a:cxn>
                <a:cxn ang="0">
                  <a:pos x="1451" y="533"/>
                </a:cxn>
                <a:cxn ang="0">
                  <a:pos x="1221" y="337"/>
                </a:cxn>
                <a:cxn ang="0">
                  <a:pos x="920" y="264"/>
                </a:cxn>
              </a:cxnLst>
              <a:rect l="0" t="0" r="r" b="b"/>
              <a:pathLst>
                <a:path w="1842" h="1250">
                  <a:moveTo>
                    <a:pt x="920" y="264"/>
                  </a:moveTo>
                  <a:lnTo>
                    <a:pt x="812" y="271"/>
                  </a:lnTo>
                  <a:lnTo>
                    <a:pt x="711" y="297"/>
                  </a:lnTo>
                  <a:lnTo>
                    <a:pt x="616" y="337"/>
                  </a:lnTo>
                  <a:lnTo>
                    <a:pt x="531" y="389"/>
                  </a:lnTo>
                  <a:lnTo>
                    <a:pt x="455" y="455"/>
                  </a:lnTo>
                  <a:lnTo>
                    <a:pt x="389" y="533"/>
                  </a:lnTo>
                  <a:lnTo>
                    <a:pt x="336" y="619"/>
                  </a:lnTo>
                  <a:lnTo>
                    <a:pt x="296" y="711"/>
                  </a:lnTo>
                  <a:lnTo>
                    <a:pt x="271" y="813"/>
                  </a:lnTo>
                  <a:lnTo>
                    <a:pt x="262" y="921"/>
                  </a:lnTo>
                  <a:lnTo>
                    <a:pt x="262" y="921"/>
                  </a:lnTo>
                  <a:lnTo>
                    <a:pt x="262" y="946"/>
                  </a:lnTo>
                  <a:lnTo>
                    <a:pt x="262" y="971"/>
                  </a:lnTo>
                  <a:lnTo>
                    <a:pt x="267" y="994"/>
                  </a:lnTo>
                  <a:lnTo>
                    <a:pt x="269" y="1020"/>
                  </a:lnTo>
                  <a:lnTo>
                    <a:pt x="273" y="1043"/>
                  </a:lnTo>
                  <a:lnTo>
                    <a:pt x="278" y="1068"/>
                  </a:lnTo>
                  <a:lnTo>
                    <a:pt x="283" y="1089"/>
                  </a:lnTo>
                  <a:lnTo>
                    <a:pt x="290" y="1112"/>
                  </a:lnTo>
                  <a:lnTo>
                    <a:pt x="296" y="1135"/>
                  </a:lnTo>
                  <a:lnTo>
                    <a:pt x="305" y="1158"/>
                  </a:lnTo>
                  <a:lnTo>
                    <a:pt x="305" y="1158"/>
                  </a:lnTo>
                  <a:lnTo>
                    <a:pt x="303" y="1156"/>
                  </a:lnTo>
                  <a:lnTo>
                    <a:pt x="292" y="1152"/>
                  </a:lnTo>
                  <a:lnTo>
                    <a:pt x="278" y="1146"/>
                  </a:lnTo>
                  <a:lnTo>
                    <a:pt x="258" y="1140"/>
                  </a:lnTo>
                  <a:lnTo>
                    <a:pt x="237" y="1129"/>
                  </a:lnTo>
                  <a:lnTo>
                    <a:pt x="216" y="1119"/>
                  </a:lnTo>
                  <a:lnTo>
                    <a:pt x="195" y="1108"/>
                  </a:lnTo>
                  <a:lnTo>
                    <a:pt x="172" y="1098"/>
                  </a:lnTo>
                  <a:lnTo>
                    <a:pt x="153" y="1085"/>
                  </a:lnTo>
                  <a:lnTo>
                    <a:pt x="138" y="1074"/>
                  </a:lnTo>
                  <a:lnTo>
                    <a:pt x="138" y="1074"/>
                  </a:lnTo>
                  <a:lnTo>
                    <a:pt x="136" y="1076"/>
                  </a:lnTo>
                  <a:lnTo>
                    <a:pt x="130" y="1085"/>
                  </a:lnTo>
                  <a:lnTo>
                    <a:pt x="122" y="1098"/>
                  </a:lnTo>
                  <a:lnTo>
                    <a:pt x="111" y="1114"/>
                  </a:lnTo>
                  <a:lnTo>
                    <a:pt x="101" y="1133"/>
                  </a:lnTo>
                  <a:lnTo>
                    <a:pt x="87" y="1154"/>
                  </a:lnTo>
                  <a:lnTo>
                    <a:pt x="78" y="1179"/>
                  </a:lnTo>
                  <a:lnTo>
                    <a:pt x="69" y="1202"/>
                  </a:lnTo>
                  <a:lnTo>
                    <a:pt x="62" y="1225"/>
                  </a:lnTo>
                  <a:lnTo>
                    <a:pt x="58" y="1249"/>
                  </a:lnTo>
                  <a:lnTo>
                    <a:pt x="58" y="1249"/>
                  </a:lnTo>
                  <a:lnTo>
                    <a:pt x="48" y="1220"/>
                  </a:lnTo>
                  <a:lnTo>
                    <a:pt x="37" y="1188"/>
                  </a:lnTo>
                  <a:lnTo>
                    <a:pt x="29" y="1156"/>
                  </a:lnTo>
                  <a:lnTo>
                    <a:pt x="20" y="1122"/>
                  </a:lnTo>
                  <a:lnTo>
                    <a:pt x="14" y="1091"/>
                  </a:lnTo>
                  <a:lnTo>
                    <a:pt x="9" y="1057"/>
                  </a:lnTo>
                  <a:lnTo>
                    <a:pt x="4" y="1024"/>
                  </a:lnTo>
                  <a:lnTo>
                    <a:pt x="2" y="990"/>
                  </a:lnTo>
                  <a:lnTo>
                    <a:pt x="0" y="956"/>
                  </a:lnTo>
                  <a:lnTo>
                    <a:pt x="0" y="921"/>
                  </a:lnTo>
                  <a:lnTo>
                    <a:pt x="0" y="921"/>
                  </a:lnTo>
                  <a:lnTo>
                    <a:pt x="9" y="771"/>
                  </a:lnTo>
                  <a:lnTo>
                    <a:pt x="46" y="630"/>
                  </a:lnTo>
                  <a:lnTo>
                    <a:pt x="101" y="497"/>
                  </a:lnTo>
                  <a:lnTo>
                    <a:pt x="177" y="377"/>
                  </a:lnTo>
                  <a:lnTo>
                    <a:pt x="269" y="269"/>
                  </a:lnTo>
                  <a:lnTo>
                    <a:pt x="377" y="177"/>
                  </a:lnTo>
                  <a:lnTo>
                    <a:pt x="497" y="101"/>
                  </a:lnTo>
                  <a:lnTo>
                    <a:pt x="630" y="46"/>
                  </a:lnTo>
                  <a:lnTo>
                    <a:pt x="770" y="11"/>
                  </a:lnTo>
                  <a:lnTo>
                    <a:pt x="920" y="0"/>
                  </a:lnTo>
                  <a:lnTo>
                    <a:pt x="920" y="0"/>
                  </a:lnTo>
                  <a:lnTo>
                    <a:pt x="1070" y="11"/>
                  </a:lnTo>
                  <a:lnTo>
                    <a:pt x="1210" y="46"/>
                  </a:lnTo>
                  <a:lnTo>
                    <a:pt x="1343" y="101"/>
                  </a:lnTo>
                  <a:lnTo>
                    <a:pt x="1463" y="177"/>
                  </a:lnTo>
                  <a:lnTo>
                    <a:pt x="1571" y="269"/>
                  </a:lnTo>
                  <a:lnTo>
                    <a:pt x="1661" y="377"/>
                  </a:lnTo>
                  <a:lnTo>
                    <a:pt x="1737" y="497"/>
                  </a:lnTo>
                  <a:lnTo>
                    <a:pt x="1794" y="630"/>
                  </a:lnTo>
                  <a:lnTo>
                    <a:pt x="1828" y="771"/>
                  </a:lnTo>
                  <a:lnTo>
                    <a:pt x="1841" y="921"/>
                  </a:lnTo>
                  <a:lnTo>
                    <a:pt x="1841" y="921"/>
                  </a:lnTo>
                  <a:lnTo>
                    <a:pt x="1841" y="956"/>
                  </a:lnTo>
                  <a:lnTo>
                    <a:pt x="1838" y="990"/>
                  </a:lnTo>
                  <a:lnTo>
                    <a:pt x="1835" y="1024"/>
                  </a:lnTo>
                  <a:lnTo>
                    <a:pt x="1831" y="1057"/>
                  </a:lnTo>
                  <a:lnTo>
                    <a:pt x="1824" y="1091"/>
                  </a:lnTo>
                  <a:lnTo>
                    <a:pt x="1817" y="1122"/>
                  </a:lnTo>
                  <a:lnTo>
                    <a:pt x="1811" y="1156"/>
                  </a:lnTo>
                  <a:lnTo>
                    <a:pt x="1801" y="1188"/>
                  </a:lnTo>
                  <a:lnTo>
                    <a:pt x="1790" y="1220"/>
                  </a:lnTo>
                  <a:lnTo>
                    <a:pt x="1780" y="1249"/>
                  </a:lnTo>
                  <a:lnTo>
                    <a:pt x="1780" y="1249"/>
                  </a:lnTo>
                  <a:lnTo>
                    <a:pt x="1778" y="1225"/>
                  </a:lnTo>
                  <a:lnTo>
                    <a:pt x="1771" y="1202"/>
                  </a:lnTo>
                  <a:lnTo>
                    <a:pt x="1760" y="1179"/>
                  </a:lnTo>
                  <a:lnTo>
                    <a:pt x="1750" y="1154"/>
                  </a:lnTo>
                  <a:lnTo>
                    <a:pt x="1739" y="1133"/>
                  </a:lnTo>
                  <a:lnTo>
                    <a:pt x="1727" y="1114"/>
                  </a:lnTo>
                  <a:lnTo>
                    <a:pt x="1716" y="1098"/>
                  </a:lnTo>
                  <a:lnTo>
                    <a:pt x="1709" y="1085"/>
                  </a:lnTo>
                  <a:lnTo>
                    <a:pt x="1704" y="1076"/>
                  </a:lnTo>
                  <a:lnTo>
                    <a:pt x="1702" y="1074"/>
                  </a:lnTo>
                  <a:lnTo>
                    <a:pt x="1702" y="1074"/>
                  </a:lnTo>
                  <a:lnTo>
                    <a:pt x="1684" y="1085"/>
                  </a:lnTo>
                  <a:lnTo>
                    <a:pt x="1666" y="1098"/>
                  </a:lnTo>
                  <a:lnTo>
                    <a:pt x="1645" y="1108"/>
                  </a:lnTo>
                  <a:lnTo>
                    <a:pt x="1624" y="1119"/>
                  </a:lnTo>
                  <a:lnTo>
                    <a:pt x="1601" y="1129"/>
                  </a:lnTo>
                  <a:lnTo>
                    <a:pt x="1580" y="1140"/>
                  </a:lnTo>
                  <a:lnTo>
                    <a:pt x="1560" y="1146"/>
                  </a:lnTo>
                  <a:lnTo>
                    <a:pt x="1546" y="1152"/>
                  </a:lnTo>
                  <a:lnTo>
                    <a:pt x="1537" y="1156"/>
                  </a:lnTo>
                  <a:lnTo>
                    <a:pt x="1534" y="1158"/>
                  </a:lnTo>
                  <a:lnTo>
                    <a:pt x="1534" y="1158"/>
                  </a:lnTo>
                  <a:lnTo>
                    <a:pt x="1541" y="1135"/>
                  </a:lnTo>
                  <a:lnTo>
                    <a:pt x="1550" y="1112"/>
                  </a:lnTo>
                  <a:lnTo>
                    <a:pt x="1555" y="1089"/>
                  </a:lnTo>
                  <a:lnTo>
                    <a:pt x="1560" y="1068"/>
                  </a:lnTo>
                  <a:lnTo>
                    <a:pt x="1567" y="1043"/>
                  </a:lnTo>
                  <a:lnTo>
                    <a:pt x="1571" y="1020"/>
                  </a:lnTo>
                  <a:lnTo>
                    <a:pt x="1573" y="994"/>
                  </a:lnTo>
                  <a:lnTo>
                    <a:pt x="1575" y="971"/>
                  </a:lnTo>
                  <a:lnTo>
                    <a:pt x="1578" y="946"/>
                  </a:lnTo>
                  <a:lnTo>
                    <a:pt x="1578" y="921"/>
                  </a:lnTo>
                  <a:lnTo>
                    <a:pt x="1578" y="921"/>
                  </a:lnTo>
                  <a:lnTo>
                    <a:pt x="1569" y="813"/>
                  </a:lnTo>
                  <a:lnTo>
                    <a:pt x="1544" y="711"/>
                  </a:lnTo>
                  <a:lnTo>
                    <a:pt x="1504" y="619"/>
                  </a:lnTo>
                  <a:lnTo>
                    <a:pt x="1451" y="533"/>
                  </a:lnTo>
                  <a:lnTo>
                    <a:pt x="1384" y="455"/>
                  </a:lnTo>
                  <a:lnTo>
                    <a:pt x="1308" y="389"/>
                  </a:lnTo>
                  <a:lnTo>
                    <a:pt x="1221" y="337"/>
                  </a:lnTo>
                  <a:lnTo>
                    <a:pt x="1127" y="297"/>
                  </a:lnTo>
                  <a:lnTo>
                    <a:pt x="1026" y="271"/>
                  </a:lnTo>
                  <a:lnTo>
                    <a:pt x="920" y="264"/>
                  </a:lnTo>
                  <a:lnTo>
                    <a:pt x="920" y="26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4" name="Freeform 1318"/>
            <p:cNvSpPr>
              <a:spLocks/>
            </p:cNvSpPr>
            <p:nvPr/>
          </p:nvSpPr>
          <p:spPr bwMode="auto">
            <a:xfrm>
              <a:off x="1998" y="1260"/>
              <a:ext cx="1523" cy="951"/>
            </a:xfrm>
            <a:custGeom>
              <a:avLst/>
              <a:gdLst/>
              <a:ahLst/>
              <a:cxnLst>
                <a:cxn ang="0">
                  <a:pos x="10" y="727"/>
                </a:cxn>
                <a:cxn ang="0">
                  <a:pos x="98" y="460"/>
                </a:cxn>
                <a:cxn ang="0">
                  <a:pos x="263" y="246"/>
                </a:cxn>
                <a:cxn ang="0">
                  <a:pos x="489" y="92"/>
                </a:cxn>
                <a:cxn ang="0">
                  <a:pos x="761" y="10"/>
                </a:cxn>
                <a:cxn ang="0">
                  <a:pos x="910" y="0"/>
                </a:cxn>
                <a:cxn ang="0">
                  <a:pos x="1043" y="8"/>
                </a:cxn>
                <a:cxn ang="0">
                  <a:pos x="1161" y="34"/>
                </a:cxn>
                <a:cxn ang="0">
                  <a:pos x="1269" y="75"/>
                </a:cxn>
                <a:cxn ang="0">
                  <a:pos x="1372" y="134"/>
                </a:cxn>
                <a:cxn ang="0">
                  <a:pos x="1471" y="210"/>
                </a:cxn>
                <a:cxn ang="0">
                  <a:pos x="1496" y="233"/>
                </a:cxn>
                <a:cxn ang="0">
                  <a:pos x="1522" y="271"/>
                </a:cxn>
                <a:cxn ang="0">
                  <a:pos x="1504" y="290"/>
                </a:cxn>
                <a:cxn ang="0">
                  <a:pos x="1443" y="290"/>
                </a:cxn>
                <a:cxn ang="0">
                  <a:pos x="1333" y="262"/>
                </a:cxn>
                <a:cxn ang="0">
                  <a:pos x="1260" y="239"/>
                </a:cxn>
                <a:cxn ang="0">
                  <a:pos x="1094" y="200"/>
                </a:cxn>
                <a:cxn ang="0">
                  <a:pos x="919" y="186"/>
                </a:cxn>
                <a:cxn ang="0">
                  <a:pos x="744" y="207"/>
                </a:cxn>
                <a:cxn ang="0">
                  <a:pos x="581" y="258"/>
                </a:cxn>
                <a:cxn ang="0">
                  <a:pos x="445" y="347"/>
                </a:cxn>
                <a:cxn ang="0">
                  <a:pos x="390" y="398"/>
                </a:cxn>
                <a:cxn ang="0">
                  <a:pos x="310" y="488"/>
                </a:cxn>
                <a:cxn ang="0">
                  <a:pos x="263" y="570"/>
                </a:cxn>
                <a:cxn ang="0">
                  <a:pos x="232" y="654"/>
                </a:cxn>
                <a:cxn ang="0">
                  <a:pos x="206" y="745"/>
                </a:cxn>
                <a:cxn ang="0">
                  <a:pos x="192" y="797"/>
                </a:cxn>
                <a:cxn ang="0">
                  <a:pos x="147" y="886"/>
                </a:cxn>
                <a:cxn ang="0">
                  <a:pos x="98" y="936"/>
                </a:cxn>
                <a:cxn ang="0">
                  <a:pos x="50" y="949"/>
                </a:cxn>
                <a:cxn ang="0">
                  <a:pos x="15" y="928"/>
                </a:cxn>
                <a:cxn ang="0">
                  <a:pos x="0" y="875"/>
                </a:cxn>
              </a:cxnLst>
              <a:rect l="0" t="0" r="r" b="b"/>
              <a:pathLst>
                <a:path w="1523" h="950">
                  <a:moveTo>
                    <a:pt x="0" y="875"/>
                  </a:moveTo>
                  <a:lnTo>
                    <a:pt x="10" y="727"/>
                  </a:lnTo>
                  <a:lnTo>
                    <a:pt x="47" y="589"/>
                  </a:lnTo>
                  <a:lnTo>
                    <a:pt x="98" y="460"/>
                  </a:lnTo>
                  <a:lnTo>
                    <a:pt x="172" y="347"/>
                  </a:lnTo>
                  <a:lnTo>
                    <a:pt x="263" y="246"/>
                  </a:lnTo>
                  <a:lnTo>
                    <a:pt x="369" y="159"/>
                  </a:lnTo>
                  <a:lnTo>
                    <a:pt x="489" y="92"/>
                  </a:lnTo>
                  <a:lnTo>
                    <a:pt x="620" y="41"/>
                  </a:lnTo>
                  <a:lnTo>
                    <a:pt x="761" y="10"/>
                  </a:lnTo>
                  <a:lnTo>
                    <a:pt x="910" y="0"/>
                  </a:lnTo>
                  <a:lnTo>
                    <a:pt x="910" y="0"/>
                  </a:lnTo>
                  <a:lnTo>
                    <a:pt x="977" y="2"/>
                  </a:lnTo>
                  <a:lnTo>
                    <a:pt x="1043" y="8"/>
                  </a:lnTo>
                  <a:lnTo>
                    <a:pt x="1101" y="18"/>
                  </a:lnTo>
                  <a:lnTo>
                    <a:pt x="1161" y="34"/>
                  </a:lnTo>
                  <a:lnTo>
                    <a:pt x="1216" y="52"/>
                  </a:lnTo>
                  <a:lnTo>
                    <a:pt x="1269" y="75"/>
                  </a:lnTo>
                  <a:lnTo>
                    <a:pt x="1321" y="103"/>
                  </a:lnTo>
                  <a:lnTo>
                    <a:pt x="1372" y="134"/>
                  </a:lnTo>
                  <a:lnTo>
                    <a:pt x="1420" y="170"/>
                  </a:lnTo>
                  <a:lnTo>
                    <a:pt x="1471" y="210"/>
                  </a:lnTo>
                  <a:lnTo>
                    <a:pt x="1471" y="210"/>
                  </a:lnTo>
                  <a:lnTo>
                    <a:pt x="1496" y="233"/>
                  </a:lnTo>
                  <a:lnTo>
                    <a:pt x="1513" y="255"/>
                  </a:lnTo>
                  <a:lnTo>
                    <a:pt x="1522" y="271"/>
                  </a:lnTo>
                  <a:lnTo>
                    <a:pt x="1517" y="281"/>
                  </a:lnTo>
                  <a:lnTo>
                    <a:pt x="1504" y="290"/>
                  </a:lnTo>
                  <a:lnTo>
                    <a:pt x="1479" y="292"/>
                  </a:lnTo>
                  <a:lnTo>
                    <a:pt x="1443" y="290"/>
                  </a:lnTo>
                  <a:lnTo>
                    <a:pt x="1395" y="280"/>
                  </a:lnTo>
                  <a:lnTo>
                    <a:pt x="1333" y="262"/>
                  </a:lnTo>
                  <a:lnTo>
                    <a:pt x="1260" y="239"/>
                  </a:lnTo>
                  <a:lnTo>
                    <a:pt x="1260" y="239"/>
                  </a:lnTo>
                  <a:lnTo>
                    <a:pt x="1179" y="216"/>
                  </a:lnTo>
                  <a:lnTo>
                    <a:pt x="1094" y="200"/>
                  </a:lnTo>
                  <a:lnTo>
                    <a:pt x="1007" y="191"/>
                  </a:lnTo>
                  <a:lnTo>
                    <a:pt x="919" y="186"/>
                  </a:lnTo>
                  <a:lnTo>
                    <a:pt x="828" y="193"/>
                  </a:lnTo>
                  <a:lnTo>
                    <a:pt x="744" y="207"/>
                  </a:lnTo>
                  <a:lnTo>
                    <a:pt x="659" y="229"/>
                  </a:lnTo>
                  <a:lnTo>
                    <a:pt x="581" y="258"/>
                  </a:lnTo>
                  <a:lnTo>
                    <a:pt x="508" y="299"/>
                  </a:lnTo>
                  <a:lnTo>
                    <a:pt x="445" y="347"/>
                  </a:lnTo>
                  <a:lnTo>
                    <a:pt x="445" y="347"/>
                  </a:lnTo>
                  <a:lnTo>
                    <a:pt x="390" y="398"/>
                  </a:lnTo>
                  <a:lnTo>
                    <a:pt x="346" y="444"/>
                  </a:lnTo>
                  <a:lnTo>
                    <a:pt x="310" y="488"/>
                  </a:lnTo>
                  <a:lnTo>
                    <a:pt x="282" y="530"/>
                  </a:lnTo>
                  <a:lnTo>
                    <a:pt x="263" y="570"/>
                  </a:lnTo>
                  <a:lnTo>
                    <a:pt x="247" y="612"/>
                  </a:lnTo>
                  <a:lnTo>
                    <a:pt x="232" y="654"/>
                  </a:lnTo>
                  <a:lnTo>
                    <a:pt x="219" y="698"/>
                  </a:lnTo>
                  <a:lnTo>
                    <a:pt x="206" y="745"/>
                  </a:lnTo>
                  <a:lnTo>
                    <a:pt x="192" y="797"/>
                  </a:lnTo>
                  <a:lnTo>
                    <a:pt x="192" y="797"/>
                  </a:lnTo>
                  <a:lnTo>
                    <a:pt x="171" y="847"/>
                  </a:lnTo>
                  <a:lnTo>
                    <a:pt x="147" y="886"/>
                  </a:lnTo>
                  <a:lnTo>
                    <a:pt x="124" y="916"/>
                  </a:lnTo>
                  <a:lnTo>
                    <a:pt x="98" y="936"/>
                  </a:lnTo>
                  <a:lnTo>
                    <a:pt x="73" y="946"/>
                  </a:lnTo>
                  <a:lnTo>
                    <a:pt x="50" y="949"/>
                  </a:lnTo>
                  <a:lnTo>
                    <a:pt x="29" y="942"/>
                  </a:lnTo>
                  <a:lnTo>
                    <a:pt x="15" y="928"/>
                  </a:lnTo>
                  <a:lnTo>
                    <a:pt x="2" y="905"/>
                  </a:lnTo>
                  <a:lnTo>
                    <a:pt x="0" y="875"/>
                  </a:lnTo>
                  <a:lnTo>
                    <a:pt x="0" y="875"/>
                  </a:lnTo>
                </a:path>
              </a:pathLst>
            </a:custGeom>
            <a:solidFill>
              <a:srgbClr val="FFD80F"/>
            </a:solidFill>
            <a:ln w="9525" cap="rnd">
              <a:noFill/>
              <a:round/>
              <a:headEnd/>
              <a:tailEnd/>
            </a:ln>
            <a:effectLst/>
          </p:spPr>
          <p:txBody>
            <a:bodyPr/>
            <a:lstStyle/>
            <a:p>
              <a:pPr>
                <a:defRPr/>
              </a:pPr>
              <a:endParaRPr lang="en-US"/>
            </a:p>
          </p:txBody>
        </p:sp>
        <p:sp>
          <p:nvSpPr>
            <p:cNvPr id="295" name="Freeform 1319"/>
            <p:cNvSpPr>
              <a:spLocks/>
            </p:cNvSpPr>
            <p:nvPr/>
          </p:nvSpPr>
          <p:spPr bwMode="auto">
            <a:xfrm>
              <a:off x="2017" y="1272"/>
              <a:ext cx="1499" cy="933"/>
            </a:xfrm>
            <a:custGeom>
              <a:avLst/>
              <a:gdLst/>
              <a:ahLst/>
              <a:cxnLst>
                <a:cxn ang="0">
                  <a:pos x="15" y="711"/>
                </a:cxn>
                <a:cxn ang="0">
                  <a:pos x="105" y="449"/>
                </a:cxn>
                <a:cxn ang="0">
                  <a:pos x="268" y="239"/>
                </a:cxn>
                <a:cxn ang="0">
                  <a:pos x="491" y="90"/>
                </a:cxn>
                <a:cxn ang="0">
                  <a:pos x="756" y="9"/>
                </a:cxn>
                <a:cxn ang="0">
                  <a:pos x="904" y="0"/>
                </a:cxn>
                <a:cxn ang="0">
                  <a:pos x="1034" y="8"/>
                </a:cxn>
                <a:cxn ang="0">
                  <a:pos x="1150" y="31"/>
                </a:cxn>
                <a:cxn ang="0">
                  <a:pos x="1256" y="73"/>
                </a:cxn>
                <a:cxn ang="0">
                  <a:pos x="1355" y="128"/>
                </a:cxn>
                <a:cxn ang="0">
                  <a:pos x="1449" y="200"/>
                </a:cxn>
                <a:cxn ang="0">
                  <a:pos x="1474" y="223"/>
                </a:cxn>
                <a:cxn ang="0">
                  <a:pos x="1498" y="256"/>
                </a:cxn>
                <a:cxn ang="0">
                  <a:pos x="1481" y="275"/>
                </a:cxn>
                <a:cxn ang="0">
                  <a:pos x="1422" y="275"/>
                </a:cxn>
                <a:cxn ang="0">
                  <a:pos x="1319" y="250"/>
                </a:cxn>
                <a:cxn ang="0">
                  <a:pos x="1249" y="227"/>
                </a:cxn>
                <a:cxn ang="0">
                  <a:pos x="1083" y="189"/>
                </a:cxn>
                <a:cxn ang="0">
                  <a:pos x="910" y="179"/>
                </a:cxn>
                <a:cxn ang="0">
                  <a:pos x="735" y="197"/>
                </a:cxn>
                <a:cxn ang="0">
                  <a:pos x="573" y="250"/>
                </a:cxn>
                <a:cxn ang="0">
                  <a:pos x="436" y="336"/>
                </a:cxn>
                <a:cxn ang="0">
                  <a:pos x="381" y="386"/>
                </a:cxn>
                <a:cxn ang="0">
                  <a:pos x="303" y="477"/>
                </a:cxn>
                <a:cxn ang="0">
                  <a:pos x="255" y="559"/>
                </a:cxn>
                <a:cxn ang="0">
                  <a:pos x="223" y="641"/>
                </a:cxn>
                <a:cxn ang="0">
                  <a:pos x="197" y="729"/>
                </a:cxn>
                <a:cxn ang="0">
                  <a:pos x="183" y="780"/>
                </a:cxn>
                <a:cxn ang="0">
                  <a:pos x="142" y="866"/>
                </a:cxn>
                <a:cxn ang="0">
                  <a:pos x="94" y="916"/>
                </a:cxn>
                <a:cxn ang="0">
                  <a:pos x="48" y="930"/>
                </a:cxn>
                <a:cxn ang="0">
                  <a:pos x="15" y="911"/>
                </a:cxn>
                <a:cxn ang="0">
                  <a:pos x="0" y="858"/>
                </a:cxn>
              </a:cxnLst>
              <a:rect l="0" t="0" r="r" b="b"/>
              <a:pathLst>
                <a:path w="1499" h="931">
                  <a:moveTo>
                    <a:pt x="0" y="858"/>
                  </a:moveTo>
                  <a:lnTo>
                    <a:pt x="15" y="711"/>
                  </a:lnTo>
                  <a:lnTo>
                    <a:pt x="50" y="576"/>
                  </a:lnTo>
                  <a:lnTo>
                    <a:pt x="105" y="449"/>
                  </a:lnTo>
                  <a:lnTo>
                    <a:pt x="179" y="338"/>
                  </a:lnTo>
                  <a:lnTo>
                    <a:pt x="268" y="239"/>
                  </a:lnTo>
                  <a:lnTo>
                    <a:pt x="372" y="157"/>
                  </a:lnTo>
                  <a:lnTo>
                    <a:pt x="491" y="90"/>
                  </a:lnTo>
                  <a:lnTo>
                    <a:pt x="619" y="39"/>
                  </a:lnTo>
                  <a:lnTo>
                    <a:pt x="756" y="9"/>
                  </a:lnTo>
                  <a:lnTo>
                    <a:pt x="904" y="0"/>
                  </a:lnTo>
                  <a:lnTo>
                    <a:pt x="904" y="0"/>
                  </a:lnTo>
                  <a:lnTo>
                    <a:pt x="970" y="2"/>
                  </a:lnTo>
                  <a:lnTo>
                    <a:pt x="1034" y="8"/>
                  </a:lnTo>
                  <a:lnTo>
                    <a:pt x="1094" y="18"/>
                  </a:lnTo>
                  <a:lnTo>
                    <a:pt x="1150" y="31"/>
                  </a:lnTo>
                  <a:lnTo>
                    <a:pt x="1203" y="50"/>
                  </a:lnTo>
                  <a:lnTo>
                    <a:pt x="1256" y="73"/>
                  </a:lnTo>
                  <a:lnTo>
                    <a:pt x="1306" y="98"/>
                  </a:lnTo>
                  <a:lnTo>
                    <a:pt x="1355" y="128"/>
                  </a:lnTo>
                  <a:lnTo>
                    <a:pt x="1401" y="161"/>
                  </a:lnTo>
                  <a:lnTo>
                    <a:pt x="1449" y="200"/>
                  </a:lnTo>
                  <a:lnTo>
                    <a:pt x="1449" y="200"/>
                  </a:lnTo>
                  <a:lnTo>
                    <a:pt x="1474" y="223"/>
                  </a:lnTo>
                  <a:lnTo>
                    <a:pt x="1492" y="241"/>
                  </a:lnTo>
                  <a:lnTo>
                    <a:pt x="1498" y="256"/>
                  </a:lnTo>
                  <a:lnTo>
                    <a:pt x="1494" y="269"/>
                  </a:lnTo>
                  <a:lnTo>
                    <a:pt x="1481" y="275"/>
                  </a:lnTo>
                  <a:lnTo>
                    <a:pt x="1458" y="278"/>
                  </a:lnTo>
                  <a:lnTo>
                    <a:pt x="1422" y="275"/>
                  </a:lnTo>
                  <a:lnTo>
                    <a:pt x="1375" y="264"/>
                  </a:lnTo>
                  <a:lnTo>
                    <a:pt x="1319" y="250"/>
                  </a:lnTo>
                  <a:lnTo>
                    <a:pt x="1249" y="227"/>
                  </a:lnTo>
                  <a:lnTo>
                    <a:pt x="1249" y="227"/>
                  </a:lnTo>
                  <a:lnTo>
                    <a:pt x="1168" y="204"/>
                  </a:lnTo>
                  <a:lnTo>
                    <a:pt x="1083" y="189"/>
                  </a:lnTo>
                  <a:lnTo>
                    <a:pt x="996" y="181"/>
                  </a:lnTo>
                  <a:lnTo>
                    <a:pt x="910" y="179"/>
                  </a:lnTo>
                  <a:lnTo>
                    <a:pt x="821" y="184"/>
                  </a:lnTo>
                  <a:lnTo>
                    <a:pt x="735" y="197"/>
                  </a:lnTo>
                  <a:lnTo>
                    <a:pt x="653" y="218"/>
                  </a:lnTo>
                  <a:lnTo>
                    <a:pt x="573" y="250"/>
                  </a:lnTo>
                  <a:lnTo>
                    <a:pt x="501" y="288"/>
                  </a:lnTo>
                  <a:lnTo>
                    <a:pt x="436" y="336"/>
                  </a:lnTo>
                  <a:lnTo>
                    <a:pt x="436" y="336"/>
                  </a:lnTo>
                  <a:lnTo>
                    <a:pt x="381" y="386"/>
                  </a:lnTo>
                  <a:lnTo>
                    <a:pt x="337" y="433"/>
                  </a:lnTo>
                  <a:lnTo>
                    <a:pt x="303" y="477"/>
                  </a:lnTo>
                  <a:lnTo>
                    <a:pt x="276" y="519"/>
                  </a:lnTo>
                  <a:lnTo>
                    <a:pt x="255" y="559"/>
                  </a:lnTo>
                  <a:lnTo>
                    <a:pt x="238" y="599"/>
                  </a:lnTo>
                  <a:lnTo>
                    <a:pt x="223" y="641"/>
                  </a:lnTo>
                  <a:lnTo>
                    <a:pt x="211" y="685"/>
                  </a:lnTo>
                  <a:lnTo>
                    <a:pt x="197" y="729"/>
                  </a:lnTo>
                  <a:lnTo>
                    <a:pt x="183" y="780"/>
                  </a:lnTo>
                  <a:lnTo>
                    <a:pt x="183" y="780"/>
                  </a:lnTo>
                  <a:lnTo>
                    <a:pt x="164" y="828"/>
                  </a:lnTo>
                  <a:lnTo>
                    <a:pt x="142" y="866"/>
                  </a:lnTo>
                  <a:lnTo>
                    <a:pt x="117" y="895"/>
                  </a:lnTo>
                  <a:lnTo>
                    <a:pt x="94" y="916"/>
                  </a:lnTo>
                  <a:lnTo>
                    <a:pt x="71" y="927"/>
                  </a:lnTo>
                  <a:lnTo>
                    <a:pt x="48" y="930"/>
                  </a:lnTo>
                  <a:lnTo>
                    <a:pt x="29" y="923"/>
                  </a:lnTo>
                  <a:lnTo>
                    <a:pt x="15" y="911"/>
                  </a:lnTo>
                  <a:lnTo>
                    <a:pt x="4" y="888"/>
                  </a:lnTo>
                  <a:lnTo>
                    <a:pt x="0" y="858"/>
                  </a:lnTo>
                  <a:lnTo>
                    <a:pt x="0" y="858"/>
                  </a:lnTo>
                </a:path>
              </a:pathLst>
            </a:custGeom>
            <a:solidFill>
              <a:srgbClr val="FFDA18"/>
            </a:solidFill>
            <a:ln w="9525" cap="rnd">
              <a:noFill/>
              <a:round/>
              <a:headEnd/>
              <a:tailEnd/>
            </a:ln>
            <a:effectLst/>
          </p:spPr>
          <p:txBody>
            <a:bodyPr/>
            <a:lstStyle/>
            <a:p>
              <a:pPr>
                <a:defRPr/>
              </a:pPr>
              <a:endParaRPr lang="en-US"/>
            </a:p>
          </p:txBody>
        </p:sp>
        <p:sp>
          <p:nvSpPr>
            <p:cNvPr id="296" name="Freeform 1320"/>
            <p:cNvSpPr>
              <a:spLocks/>
            </p:cNvSpPr>
            <p:nvPr/>
          </p:nvSpPr>
          <p:spPr bwMode="auto">
            <a:xfrm>
              <a:off x="2017" y="1257"/>
              <a:ext cx="1475" cy="914"/>
            </a:xfrm>
            <a:custGeom>
              <a:avLst/>
              <a:gdLst/>
              <a:ahLst/>
              <a:cxnLst>
                <a:cxn ang="0">
                  <a:pos x="16" y="696"/>
                </a:cxn>
                <a:cxn ang="0">
                  <a:pos x="110" y="440"/>
                </a:cxn>
                <a:cxn ang="0">
                  <a:pos x="271" y="233"/>
                </a:cxn>
                <a:cxn ang="0">
                  <a:pos x="490" y="88"/>
                </a:cxn>
                <a:cxn ang="0">
                  <a:pos x="752" y="9"/>
                </a:cxn>
                <a:cxn ang="0">
                  <a:pos x="895" y="0"/>
                </a:cxn>
                <a:cxn ang="0">
                  <a:pos x="1024" y="7"/>
                </a:cxn>
                <a:cxn ang="0">
                  <a:pos x="1136" y="31"/>
                </a:cxn>
                <a:cxn ang="0">
                  <a:pos x="1240" y="69"/>
                </a:cxn>
                <a:cxn ang="0">
                  <a:pos x="1336" y="122"/>
                </a:cxn>
                <a:cxn ang="0">
                  <a:pos x="1428" y="189"/>
                </a:cxn>
                <a:cxn ang="0">
                  <a:pos x="1452" y="212"/>
                </a:cxn>
                <a:cxn ang="0">
                  <a:pos x="1473" y="244"/>
                </a:cxn>
                <a:cxn ang="0">
                  <a:pos x="1458" y="262"/>
                </a:cxn>
                <a:cxn ang="0">
                  <a:pos x="1401" y="260"/>
                </a:cxn>
                <a:cxn ang="0">
                  <a:pos x="1302" y="235"/>
                </a:cxn>
                <a:cxn ang="0">
                  <a:pos x="1235" y="214"/>
                </a:cxn>
                <a:cxn ang="0">
                  <a:pos x="1072" y="177"/>
                </a:cxn>
                <a:cxn ang="0">
                  <a:pos x="897" y="168"/>
                </a:cxn>
                <a:cxn ang="0">
                  <a:pos x="724" y="187"/>
                </a:cxn>
                <a:cxn ang="0">
                  <a:pos x="564" y="239"/>
                </a:cxn>
                <a:cxn ang="0">
                  <a:pos x="427" y="325"/>
                </a:cxn>
                <a:cxn ang="0">
                  <a:pos x="372" y="376"/>
                </a:cxn>
                <a:cxn ang="0">
                  <a:pos x="292" y="467"/>
                </a:cxn>
                <a:cxn ang="0">
                  <a:pos x="244" y="546"/>
                </a:cxn>
                <a:cxn ang="0">
                  <a:pos x="212" y="629"/>
                </a:cxn>
                <a:cxn ang="0">
                  <a:pos x="187" y="716"/>
                </a:cxn>
                <a:cxn ang="0">
                  <a:pos x="172" y="764"/>
                </a:cxn>
                <a:cxn ang="0">
                  <a:pos x="133" y="850"/>
                </a:cxn>
                <a:cxn ang="0">
                  <a:pos x="88" y="896"/>
                </a:cxn>
                <a:cxn ang="0">
                  <a:pos x="44" y="912"/>
                </a:cxn>
                <a:cxn ang="0">
                  <a:pos x="12" y="892"/>
                </a:cxn>
                <a:cxn ang="0">
                  <a:pos x="0" y="841"/>
                </a:cxn>
              </a:cxnLst>
              <a:rect l="0" t="0" r="r" b="b"/>
              <a:pathLst>
                <a:path w="1474" h="913">
                  <a:moveTo>
                    <a:pt x="0" y="841"/>
                  </a:moveTo>
                  <a:lnTo>
                    <a:pt x="16" y="696"/>
                  </a:lnTo>
                  <a:lnTo>
                    <a:pt x="52" y="562"/>
                  </a:lnTo>
                  <a:lnTo>
                    <a:pt x="110" y="440"/>
                  </a:lnTo>
                  <a:lnTo>
                    <a:pt x="183" y="330"/>
                  </a:lnTo>
                  <a:lnTo>
                    <a:pt x="271" y="233"/>
                  </a:lnTo>
                  <a:lnTo>
                    <a:pt x="375" y="151"/>
                  </a:lnTo>
                  <a:lnTo>
                    <a:pt x="490" y="88"/>
                  </a:lnTo>
                  <a:lnTo>
                    <a:pt x="617" y="39"/>
                  </a:lnTo>
                  <a:lnTo>
                    <a:pt x="752" y="9"/>
                  </a:lnTo>
                  <a:lnTo>
                    <a:pt x="895" y="0"/>
                  </a:lnTo>
                  <a:lnTo>
                    <a:pt x="895" y="0"/>
                  </a:lnTo>
                  <a:lnTo>
                    <a:pt x="961" y="2"/>
                  </a:lnTo>
                  <a:lnTo>
                    <a:pt x="1024" y="7"/>
                  </a:lnTo>
                  <a:lnTo>
                    <a:pt x="1081" y="18"/>
                  </a:lnTo>
                  <a:lnTo>
                    <a:pt x="1136" y="31"/>
                  </a:lnTo>
                  <a:lnTo>
                    <a:pt x="1190" y="48"/>
                  </a:lnTo>
                  <a:lnTo>
                    <a:pt x="1240" y="69"/>
                  </a:lnTo>
                  <a:lnTo>
                    <a:pt x="1290" y="94"/>
                  </a:lnTo>
                  <a:lnTo>
                    <a:pt x="1336" y="122"/>
                  </a:lnTo>
                  <a:lnTo>
                    <a:pt x="1382" y="154"/>
                  </a:lnTo>
                  <a:lnTo>
                    <a:pt x="1428" y="189"/>
                  </a:lnTo>
                  <a:lnTo>
                    <a:pt x="1428" y="189"/>
                  </a:lnTo>
                  <a:lnTo>
                    <a:pt x="1452" y="212"/>
                  </a:lnTo>
                  <a:lnTo>
                    <a:pt x="1466" y="228"/>
                  </a:lnTo>
                  <a:lnTo>
                    <a:pt x="1473" y="244"/>
                  </a:lnTo>
                  <a:lnTo>
                    <a:pt x="1470" y="254"/>
                  </a:lnTo>
                  <a:lnTo>
                    <a:pt x="1458" y="262"/>
                  </a:lnTo>
                  <a:lnTo>
                    <a:pt x="1435" y="265"/>
                  </a:lnTo>
                  <a:lnTo>
                    <a:pt x="1401" y="260"/>
                  </a:lnTo>
                  <a:lnTo>
                    <a:pt x="1357" y="250"/>
                  </a:lnTo>
                  <a:lnTo>
                    <a:pt x="1302" y="235"/>
                  </a:lnTo>
                  <a:lnTo>
                    <a:pt x="1235" y="214"/>
                  </a:lnTo>
                  <a:lnTo>
                    <a:pt x="1235" y="214"/>
                  </a:lnTo>
                  <a:lnTo>
                    <a:pt x="1155" y="193"/>
                  </a:lnTo>
                  <a:lnTo>
                    <a:pt x="1072" y="177"/>
                  </a:lnTo>
                  <a:lnTo>
                    <a:pt x="986" y="168"/>
                  </a:lnTo>
                  <a:lnTo>
                    <a:pt x="897" y="168"/>
                  </a:lnTo>
                  <a:lnTo>
                    <a:pt x="811" y="174"/>
                  </a:lnTo>
                  <a:lnTo>
                    <a:pt x="724" y="187"/>
                  </a:lnTo>
                  <a:lnTo>
                    <a:pt x="642" y="207"/>
                  </a:lnTo>
                  <a:lnTo>
                    <a:pt x="564" y="239"/>
                  </a:lnTo>
                  <a:lnTo>
                    <a:pt x="492" y="277"/>
                  </a:lnTo>
                  <a:lnTo>
                    <a:pt x="427" y="325"/>
                  </a:lnTo>
                  <a:lnTo>
                    <a:pt x="427" y="325"/>
                  </a:lnTo>
                  <a:lnTo>
                    <a:pt x="372" y="376"/>
                  </a:lnTo>
                  <a:lnTo>
                    <a:pt x="328" y="423"/>
                  </a:lnTo>
                  <a:lnTo>
                    <a:pt x="292" y="467"/>
                  </a:lnTo>
                  <a:lnTo>
                    <a:pt x="265" y="509"/>
                  </a:lnTo>
                  <a:lnTo>
                    <a:pt x="244" y="546"/>
                  </a:lnTo>
                  <a:lnTo>
                    <a:pt x="227" y="589"/>
                  </a:lnTo>
                  <a:lnTo>
                    <a:pt x="212" y="629"/>
                  </a:lnTo>
                  <a:lnTo>
                    <a:pt x="200" y="671"/>
                  </a:lnTo>
                  <a:lnTo>
                    <a:pt x="187" y="716"/>
                  </a:lnTo>
                  <a:lnTo>
                    <a:pt x="172" y="764"/>
                  </a:lnTo>
                  <a:lnTo>
                    <a:pt x="172" y="764"/>
                  </a:lnTo>
                  <a:lnTo>
                    <a:pt x="156" y="812"/>
                  </a:lnTo>
                  <a:lnTo>
                    <a:pt x="133" y="850"/>
                  </a:lnTo>
                  <a:lnTo>
                    <a:pt x="111" y="877"/>
                  </a:lnTo>
                  <a:lnTo>
                    <a:pt x="88" y="896"/>
                  </a:lnTo>
                  <a:lnTo>
                    <a:pt x="64" y="909"/>
                  </a:lnTo>
                  <a:lnTo>
                    <a:pt x="44" y="912"/>
                  </a:lnTo>
                  <a:lnTo>
                    <a:pt x="27" y="905"/>
                  </a:lnTo>
                  <a:lnTo>
                    <a:pt x="12" y="892"/>
                  </a:lnTo>
                  <a:lnTo>
                    <a:pt x="2" y="869"/>
                  </a:lnTo>
                  <a:lnTo>
                    <a:pt x="0" y="841"/>
                  </a:lnTo>
                  <a:lnTo>
                    <a:pt x="0" y="841"/>
                  </a:lnTo>
                </a:path>
              </a:pathLst>
            </a:custGeom>
            <a:solidFill>
              <a:srgbClr val="FFDC22"/>
            </a:solidFill>
            <a:ln w="9525" cap="rnd">
              <a:noFill/>
              <a:round/>
              <a:headEnd/>
              <a:tailEnd/>
            </a:ln>
            <a:effectLst/>
          </p:spPr>
          <p:txBody>
            <a:bodyPr/>
            <a:lstStyle/>
            <a:p>
              <a:pPr>
                <a:defRPr/>
              </a:pPr>
              <a:endParaRPr lang="en-US"/>
            </a:p>
          </p:txBody>
        </p:sp>
        <p:sp>
          <p:nvSpPr>
            <p:cNvPr id="297" name="Freeform 1321"/>
            <p:cNvSpPr>
              <a:spLocks/>
            </p:cNvSpPr>
            <p:nvPr/>
          </p:nvSpPr>
          <p:spPr bwMode="auto">
            <a:xfrm>
              <a:off x="1998" y="1263"/>
              <a:ext cx="1451" cy="888"/>
            </a:xfrm>
            <a:custGeom>
              <a:avLst/>
              <a:gdLst/>
              <a:ahLst/>
              <a:cxnLst>
                <a:cxn ang="0">
                  <a:pos x="16" y="680"/>
                </a:cxn>
                <a:cxn ang="0">
                  <a:pos x="113" y="426"/>
                </a:cxn>
                <a:cxn ang="0">
                  <a:pos x="276" y="224"/>
                </a:cxn>
                <a:cxn ang="0">
                  <a:pos x="490" y="83"/>
                </a:cxn>
                <a:cxn ang="0">
                  <a:pos x="748" y="7"/>
                </a:cxn>
                <a:cxn ang="0">
                  <a:pos x="886" y="0"/>
                </a:cxn>
                <a:cxn ang="0">
                  <a:pos x="1011" y="5"/>
                </a:cxn>
                <a:cxn ang="0">
                  <a:pos x="1123" y="27"/>
                </a:cxn>
                <a:cxn ang="0">
                  <a:pos x="1224" y="64"/>
                </a:cxn>
                <a:cxn ang="0">
                  <a:pos x="1316" y="113"/>
                </a:cxn>
                <a:cxn ang="0">
                  <a:pos x="1405" y="178"/>
                </a:cxn>
                <a:cxn ang="0">
                  <a:pos x="1429" y="198"/>
                </a:cxn>
                <a:cxn ang="0">
                  <a:pos x="1450" y="228"/>
                </a:cxn>
                <a:cxn ang="0">
                  <a:pos x="1433" y="246"/>
                </a:cxn>
                <a:cxn ang="0">
                  <a:pos x="1378" y="244"/>
                </a:cxn>
                <a:cxn ang="0">
                  <a:pos x="1283" y="221"/>
                </a:cxn>
                <a:cxn ang="0">
                  <a:pos x="1220" y="199"/>
                </a:cxn>
                <a:cxn ang="0">
                  <a:pos x="1059" y="163"/>
                </a:cxn>
                <a:cxn ang="0">
                  <a:pos x="886" y="155"/>
                </a:cxn>
                <a:cxn ang="0">
                  <a:pos x="716" y="174"/>
                </a:cxn>
                <a:cxn ang="0">
                  <a:pos x="554" y="226"/>
                </a:cxn>
                <a:cxn ang="0">
                  <a:pos x="416" y="313"/>
                </a:cxn>
                <a:cxn ang="0">
                  <a:pos x="361" y="364"/>
                </a:cxn>
                <a:cxn ang="0">
                  <a:pos x="281" y="454"/>
                </a:cxn>
                <a:cxn ang="0">
                  <a:pos x="233" y="534"/>
                </a:cxn>
                <a:cxn ang="0">
                  <a:pos x="202" y="615"/>
                </a:cxn>
                <a:cxn ang="0">
                  <a:pos x="177" y="698"/>
                </a:cxn>
                <a:cxn ang="0">
                  <a:pos x="161" y="744"/>
                </a:cxn>
                <a:cxn ang="0">
                  <a:pos x="124" y="829"/>
                </a:cxn>
                <a:cxn ang="0">
                  <a:pos x="80" y="875"/>
                </a:cxn>
                <a:cxn ang="0">
                  <a:pos x="39" y="888"/>
                </a:cxn>
                <a:cxn ang="0">
                  <a:pos x="9" y="869"/>
                </a:cxn>
                <a:cxn ang="0">
                  <a:pos x="0" y="823"/>
                </a:cxn>
              </a:cxnLst>
              <a:rect l="0" t="0" r="r" b="b"/>
              <a:pathLst>
                <a:path w="1451" h="889">
                  <a:moveTo>
                    <a:pt x="0" y="823"/>
                  </a:moveTo>
                  <a:lnTo>
                    <a:pt x="16" y="680"/>
                  </a:lnTo>
                  <a:lnTo>
                    <a:pt x="55" y="546"/>
                  </a:lnTo>
                  <a:lnTo>
                    <a:pt x="113" y="426"/>
                  </a:lnTo>
                  <a:lnTo>
                    <a:pt x="187" y="320"/>
                  </a:lnTo>
                  <a:lnTo>
                    <a:pt x="276" y="224"/>
                  </a:lnTo>
                  <a:lnTo>
                    <a:pt x="377" y="147"/>
                  </a:lnTo>
                  <a:lnTo>
                    <a:pt x="490" y="83"/>
                  </a:lnTo>
                  <a:lnTo>
                    <a:pt x="614" y="37"/>
                  </a:lnTo>
                  <a:lnTo>
                    <a:pt x="748" y="7"/>
                  </a:lnTo>
                  <a:lnTo>
                    <a:pt x="886" y="0"/>
                  </a:lnTo>
                  <a:lnTo>
                    <a:pt x="886" y="0"/>
                  </a:lnTo>
                  <a:lnTo>
                    <a:pt x="952" y="2"/>
                  </a:lnTo>
                  <a:lnTo>
                    <a:pt x="1011" y="5"/>
                  </a:lnTo>
                  <a:lnTo>
                    <a:pt x="1068" y="14"/>
                  </a:lnTo>
                  <a:lnTo>
                    <a:pt x="1123" y="27"/>
                  </a:lnTo>
                  <a:lnTo>
                    <a:pt x="1176" y="44"/>
                  </a:lnTo>
                  <a:lnTo>
                    <a:pt x="1224" y="64"/>
                  </a:lnTo>
                  <a:lnTo>
                    <a:pt x="1272" y="88"/>
                  </a:lnTo>
                  <a:lnTo>
                    <a:pt x="1316" y="113"/>
                  </a:lnTo>
                  <a:lnTo>
                    <a:pt x="1360" y="145"/>
                  </a:lnTo>
                  <a:lnTo>
                    <a:pt x="1405" y="178"/>
                  </a:lnTo>
                  <a:lnTo>
                    <a:pt x="1405" y="178"/>
                  </a:lnTo>
                  <a:lnTo>
                    <a:pt x="1429" y="198"/>
                  </a:lnTo>
                  <a:lnTo>
                    <a:pt x="1443" y="216"/>
                  </a:lnTo>
                  <a:lnTo>
                    <a:pt x="1450" y="228"/>
                  </a:lnTo>
                  <a:lnTo>
                    <a:pt x="1445" y="239"/>
                  </a:lnTo>
                  <a:lnTo>
                    <a:pt x="1433" y="246"/>
                  </a:lnTo>
                  <a:lnTo>
                    <a:pt x="1409" y="246"/>
                  </a:lnTo>
                  <a:lnTo>
                    <a:pt x="1378" y="244"/>
                  </a:lnTo>
                  <a:lnTo>
                    <a:pt x="1335" y="235"/>
                  </a:lnTo>
                  <a:lnTo>
                    <a:pt x="1283" y="221"/>
                  </a:lnTo>
                  <a:lnTo>
                    <a:pt x="1220" y="199"/>
                  </a:lnTo>
                  <a:lnTo>
                    <a:pt x="1220" y="199"/>
                  </a:lnTo>
                  <a:lnTo>
                    <a:pt x="1141" y="178"/>
                  </a:lnTo>
                  <a:lnTo>
                    <a:pt x="1059" y="163"/>
                  </a:lnTo>
                  <a:lnTo>
                    <a:pt x="973" y="155"/>
                  </a:lnTo>
                  <a:lnTo>
                    <a:pt x="886" y="155"/>
                  </a:lnTo>
                  <a:lnTo>
                    <a:pt x="800" y="161"/>
                  </a:lnTo>
                  <a:lnTo>
                    <a:pt x="716" y="174"/>
                  </a:lnTo>
                  <a:lnTo>
                    <a:pt x="631" y="198"/>
                  </a:lnTo>
                  <a:lnTo>
                    <a:pt x="554" y="226"/>
                  </a:lnTo>
                  <a:lnTo>
                    <a:pt x="481" y="267"/>
                  </a:lnTo>
                  <a:lnTo>
                    <a:pt x="416" y="313"/>
                  </a:lnTo>
                  <a:lnTo>
                    <a:pt x="416" y="313"/>
                  </a:lnTo>
                  <a:lnTo>
                    <a:pt x="361" y="364"/>
                  </a:lnTo>
                  <a:lnTo>
                    <a:pt x="317" y="410"/>
                  </a:lnTo>
                  <a:lnTo>
                    <a:pt x="281" y="454"/>
                  </a:lnTo>
                  <a:lnTo>
                    <a:pt x="255" y="496"/>
                  </a:lnTo>
                  <a:lnTo>
                    <a:pt x="233" y="534"/>
                  </a:lnTo>
                  <a:lnTo>
                    <a:pt x="216" y="574"/>
                  </a:lnTo>
                  <a:lnTo>
                    <a:pt x="202" y="615"/>
                  </a:lnTo>
                  <a:lnTo>
                    <a:pt x="189" y="656"/>
                  </a:lnTo>
                  <a:lnTo>
                    <a:pt x="177" y="698"/>
                  </a:lnTo>
                  <a:lnTo>
                    <a:pt x="161" y="744"/>
                  </a:lnTo>
                  <a:lnTo>
                    <a:pt x="161" y="744"/>
                  </a:lnTo>
                  <a:lnTo>
                    <a:pt x="145" y="793"/>
                  </a:lnTo>
                  <a:lnTo>
                    <a:pt x="124" y="829"/>
                  </a:lnTo>
                  <a:lnTo>
                    <a:pt x="103" y="857"/>
                  </a:lnTo>
                  <a:lnTo>
                    <a:pt x="80" y="875"/>
                  </a:lnTo>
                  <a:lnTo>
                    <a:pt x="58" y="885"/>
                  </a:lnTo>
                  <a:lnTo>
                    <a:pt x="39" y="888"/>
                  </a:lnTo>
                  <a:lnTo>
                    <a:pt x="23" y="883"/>
                  </a:lnTo>
                  <a:lnTo>
                    <a:pt x="9" y="869"/>
                  </a:lnTo>
                  <a:lnTo>
                    <a:pt x="2" y="850"/>
                  </a:lnTo>
                  <a:lnTo>
                    <a:pt x="0" y="823"/>
                  </a:lnTo>
                  <a:lnTo>
                    <a:pt x="0" y="823"/>
                  </a:lnTo>
                </a:path>
              </a:pathLst>
            </a:custGeom>
            <a:solidFill>
              <a:srgbClr val="FFDE2C"/>
            </a:solidFill>
            <a:ln w="9525" cap="rnd">
              <a:noFill/>
              <a:round/>
              <a:headEnd/>
              <a:tailEnd/>
            </a:ln>
            <a:effectLst/>
          </p:spPr>
          <p:txBody>
            <a:bodyPr/>
            <a:lstStyle/>
            <a:p>
              <a:pPr>
                <a:defRPr/>
              </a:pPr>
              <a:endParaRPr lang="en-US"/>
            </a:p>
          </p:txBody>
        </p:sp>
        <p:sp>
          <p:nvSpPr>
            <p:cNvPr id="298" name="Freeform 1322"/>
            <p:cNvSpPr>
              <a:spLocks/>
            </p:cNvSpPr>
            <p:nvPr/>
          </p:nvSpPr>
          <p:spPr bwMode="auto">
            <a:xfrm>
              <a:off x="2037" y="1285"/>
              <a:ext cx="1427" cy="869"/>
            </a:xfrm>
            <a:custGeom>
              <a:avLst/>
              <a:gdLst/>
              <a:ahLst/>
              <a:cxnLst>
                <a:cxn ang="0">
                  <a:pos x="20" y="661"/>
                </a:cxn>
                <a:cxn ang="0">
                  <a:pos x="117" y="416"/>
                </a:cxn>
                <a:cxn ang="0">
                  <a:pos x="279" y="218"/>
                </a:cxn>
                <a:cxn ang="0">
                  <a:pos x="494" y="81"/>
                </a:cxn>
                <a:cxn ang="0">
                  <a:pos x="745" y="7"/>
                </a:cxn>
                <a:cxn ang="0">
                  <a:pos x="879" y="0"/>
                </a:cxn>
                <a:cxn ang="0">
                  <a:pos x="1002" y="5"/>
                </a:cxn>
                <a:cxn ang="0">
                  <a:pos x="1111" y="26"/>
                </a:cxn>
                <a:cxn ang="0">
                  <a:pos x="1210" y="60"/>
                </a:cxn>
                <a:cxn ang="0">
                  <a:pos x="1301" y="106"/>
                </a:cxn>
                <a:cxn ang="0">
                  <a:pos x="1383" y="168"/>
                </a:cxn>
                <a:cxn ang="0">
                  <a:pos x="1404" y="186"/>
                </a:cxn>
                <a:cxn ang="0">
                  <a:pos x="1426" y="216"/>
                </a:cxn>
                <a:cxn ang="0">
                  <a:pos x="1408" y="230"/>
                </a:cxn>
                <a:cxn ang="0">
                  <a:pos x="1357" y="228"/>
                </a:cxn>
                <a:cxn ang="0">
                  <a:pos x="1267" y="207"/>
                </a:cxn>
                <a:cxn ang="0">
                  <a:pos x="1206" y="188"/>
                </a:cxn>
                <a:cxn ang="0">
                  <a:pos x="1048" y="152"/>
                </a:cxn>
                <a:cxn ang="0">
                  <a:pos x="877" y="145"/>
                </a:cxn>
                <a:cxn ang="0">
                  <a:pos x="706" y="163"/>
                </a:cxn>
                <a:cxn ang="0">
                  <a:pos x="547" y="216"/>
                </a:cxn>
                <a:cxn ang="0">
                  <a:pos x="410" y="304"/>
                </a:cxn>
                <a:cxn ang="0">
                  <a:pos x="352" y="352"/>
                </a:cxn>
                <a:cxn ang="0">
                  <a:pos x="275" y="442"/>
                </a:cxn>
                <a:cxn ang="0">
                  <a:pos x="225" y="522"/>
                </a:cxn>
                <a:cxn ang="0">
                  <a:pos x="193" y="601"/>
                </a:cxn>
                <a:cxn ang="0">
                  <a:pos x="168" y="683"/>
                </a:cxn>
                <a:cxn ang="0">
                  <a:pos x="155" y="729"/>
                </a:cxn>
                <a:cxn ang="0">
                  <a:pos x="117" y="808"/>
                </a:cxn>
                <a:cxn ang="0">
                  <a:pos x="75" y="855"/>
                </a:cxn>
                <a:cxn ang="0">
                  <a:pos x="37" y="868"/>
                </a:cxn>
                <a:cxn ang="0">
                  <a:pos x="9" y="851"/>
                </a:cxn>
                <a:cxn ang="0">
                  <a:pos x="0" y="805"/>
                </a:cxn>
              </a:cxnLst>
              <a:rect l="0" t="0" r="r" b="b"/>
              <a:pathLst>
                <a:path w="1427" h="869">
                  <a:moveTo>
                    <a:pt x="0" y="805"/>
                  </a:moveTo>
                  <a:lnTo>
                    <a:pt x="20" y="661"/>
                  </a:lnTo>
                  <a:lnTo>
                    <a:pt x="60" y="531"/>
                  </a:lnTo>
                  <a:lnTo>
                    <a:pt x="117" y="416"/>
                  </a:lnTo>
                  <a:lnTo>
                    <a:pt x="191" y="308"/>
                  </a:lnTo>
                  <a:lnTo>
                    <a:pt x="279" y="218"/>
                  </a:lnTo>
                  <a:lnTo>
                    <a:pt x="380" y="142"/>
                  </a:lnTo>
                  <a:lnTo>
                    <a:pt x="494" y="81"/>
                  </a:lnTo>
                  <a:lnTo>
                    <a:pt x="614" y="37"/>
                  </a:lnTo>
                  <a:lnTo>
                    <a:pt x="745" y="7"/>
                  </a:lnTo>
                  <a:lnTo>
                    <a:pt x="879" y="0"/>
                  </a:lnTo>
                  <a:lnTo>
                    <a:pt x="879" y="0"/>
                  </a:lnTo>
                  <a:lnTo>
                    <a:pt x="943" y="1"/>
                  </a:lnTo>
                  <a:lnTo>
                    <a:pt x="1002" y="5"/>
                  </a:lnTo>
                  <a:lnTo>
                    <a:pt x="1058" y="14"/>
                  </a:lnTo>
                  <a:lnTo>
                    <a:pt x="1111" y="26"/>
                  </a:lnTo>
                  <a:lnTo>
                    <a:pt x="1162" y="41"/>
                  </a:lnTo>
                  <a:lnTo>
                    <a:pt x="1210" y="60"/>
                  </a:lnTo>
                  <a:lnTo>
                    <a:pt x="1256" y="83"/>
                  </a:lnTo>
                  <a:lnTo>
                    <a:pt x="1301" y="106"/>
                  </a:lnTo>
                  <a:lnTo>
                    <a:pt x="1343" y="136"/>
                  </a:lnTo>
                  <a:lnTo>
                    <a:pt x="1383" y="168"/>
                  </a:lnTo>
                  <a:lnTo>
                    <a:pt x="1383" y="168"/>
                  </a:lnTo>
                  <a:lnTo>
                    <a:pt x="1404" y="186"/>
                  </a:lnTo>
                  <a:lnTo>
                    <a:pt x="1419" y="203"/>
                  </a:lnTo>
                  <a:lnTo>
                    <a:pt x="1426" y="216"/>
                  </a:lnTo>
                  <a:lnTo>
                    <a:pt x="1423" y="226"/>
                  </a:lnTo>
                  <a:lnTo>
                    <a:pt x="1408" y="230"/>
                  </a:lnTo>
                  <a:lnTo>
                    <a:pt x="1387" y="232"/>
                  </a:lnTo>
                  <a:lnTo>
                    <a:pt x="1357" y="228"/>
                  </a:lnTo>
                  <a:lnTo>
                    <a:pt x="1318" y="220"/>
                  </a:lnTo>
                  <a:lnTo>
                    <a:pt x="1267" y="207"/>
                  </a:lnTo>
                  <a:lnTo>
                    <a:pt x="1206" y="188"/>
                  </a:lnTo>
                  <a:lnTo>
                    <a:pt x="1206" y="188"/>
                  </a:lnTo>
                  <a:lnTo>
                    <a:pt x="1130" y="168"/>
                  </a:lnTo>
                  <a:lnTo>
                    <a:pt x="1048" y="152"/>
                  </a:lnTo>
                  <a:lnTo>
                    <a:pt x="964" y="145"/>
                  </a:lnTo>
                  <a:lnTo>
                    <a:pt x="877" y="145"/>
                  </a:lnTo>
                  <a:lnTo>
                    <a:pt x="791" y="148"/>
                  </a:lnTo>
                  <a:lnTo>
                    <a:pt x="706" y="163"/>
                  </a:lnTo>
                  <a:lnTo>
                    <a:pt x="625" y="186"/>
                  </a:lnTo>
                  <a:lnTo>
                    <a:pt x="547" y="216"/>
                  </a:lnTo>
                  <a:lnTo>
                    <a:pt x="473" y="256"/>
                  </a:lnTo>
                  <a:lnTo>
                    <a:pt x="410" y="304"/>
                  </a:lnTo>
                  <a:lnTo>
                    <a:pt x="410" y="304"/>
                  </a:lnTo>
                  <a:lnTo>
                    <a:pt x="352" y="352"/>
                  </a:lnTo>
                  <a:lnTo>
                    <a:pt x="311" y="398"/>
                  </a:lnTo>
                  <a:lnTo>
                    <a:pt x="275" y="442"/>
                  </a:lnTo>
                  <a:lnTo>
                    <a:pt x="246" y="483"/>
                  </a:lnTo>
                  <a:lnTo>
                    <a:pt x="225" y="522"/>
                  </a:lnTo>
                  <a:lnTo>
                    <a:pt x="207" y="561"/>
                  </a:lnTo>
                  <a:lnTo>
                    <a:pt x="193" y="601"/>
                  </a:lnTo>
                  <a:lnTo>
                    <a:pt x="180" y="640"/>
                  </a:lnTo>
                  <a:lnTo>
                    <a:pt x="168" y="683"/>
                  </a:lnTo>
                  <a:lnTo>
                    <a:pt x="155" y="729"/>
                  </a:lnTo>
                  <a:lnTo>
                    <a:pt x="155" y="729"/>
                  </a:lnTo>
                  <a:lnTo>
                    <a:pt x="136" y="773"/>
                  </a:lnTo>
                  <a:lnTo>
                    <a:pt x="117" y="808"/>
                  </a:lnTo>
                  <a:lnTo>
                    <a:pt x="96" y="836"/>
                  </a:lnTo>
                  <a:lnTo>
                    <a:pt x="75" y="855"/>
                  </a:lnTo>
                  <a:lnTo>
                    <a:pt x="56" y="865"/>
                  </a:lnTo>
                  <a:lnTo>
                    <a:pt x="37" y="868"/>
                  </a:lnTo>
                  <a:lnTo>
                    <a:pt x="23" y="863"/>
                  </a:lnTo>
                  <a:lnTo>
                    <a:pt x="9" y="851"/>
                  </a:lnTo>
                  <a:lnTo>
                    <a:pt x="1" y="830"/>
                  </a:lnTo>
                  <a:lnTo>
                    <a:pt x="0" y="805"/>
                  </a:lnTo>
                  <a:lnTo>
                    <a:pt x="0" y="805"/>
                  </a:lnTo>
                </a:path>
              </a:pathLst>
            </a:custGeom>
            <a:solidFill>
              <a:srgbClr val="FFE035"/>
            </a:solidFill>
            <a:ln w="9525" cap="rnd">
              <a:noFill/>
              <a:round/>
              <a:headEnd/>
              <a:tailEnd/>
            </a:ln>
            <a:effectLst/>
          </p:spPr>
          <p:txBody>
            <a:bodyPr/>
            <a:lstStyle/>
            <a:p>
              <a:pPr>
                <a:defRPr/>
              </a:pPr>
              <a:endParaRPr lang="en-US"/>
            </a:p>
          </p:txBody>
        </p:sp>
        <p:sp>
          <p:nvSpPr>
            <p:cNvPr id="299" name="Freeform 1323"/>
            <p:cNvSpPr>
              <a:spLocks/>
            </p:cNvSpPr>
            <p:nvPr/>
          </p:nvSpPr>
          <p:spPr bwMode="auto">
            <a:xfrm>
              <a:off x="2036" y="1285"/>
              <a:ext cx="1403" cy="853"/>
            </a:xfrm>
            <a:custGeom>
              <a:avLst/>
              <a:gdLst/>
              <a:ahLst/>
              <a:cxnLst>
                <a:cxn ang="0">
                  <a:pos x="23" y="649"/>
                </a:cxn>
                <a:cxn ang="0">
                  <a:pos x="122" y="405"/>
                </a:cxn>
                <a:cxn ang="0">
                  <a:pos x="285" y="213"/>
                </a:cxn>
                <a:cxn ang="0">
                  <a:pos x="494" y="80"/>
                </a:cxn>
                <a:cxn ang="0">
                  <a:pos x="742" y="11"/>
                </a:cxn>
                <a:cxn ang="0">
                  <a:pos x="872" y="0"/>
                </a:cxn>
                <a:cxn ang="0">
                  <a:pos x="993" y="6"/>
                </a:cxn>
                <a:cxn ang="0">
                  <a:pos x="1100" y="27"/>
                </a:cxn>
                <a:cxn ang="0">
                  <a:pos x="1198" y="59"/>
                </a:cxn>
                <a:cxn ang="0">
                  <a:pos x="1284" y="103"/>
                </a:cxn>
                <a:cxn ang="0">
                  <a:pos x="1362" y="158"/>
                </a:cxn>
                <a:cxn ang="0">
                  <a:pos x="1383" y="177"/>
                </a:cxn>
                <a:cxn ang="0">
                  <a:pos x="1402" y="204"/>
                </a:cxn>
                <a:cxn ang="0">
                  <a:pos x="1387" y="217"/>
                </a:cxn>
                <a:cxn ang="0">
                  <a:pos x="1339" y="215"/>
                </a:cxn>
                <a:cxn ang="0">
                  <a:pos x="1250" y="194"/>
                </a:cxn>
                <a:cxn ang="0">
                  <a:pos x="1194" y="177"/>
                </a:cxn>
                <a:cxn ang="0">
                  <a:pos x="1037" y="142"/>
                </a:cxn>
                <a:cxn ang="0">
                  <a:pos x="869" y="135"/>
                </a:cxn>
                <a:cxn ang="0">
                  <a:pos x="697" y="154"/>
                </a:cxn>
                <a:cxn ang="0">
                  <a:pos x="538" y="209"/>
                </a:cxn>
                <a:cxn ang="0">
                  <a:pos x="400" y="295"/>
                </a:cxn>
                <a:cxn ang="0">
                  <a:pos x="345" y="345"/>
                </a:cxn>
                <a:cxn ang="0">
                  <a:pos x="266" y="434"/>
                </a:cxn>
                <a:cxn ang="0">
                  <a:pos x="215" y="514"/>
                </a:cxn>
                <a:cxn ang="0">
                  <a:pos x="183" y="592"/>
                </a:cxn>
                <a:cxn ang="0">
                  <a:pos x="158" y="670"/>
                </a:cxn>
                <a:cxn ang="0">
                  <a:pos x="145" y="714"/>
                </a:cxn>
                <a:cxn ang="0">
                  <a:pos x="110" y="794"/>
                </a:cxn>
                <a:cxn ang="0">
                  <a:pos x="70" y="838"/>
                </a:cxn>
                <a:cxn ang="0">
                  <a:pos x="34" y="852"/>
                </a:cxn>
                <a:cxn ang="0">
                  <a:pos x="8" y="834"/>
                </a:cxn>
                <a:cxn ang="0">
                  <a:pos x="0" y="790"/>
                </a:cxn>
              </a:cxnLst>
              <a:rect l="0" t="0" r="r" b="b"/>
              <a:pathLst>
                <a:path w="1403" h="853">
                  <a:moveTo>
                    <a:pt x="0" y="790"/>
                  </a:moveTo>
                  <a:lnTo>
                    <a:pt x="23" y="649"/>
                  </a:lnTo>
                  <a:lnTo>
                    <a:pt x="63" y="520"/>
                  </a:lnTo>
                  <a:lnTo>
                    <a:pt x="122" y="405"/>
                  </a:lnTo>
                  <a:lnTo>
                    <a:pt x="195" y="301"/>
                  </a:lnTo>
                  <a:lnTo>
                    <a:pt x="285" y="213"/>
                  </a:lnTo>
                  <a:lnTo>
                    <a:pt x="384" y="139"/>
                  </a:lnTo>
                  <a:lnTo>
                    <a:pt x="494" y="80"/>
                  </a:lnTo>
                  <a:lnTo>
                    <a:pt x="614" y="36"/>
                  </a:lnTo>
                  <a:lnTo>
                    <a:pt x="742" y="11"/>
                  </a:lnTo>
                  <a:lnTo>
                    <a:pt x="872" y="0"/>
                  </a:lnTo>
                  <a:lnTo>
                    <a:pt x="872" y="0"/>
                  </a:lnTo>
                  <a:lnTo>
                    <a:pt x="934" y="2"/>
                  </a:lnTo>
                  <a:lnTo>
                    <a:pt x="993" y="6"/>
                  </a:lnTo>
                  <a:lnTo>
                    <a:pt x="1048" y="15"/>
                  </a:lnTo>
                  <a:lnTo>
                    <a:pt x="1100" y="27"/>
                  </a:lnTo>
                  <a:lnTo>
                    <a:pt x="1148" y="40"/>
                  </a:lnTo>
                  <a:lnTo>
                    <a:pt x="1198" y="59"/>
                  </a:lnTo>
                  <a:lnTo>
                    <a:pt x="1242" y="80"/>
                  </a:lnTo>
                  <a:lnTo>
                    <a:pt x="1284" y="103"/>
                  </a:lnTo>
                  <a:lnTo>
                    <a:pt x="1324" y="128"/>
                  </a:lnTo>
                  <a:lnTo>
                    <a:pt x="1362" y="158"/>
                  </a:lnTo>
                  <a:lnTo>
                    <a:pt x="1362" y="158"/>
                  </a:lnTo>
                  <a:lnTo>
                    <a:pt x="1383" y="177"/>
                  </a:lnTo>
                  <a:lnTo>
                    <a:pt x="1398" y="192"/>
                  </a:lnTo>
                  <a:lnTo>
                    <a:pt x="1402" y="204"/>
                  </a:lnTo>
                  <a:lnTo>
                    <a:pt x="1399" y="213"/>
                  </a:lnTo>
                  <a:lnTo>
                    <a:pt x="1387" y="217"/>
                  </a:lnTo>
                  <a:lnTo>
                    <a:pt x="1366" y="220"/>
                  </a:lnTo>
                  <a:lnTo>
                    <a:pt x="1339" y="215"/>
                  </a:lnTo>
                  <a:lnTo>
                    <a:pt x="1299" y="209"/>
                  </a:lnTo>
                  <a:lnTo>
                    <a:pt x="1250" y="194"/>
                  </a:lnTo>
                  <a:lnTo>
                    <a:pt x="1194" y="177"/>
                  </a:lnTo>
                  <a:lnTo>
                    <a:pt x="1194" y="177"/>
                  </a:lnTo>
                  <a:lnTo>
                    <a:pt x="1118" y="156"/>
                  </a:lnTo>
                  <a:lnTo>
                    <a:pt x="1037" y="142"/>
                  </a:lnTo>
                  <a:lnTo>
                    <a:pt x="955" y="135"/>
                  </a:lnTo>
                  <a:lnTo>
                    <a:pt x="869" y="135"/>
                  </a:lnTo>
                  <a:lnTo>
                    <a:pt x="782" y="142"/>
                  </a:lnTo>
                  <a:lnTo>
                    <a:pt x="697" y="154"/>
                  </a:lnTo>
                  <a:lnTo>
                    <a:pt x="616" y="177"/>
                  </a:lnTo>
                  <a:lnTo>
                    <a:pt x="538" y="209"/>
                  </a:lnTo>
                  <a:lnTo>
                    <a:pt x="466" y="246"/>
                  </a:lnTo>
                  <a:lnTo>
                    <a:pt x="400" y="295"/>
                  </a:lnTo>
                  <a:lnTo>
                    <a:pt x="400" y="295"/>
                  </a:lnTo>
                  <a:lnTo>
                    <a:pt x="345" y="345"/>
                  </a:lnTo>
                  <a:lnTo>
                    <a:pt x="301" y="390"/>
                  </a:lnTo>
                  <a:lnTo>
                    <a:pt x="266" y="434"/>
                  </a:lnTo>
                  <a:lnTo>
                    <a:pt x="236" y="474"/>
                  </a:lnTo>
                  <a:lnTo>
                    <a:pt x="215" y="514"/>
                  </a:lnTo>
                  <a:lnTo>
                    <a:pt x="198" y="552"/>
                  </a:lnTo>
                  <a:lnTo>
                    <a:pt x="183" y="592"/>
                  </a:lnTo>
                  <a:lnTo>
                    <a:pt x="170" y="630"/>
                  </a:lnTo>
                  <a:lnTo>
                    <a:pt x="158" y="670"/>
                  </a:lnTo>
                  <a:lnTo>
                    <a:pt x="145" y="714"/>
                  </a:lnTo>
                  <a:lnTo>
                    <a:pt x="145" y="714"/>
                  </a:lnTo>
                  <a:lnTo>
                    <a:pt x="128" y="758"/>
                  </a:lnTo>
                  <a:lnTo>
                    <a:pt x="110" y="794"/>
                  </a:lnTo>
                  <a:lnTo>
                    <a:pt x="91" y="820"/>
                  </a:lnTo>
                  <a:lnTo>
                    <a:pt x="70" y="838"/>
                  </a:lnTo>
                  <a:lnTo>
                    <a:pt x="50" y="849"/>
                  </a:lnTo>
                  <a:lnTo>
                    <a:pt x="34" y="852"/>
                  </a:lnTo>
                  <a:lnTo>
                    <a:pt x="19" y="845"/>
                  </a:lnTo>
                  <a:lnTo>
                    <a:pt x="8" y="834"/>
                  </a:lnTo>
                  <a:lnTo>
                    <a:pt x="2" y="815"/>
                  </a:lnTo>
                  <a:lnTo>
                    <a:pt x="0" y="790"/>
                  </a:lnTo>
                  <a:lnTo>
                    <a:pt x="0" y="790"/>
                  </a:lnTo>
                </a:path>
              </a:pathLst>
            </a:custGeom>
            <a:solidFill>
              <a:srgbClr val="FFE23F"/>
            </a:solidFill>
            <a:ln w="9525" cap="rnd">
              <a:noFill/>
              <a:round/>
              <a:headEnd/>
              <a:tailEnd/>
            </a:ln>
            <a:effectLst/>
          </p:spPr>
          <p:txBody>
            <a:bodyPr/>
            <a:lstStyle/>
            <a:p>
              <a:pPr>
                <a:defRPr/>
              </a:pPr>
              <a:endParaRPr lang="en-US"/>
            </a:p>
          </p:txBody>
        </p:sp>
        <p:sp>
          <p:nvSpPr>
            <p:cNvPr id="300" name="Freeform 1324"/>
            <p:cNvSpPr>
              <a:spLocks/>
            </p:cNvSpPr>
            <p:nvPr/>
          </p:nvSpPr>
          <p:spPr bwMode="auto">
            <a:xfrm>
              <a:off x="2046" y="1285"/>
              <a:ext cx="1379" cy="830"/>
            </a:xfrm>
            <a:custGeom>
              <a:avLst/>
              <a:gdLst/>
              <a:ahLst/>
              <a:cxnLst>
                <a:cxn ang="0">
                  <a:pos x="25" y="631"/>
                </a:cxn>
                <a:cxn ang="0">
                  <a:pos x="126" y="391"/>
                </a:cxn>
                <a:cxn ang="0">
                  <a:pos x="287" y="204"/>
                </a:cxn>
                <a:cxn ang="0">
                  <a:pos x="494" y="75"/>
                </a:cxn>
                <a:cxn ang="0">
                  <a:pos x="735" y="8"/>
                </a:cxn>
                <a:cxn ang="0">
                  <a:pos x="864" y="0"/>
                </a:cxn>
                <a:cxn ang="0">
                  <a:pos x="982" y="6"/>
                </a:cxn>
                <a:cxn ang="0">
                  <a:pos x="1087" y="23"/>
                </a:cxn>
                <a:cxn ang="0">
                  <a:pos x="1180" y="55"/>
                </a:cxn>
                <a:cxn ang="0">
                  <a:pos x="1264" y="94"/>
                </a:cxn>
                <a:cxn ang="0">
                  <a:pos x="1340" y="147"/>
                </a:cxn>
                <a:cxn ang="0">
                  <a:pos x="1359" y="165"/>
                </a:cxn>
                <a:cxn ang="0">
                  <a:pos x="1376" y="190"/>
                </a:cxn>
                <a:cxn ang="0">
                  <a:pos x="1363" y="202"/>
                </a:cxn>
                <a:cxn ang="0">
                  <a:pos x="1315" y="200"/>
                </a:cxn>
                <a:cxn ang="0">
                  <a:pos x="1233" y="179"/>
                </a:cxn>
                <a:cxn ang="0">
                  <a:pos x="1180" y="162"/>
                </a:cxn>
                <a:cxn ang="0">
                  <a:pos x="1026" y="128"/>
                </a:cxn>
                <a:cxn ang="0">
                  <a:pos x="857" y="122"/>
                </a:cxn>
                <a:cxn ang="0">
                  <a:pos x="687" y="143"/>
                </a:cxn>
                <a:cxn ang="0">
                  <a:pos x="529" y="195"/>
                </a:cxn>
                <a:cxn ang="0">
                  <a:pos x="391" y="282"/>
                </a:cxn>
                <a:cxn ang="0">
                  <a:pos x="337" y="333"/>
                </a:cxn>
                <a:cxn ang="0">
                  <a:pos x="255" y="421"/>
                </a:cxn>
                <a:cxn ang="0">
                  <a:pos x="204" y="501"/>
                </a:cxn>
                <a:cxn ang="0">
                  <a:pos x="172" y="575"/>
                </a:cxn>
                <a:cxn ang="0">
                  <a:pos x="149" y="653"/>
                </a:cxn>
                <a:cxn ang="0">
                  <a:pos x="137" y="695"/>
                </a:cxn>
                <a:cxn ang="0">
                  <a:pos x="101" y="773"/>
                </a:cxn>
                <a:cxn ang="0">
                  <a:pos x="63" y="817"/>
                </a:cxn>
                <a:cxn ang="0">
                  <a:pos x="29" y="830"/>
                </a:cxn>
                <a:cxn ang="0">
                  <a:pos x="6" y="813"/>
                </a:cxn>
                <a:cxn ang="0">
                  <a:pos x="0" y="771"/>
                </a:cxn>
              </a:cxnLst>
              <a:rect l="0" t="0" r="r" b="b"/>
              <a:pathLst>
                <a:path w="1377" h="831">
                  <a:moveTo>
                    <a:pt x="0" y="771"/>
                  </a:moveTo>
                  <a:lnTo>
                    <a:pt x="25" y="631"/>
                  </a:lnTo>
                  <a:lnTo>
                    <a:pt x="67" y="506"/>
                  </a:lnTo>
                  <a:lnTo>
                    <a:pt x="126" y="391"/>
                  </a:lnTo>
                  <a:lnTo>
                    <a:pt x="200" y="290"/>
                  </a:lnTo>
                  <a:lnTo>
                    <a:pt x="287" y="204"/>
                  </a:lnTo>
                  <a:lnTo>
                    <a:pt x="386" y="133"/>
                  </a:lnTo>
                  <a:lnTo>
                    <a:pt x="494" y="75"/>
                  </a:lnTo>
                  <a:lnTo>
                    <a:pt x="611" y="34"/>
                  </a:lnTo>
                  <a:lnTo>
                    <a:pt x="735" y="8"/>
                  </a:lnTo>
                  <a:lnTo>
                    <a:pt x="864" y="0"/>
                  </a:lnTo>
                  <a:lnTo>
                    <a:pt x="864" y="0"/>
                  </a:lnTo>
                  <a:lnTo>
                    <a:pt x="925" y="2"/>
                  </a:lnTo>
                  <a:lnTo>
                    <a:pt x="982" y="6"/>
                  </a:lnTo>
                  <a:lnTo>
                    <a:pt x="1037" y="13"/>
                  </a:lnTo>
                  <a:lnTo>
                    <a:pt x="1087" y="23"/>
                  </a:lnTo>
                  <a:lnTo>
                    <a:pt x="1136" y="36"/>
                  </a:lnTo>
                  <a:lnTo>
                    <a:pt x="1180" y="55"/>
                  </a:lnTo>
                  <a:lnTo>
                    <a:pt x="1224" y="71"/>
                  </a:lnTo>
                  <a:lnTo>
                    <a:pt x="1264" y="94"/>
                  </a:lnTo>
                  <a:lnTo>
                    <a:pt x="1304" y="117"/>
                  </a:lnTo>
                  <a:lnTo>
                    <a:pt x="1340" y="147"/>
                  </a:lnTo>
                  <a:lnTo>
                    <a:pt x="1340" y="147"/>
                  </a:lnTo>
                  <a:lnTo>
                    <a:pt x="1359" y="165"/>
                  </a:lnTo>
                  <a:lnTo>
                    <a:pt x="1371" y="179"/>
                  </a:lnTo>
                  <a:lnTo>
                    <a:pt x="1376" y="190"/>
                  </a:lnTo>
                  <a:lnTo>
                    <a:pt x="1373" y="198"/>
                  </a:lnTo>
                  <a:lnTo>
                    <a:pt x="1363" y="202"/>
                  </a:lnTo>
                  <a:lnTo>
                    <a:pt x="1341" y="202"/>
                  </a:lnTo>
                  <a:lnTo>
                    <a:pt x="1315" y="200"/>
                  </a:lnTo>
                  <a:lnTo>
                    <a:pt x="1279" y="191"/>
                  </a:lnTo>
                  <a:lnTo>
                    <a:pt x="1233" y="179"/>
                  </a:lnTo>
                  <a:lnTo>
                    <a:pt x="1180" y="162"/>
                  </a:lnTo>
                  <a:lnTo>
                    <a:pt x="1180" y="162"/>
                  </a:lnTo>
                  <a:lnTo>
                    <a:pt x="1104" y="143"/>
                  </a:lnTo>
                  <a:lnTo>
                    <a:pt x="1026" y="128"/>
                  </a:lnTo>
                  <a:lnTo>
                    <a:pt x="941" y="122"/>
                  </a:lnTo>
                  <a:lnTo>
                    <a:pt x="857" y="122"/>
                  </a:lnTo>
                  <a:lnTo>
                    <a:pt x="773" y="128"/>
                  </a:lnTo>
                  <a:lnTo>
                    <a:pt x="687" y="143"/>
                  </a:lnTo>
                  <a:lnTo>
                    <a:pt x="607" y="165"/>
                  </a:lnTo>
                  <a:lnTo>
                    <a:pt x="529" y="195"/>
                  </a:lnTo>
                  <a:lnTo>
                    <a:pt x="457" y="234"/>
                  </a:lnTo>
                  <a:lnTo>
                    <a:pt x="391" y="282"/>
                  </a:lnTo>
                  <a:lnTo>
                    <a:pt x="391" y="282"/>
                  </a:lnTo>
                  <a:lnTo>
                    <a:pt x="337" y="333"/>
                  </a:lnTo>
                  <a:lnTo>
                    <a:pt x="290" y="379"/>
                  </a:lnTo>
                  <a:lnTo>
                    <a:pt x="255" y="421"/>
                  </a:lnTo>
                  <a:lnTo>
                    <a:pt x="225" y="461"/>
                  </a:lnTo>
                  <a:lnTo>
                    <a:pt x="204" y="501"/>
                  </a:lnTo>
                  <a:lnTo>
                    <a:pt x="188" y="539"/>
                  </a:lnTo>
                  <a:lnTo>
                    <a:pt x="172" y="575"/>
                  </a:lnTo>
                  <a:lnTo>
                    <a:pt x="160" y="613"/>
                  </a:lnTo>
                  <a:lnTo>
                    <a:pt x="149" y="653"/>
                  </a:lnTo>
                  <a:lnTo>
                    <a:pt x="137" y="695"/>
                  </a:lnTo>
                  <a:lnTo>
                    <a:pt x="137" y="695"/>
                  </a:lnTo>
                  <a:lnTo>
                    <a:pt x="119" y="737"/>
                  </a:lnTo>
                  <a:lnTo>
                    <a:pt x="101" y="773"/>
                  </a:lnTo>
                  <a:lnTo>
                    <a:pt x="82" y="799"/>
                  </a:lnTo>
                  <a:lnTo>
                    <a:pt x="63" y="817"/>
                  </a:lnTo>
                  <a:lnTo>
                    <a:pt x="46" y="827"/>
                  </a:lnTo>
                  <a:lnTo>
                    <a:pt x="29" y="830"/>
                  </a:lnTo>
                  <a:lnTo>
                    <a:pt x="16" y="824"/>
                  </a:lnTo>
                  <a:lnTo>
                    <a:pt x="6" y="813"/>
                  </a:lnTo>
                  <a:lnTo>
                    <a:pt x="0" y="794"/>
                  </a:lnTo>
                  <a:lnTo>
                    <a:pt x="0" y="771"/>
                  </a:lnTo>
                  <a:lnTo>
                    <a:pt x="0" y="771"/>
                  </a:lnTo>
                </a:path>
              </a:pathLst>
            </a:custGeom>
            <a:solidFill>
              <a:srgbClr val="FFE448"/>
            </a:solidFill>
            <a:ln w="9525" cap="rnd">
              <a:noFill/>
              <a:round/>
              <a:headEnd/>
              <a:tailEnd/>
            </a:ln>
            <a:effectLst/>
          </p:spPr>
          <p:txBody>
            <a:bodyPr/>
            <a:lstStyle/>
            <a:p>
              <a:pPr>
                <a:defRPr/>
              </a:pPr>
              <a:endParaRPr lang="en-US"/>
            </a:p>
          </p:txBody>
        </p:sp>
        <p:sp>
          <p:nvSpPr>
            <p:cNvPr id="301" name="Freeform 1325"/>
            <p:cNvSpPr>
              <a:spLocks/>
            </p:cNvSpPr>
            <p:nvPr/>
          </p:nvSpPr>
          <p:spPr bwMode="auto">
            <a:xfrm>
              <a:off x="2050" y="1292"/>
              <a:ext cx="1356" cy="810"/>
            </a:xfrm>
            <a:custGeom>
              <a:avLst/>
              <a:gdLst/>
              <a:ahLst/>
              <a:cxnLst>
                <a:cxn ang="0">
                  <a:pos x="27" y="617"/>
                </a:cxn>
                <a:cxn ang="0">
                  <a:pos x="133" y="381"/>
                </a:cxn>
                <a:cxn ang="0">
                  <a:pos x="292" y="198"/>
                </a:cxn>
                <a:cxn ang="0">
                  <a:pos x="497" y="73"/>
                </a:cxn>
                <a:cxn ang="0">
                  <a:pos x="733" y="8"/>
                </a:cxn>
                <a:cxn ang="0">
                  <a:pos x="860" y="0"/>
                </a:cxn>
                <a:cxn ang="0">
                  <a:pos x="973" y="6"/>
                </a:cxn>
                <a:cxn ang="0">
                  <a:pos x="1076" y="23"/>
                </a:cxn>
                <a:cxn ang="0">
                  <a:pos x="1166" y="50"/>
                </a:cxn>
                <a:cxn ang="0">
                  <a:pos x="1247" y="89"/>
                </a:cxn>
                <a:cxn ang="0">
                  <a:pos x="1318" y="137"/>
                </a:cxn>
                <a:cxn ang="0">
                  <a:pos x="1337" y="151"/>
                </a:cxn>
                <a:cxn ang="0">
                  <a:pos x="1355" y="177"/>
                </a:cxn>
                <a:cxn ang="0">
                  <a:pos x="1339" y="188"/>
                </a:cxn>
                <a:cxn ang="0">
                  <a:pos x="1295" y="186"/>
                </a:cxn>
                <a:cxn ang="0">
                  <a:pos x="1217" y="166"/>
                </a:cxn>
                <a:cxn ang="0">
                  <a:pos x="1166" y="149"/>
                </a:cxn>
                <a:cxn ang="0">
                  <a:pos x="1015" y="117"/>
                </a:cxn>
                <a:cxn ang="0">
                  <a:pos x="849" y="112"/>
                </a:cxn>
                <a:cxn ang="0">
                  <a:pos x="680" y="133"/>
                </a:cxn>
                <a:cxn ang="0">
                  <a:pos x="520" y="186"/>
                </a:cxn>
                <a:cxn ang="0">
                  <a:pos x="383" y="271"/>
                </a:cxn>
                <a:cxn ang="0">
                  <a:pos x="328" y="322"/>
                </a:cxn>
                <a:cxn ang="0">
                  <a:pos x="246" y="410"/>
                </a:cxn>
                <a:cxn ang="0">
                  <a:pos x="195" y="490"/>
                </a:cxn>
                <a:cxn ang="0">
                  <a:pos x="163" y="564"/>
                </a:cxn>
                <a:cxn ang="0">
                  <a:pos x="140" y="638"/>
                </a:cxn>
                <a:cxn ang="0">
                  <a:pos x="128" y="678"/>
                </a:cxn>
                <a:cxn ang="0">
                  <a:pos x="94" y="753"/>
                </a:cxn>
                <a:cxn ang="0">
                  <a:pos x="59" y="796"/>
                </a:cxn>
                <a:cxn ang="0">
                  <a:pos x="27" y="809"/>
                </a:cxn>
                <a:cxn ang="0">
                  <a:pos x="6" y="794"/>
                </a:cxn>
                <a:cxn ang="0">
                  <a:pos x="0" y="751"/>
                </a:cxn>
              </a:cxnLst>
              <a:rect l="0" t="0" r="r" b="b"/>
              <a:pathLst>
                <a:path w="1356" h="810">
                  <a:moveTo>
                    <a:pt x="0" y="751"/>
                  </a:moveTo>
                  <a:lnTo>
                    <a:pt x="27" y="617"/>
                  </a:lnTo>
                  <a:lnTo>
                    <a:pt x="71" y="493"/>
                  </a:lnTo>
                  <a:lnTo>
                    <a:pt x="133" y="381"/>
                  </a:lnTo>
                  <a:lnTo>
                    <a:pt x="206" y="282"/>
                  </a:lnTo>
                  <a:lnTo>
                    <a:pt x="292" y="198"/>
                  </a:lnTo>
                  <a:lnTo>
                    <a:pt x="389" y="128"/>
                  </a:lnTo>
                  <a:lnTo>
                    <a:pt x="497" y="73"/>
                  </a:lnTo>
                  <a:lnTo>
                    <a:pt x="610" y="34"/>
                  </a:lnTo>
                  <a:lnTo>
                    <a:pt x="733" y="8"/>
                  </a:lnTo>
                  <a:lnTo>
                    <a:pt x="860" y="0"/>
                  </a:lnTo>
                  <a:lnTo>
                    <a:pt x="860" y="0"/>
                  </a:lnTo>
                  <a:lnTo>
                    <a:pt x="918" y="2"/>
                  </a:lnTo>
                  <a:lnTo>
                    <a:pt x="973" y="6"/>
                  </a:lnTo>
                  <a:lnTo>
                    <a:pt x="1026" y="13"/>
                  </a:lnTo>
                  <a:lnTo>
                    <a:pt x="1076" y="23"/>
                  </a:lnTo>
                  <a:lnTo>
                    <a:pt x="1122" y="36"/>
                  </a:lnTo>
                  <a:lnTo>
                    <a:pt x="1166" y="50"/>
                  </a:lnTo>
                  <a:lnTo>
                    <a:pt x="1209" y="69"/>
                  </a:lnTo>
                  <a:lnTo>
                    <a:pt x="1247" y="89"/>
                  </a:lnTo>
                  <a:lnTo>
                    <a:pt x="1285" y="112"/>
                  </a:lnTo>
                  <a:lnTo>
                    <a:pt x="1318" y="137"/>
                  </a:lnTo>
                  <a:lnTo>
                    <a:pt x="1318" y="137"/>
                  </a:lnTo>
                  <a:lnTo>
                    <a:pt x="1337" y="151"/>
                  </a:lnTo>
                  <a:lnTo>
                    <a:pt x="1350" y="166"/>
                  </a:lnTo>
                  <a:lnTo>
                    <a:pt x="1355" y="177"/>
                  </a:lnTo>
                  <a:lnTo>
                    <a:pt x="1350" y="183"/>
                  </a:lnTo>
                  <a:lnTo>
                    <a:pt x="1339" y="188"/>
                  </a:lnTo>
                  <a:lnTo>
                    <a:pt x="1320" y="188"/>
                  </a:lnTo>
                  <a:lnTo>
                    <a:pt x="1295" y="186"/>
                  </a:lnTo>
                  <a:lnTo>
                    <a:pt x="1262" y="177"/>
                  </a:lnTo>
                  <a:lnTo>
                    <a:pt x="1217" y="166"/>
                  </a:lnTo>
                  <a:lnTo>
                    <a:pt x="1166" y="149"/>
                  </a:lnTo>
                  <a:lnTo>
                    <a:pt x="1166" y="149"/>
                  </a:lnTo>
                  <a:lnTo>
                    <a:pt x="1093" y="130"/>
                  </a:lnTo>
                  <a:lnTo>
                    <a:pt x="1015" y="117"/>
                  </a:lnTo>
                  <a:lnTo>
                    <a:pt x="933" y="112"/>
                  </a:lnTo>
                  <a:lnTo>
                    <a:pt x="849" y="112"/>
                  </a:lnTo>
                  <a:lnTo>
                    <a:pt x="764" y="117"/>
                  </a:lnTo>
                  <a:lnTo>
                    <a:pt x="680" y="133"/>
                  </a:lnTo>
                  <a:lnTo>
                    <a:pt x="598" y="156"/>
                  </a:lnTo>
                  <a:lnTo>
                    <a:pt x="520" y="186"/>
                  </a:lnTo>
                  <a:lnTo>
                    <a:pt x="448" y="223"/>
                  </a:lnTo>
                  <a:lnTo>
                    <a:pt x="383" y="271"/>
                  </a:lnTo>
                  <a:lnTo>
                    <a:pt x="383" y="271"/>
                  </a:lnTo>
                  <a:lnTo>
                    <a:pt x="328" y="322"/>
                  </a:lnTo>
                  <a:lnTo>
                    <a:pt x="284" y="368"/>
                  </a:lnTo>
                  <a:lnTo>
                    <a:pt x="246" y="410"/>
                  </a:lnTo>
                  <a:lnTo>
                    <a:pt x="218" y="451"/>
                  </a:lnTo>
                  <a:lnTo>
                    <a:pt x="195" y="490"/>
                  </a:lnTo>
                  <a:lnTo>
                    <a:pt x="179" y="527"/>
                  </a:lnTo>
                  <a:lnTo>
                    <a:pt x="163" y="564"/>
                  </a:lnTo>
                  <a:lnTo>
                    <a:pt x="151" y="600"/>
                  </a:lnTo>
                  <a:lnTo>
                    <a:pt x="140" y="638"/>
                  </a:lnTo>
                  <a:lnTo>
                    <a:pt x="128" y="678"/>
                  </a:lnTo>
                  <a:lnTo>
                    <a:pt x="128" y="678"/>
                  </a:lnTo>
                  <a:lnTo>
                    <a:pt x="111" y="720"/>
                  </a:lnTo>
                  <a:lnTo>
                    <a:pt x="94" y="753"/>
                  </a:lnTo>
                  <a:lnTo>
                    <a:pt x="75" y="779"/>
                  </a:lnTo>
                  <a:lnTo>
                    <a:pt x="59" y="796"/>
                  </a:lnTo>
                  <a:lnTo>
                    <a:pt x="41" y="806"/>
                  </a:lnTo>
                  <a:lnTo>
                    <a:pt x="27" y="809"/>
                  </a:lnTo>
                  <a:lnTo>
                    <a:pt x="14" y="804"/>
                  </a:lnTo>
                  <a:lnTo>
                    <a:pt x="6" y="794"/>
                  </a:lnTo>
                  <a:lnTo>
                    <a:pt x="2" y="777"/>
                  </a:lnTo>
                  <a:lnTo>
                    <a:pt x="0" y="751"/>
                  </a:lnTo>
                  <a:lnTo>
                    <a:pt x="0" y="751"/>
                  </a:lnTo>
                </a:path>
              </a:pathLst>
            </a:custGeom>
            <a:solidFill>
              <a:srgbClr val="FFE652"/>
            </a:solidFill>
            <a:ln w="9525" cap="rnd">
              <a:noFill/>
              <a:round/>
              <a:headEnd/>
              <a:tailEnd/>
            </a:ln>
            <a:effectLst/>
          </p:spPr>
          <p:txBody>
            <a:bodyPr/>
            <a:lstStyle/>
            <a:p>
              <a:pPr>
                <a:defRPr/>
              </a:pPr>
              <a:endParaRPr lang="en-US"/>
            </a:p>
          </p:txBody>
        </p:sp>
        <p:sp>
          <p:nvSpPr>
            <p:cNvPr id="302" name="Freeform 1326"/>
            <p:cNvSpPr>
              <a:spLocks/>
            </p:cNvSpPr>
            <p:nvPr/>
          </p:nvSpPr>
          <p:spPr bwMode="auto">
            <a:xfrm>
              <a:off x="2036" y="1285"/>
              <a:ext cx="1331" cy="791"/>
            </a:xfrm>
            <a:custGeom>
              <a:avLst/>
              <a:gdLst/>
              <a:ahLst/>
              <a:cxnLst>
                <a:cxn ang="0">
                  <a:pos x="28" y="600"/>
                </a:cxn>
                <a:cxn ang="0">
                  <a:pos x="134" y="368"/>
                </a:cxn>
                <a:cxn ang="0">
                  <a:pos x="294" y="191"/>
                </a:cxn>
                <a:cxn ang="0">
                  <a:pos x="497" y="71"/>
                </a:cxn>
                <a:cxn ang="0">
                  <a:pos x="729" y="8"/>
                </a:cxn>
                <a:cxn ang="0">
                  <a:pos x="851" y="0"/>
                </a:cxn>
                <a:cxn ang="0">
                  <a:pos x="962" y="6"/>
                </a:cxn>
                <a:cxn ang="0">
                  <a:pos x="1063" y="20"/>
                </a:cxn>
                <a:cxn ang="0">
                  <a:pos x="1152" y="48"/>
                </a:cxn>
                <a:cxn ang="0">
                  <a:pos x="1228" y="82"/>
                </a:cxn>
                <a:cxn ang="0">
                  <a:pos x="1298" y="126"/>
                </a:cxn>
                <a:cxn ang="0">
                  <a:pos x="1314" y="140"/>
                </a:cxn>
                <a:cxn ang="0">
                  <a:pos x="1330" y="163"/>
                </a:cxn>
                <a:cxn ang="0">
                  <a:pos x="1316" y="172"/>
                </a:cxn>
                <a:cxn ang="0">
                  <a:pos x="1272" y="170"/>
                </a:cxn>
                <a:cxn ang="0">
                  <a:pos x="1201" y="151"/>
                </a:cxn>
                <a:cxn ang="0">
                  <a:pos x="1152" y="137"/>
                </a:cxn>
                <a:cxn ang="0">
                  <a:pos x="1003" y="105"/>
                </a:cxn>
                <a:cxn ang="0">
                  <a:pos x="838" y="101"/>
                </a:cxn>
                <a:cxn ang="0">
                  <a:pos x="669" y="122"/>
                </a:cxn>
                <a:cxn ang="0">
                  <a:pos x="511" y="174"/>
                </a:cxn>
                <a:cxn ang="0">
                  <a:pos x="375" y="260"/>
                </a:cxn>
                <a:cxn ang="0">
                  <a:pos x="317" y="311"/>
                </a:cxn>
                <a:cxn ang="0">
                  <a:pos x="237" y="400"/>
                </a:cxn>
                <a:cxn ang="0">
                  <a:pos x="184" y="478"/>
                </a:cxn>
                <a:cxn ang="0">
                  <a:pos x="152" y="552"/>
                </a:cxn>
                <a:cxn ang="0">
                  <a:pos x="129" y="623"/>
                </a:cxn>
                <a:cxn ang="0">
                  <a:pos x="117" y="661"/>
                </a:cxn>
                <a:cxn ang="0">
                  <a:pos x="85" y="734"/>
                </a:cxn>
                <a:cxn ang="0">
                  <a:pos x="52" y="776"/>
                </a:cxn>
                <a:cxn ang="0">
                  <a:pos x="23" y="790"/>
                </a:cxn>
                <a:cxn ang="0">
                  <a:pos x="3" y="774"/>
                </a:cxn>
                <a:cxn ang="0">
                  <a:pos x="0" y="737"/>
                </a:cxn>
              </a:cxnLst>
              <a:rect l="0" t="0" r="r" b="b"/>
              <a:pathLst>
                <a:path w="1331" h="791">
                  <a:moveTo>
                    <a:pt x="0" y="737"/>
                  </a:moveTo>
                  <a:lnTo>
                    <a:pt x="28" y="600"/>
                  </a:lnTo>
                  <a:lnTo>
                    <a:pt x="73" y="480"/>
                  </a:lnTo>
                  <a:lnTo>
                    <a:pt x="134" y="368"/>
                  </a:lnTo>
                  <a:lnTo>
                    <a:pt x="210" y="273"/>
                  </a:lnTo>
                  <a:lnTo>
                    <a:pt x="294" y="191"/>
                  </a:lnTo>
                  <a:lnTo>
                    <a:pt x="391" y="124"/>
                  </a:lnTo>
                  <a:lnTo>
                    <a:pt x="497" y="71"/>
                  </a:lnTo>
                  <a:lnTo>
                    <a:pt x="608" y="31"/>
                  </a:lnTo>
                  <a:lnTo>
                    <a:pt x="729" y="8"/>
                  </a:lnTo>
                  <a:lnTo>
                    <a:pt x="851" y="0"/>
                  </a:lnTo>
                  <a:lnTo>
                    <a:pt x="851" y="0"/>
                  </a:lnTo>
                  <a:lnTo>
                    <a:pt x="907" y="2"/>
                  </a:lnTo>
                  <a:lnTo>
                    <a:pt x="962" y="6"/>
                  </a:lnTo>
                  <a:lnTo>
                    <a:pt x="1015" y="13"/>
                  </a:lnTo>
                  <a:lnTo>
                    <a:pt x="1063" y="20"/>
                  </a:lnTo>
                  <a:lnTo>
                    <a:pt x="1109" y="34"/>
                  </a:lnTo>
                  <a:lnTo>
                    <a:pt x="1152" y="48"/>
                  </a:lnTo>
                  <a:lnTo>
                    <a:pt x="1192" y="63"/>
                  </a:lnTo>
                  <a:lnTo>
                    <a:pt x="1228" y="82"/>
                  </a:lnTo>
                  <a:lnTo>
                    <a:pt x="1263" y="103"/>
                  </a:lnTo>
                  <a:lnTo>
                    <a:pt x="1298" y="126"/>
                  </a:lnTo>
                  <a:lnTo>
                    <a:pt x="1298" y="126"/>
                  </a:lnTo>
                  <a:lnTo>
                    <a:pt x="1314" y="140"/>
                  </a:lnTo>
                  <a:lnTo>
                    <a:pt x="1325" y="154"/>
                  </a:lnTo>
                  <a:lnTo>
                    <a:pt x="1330" y="163"/>
                  </a:lnTo>
                  <a:lnTo>
                    <a:pt x="1327" y="170"/>
                  </a:lnTo>
                  <a:lnTo>
                    <a:pt x="1316" y="172"/>
                  </a:lnTo>
                  <a:lnTo>
                    <a:pt x="1298" y="174"/>
                  </a:lnTo>
                  <a:lnTo>
                    <a:pt x="1272" y="170"/>
                  </a:lnTo>
                  <a:lnTo>
                    <a:pt x="1240" y="162"/>
                  </a:lnTo>
                  <a:lnTo>
                    <a:pt x="1201" y="151"/>
                  </a:lnTo>
                  <a:lnTo>
                    <a:pt x="1152" y="137"/>
                  </a:lnTo>
                  <a:lnTo>
                    <a:pt x="1152" y="137"/>
                  </a:lnTo>
                  <a:lnTo>
                    <a:pt x="1080" y="117"/>
                  </a:lnTo>
                  <a:lnTo>
                    <a:pt x="1003" y="105"/>
                  </a:lnTo>
                  <a:lnTo>
                    <a:pt x="920" y="101"/>
                  </a:lnTo>
                  <a:lnTo>
                    <a:pt x="838" y="101"/>
                  </a:lnTo>
                  <a:lnTo>
                    <a:pt x="754" y="107"/>
                  </a:lnTo>
                  <a:lnTo>
                    <a:pt x="669" y="122"/>
                  </a:lnTo>
                  <a:lnTo>
                    <a:pt x="587" y="145"/>
                  </a:lnTo>
                  <a:lnTo>
                    <a:pt x="511" y="174"/>
                  </a:lnTo>
                  <a:lnTo>
                    <a:pt x="437" y="212"/>
                  </a:lnTo>
                  <a:lnTo>
                    <a:pt x="375" y="260"/>
                  </a:lnTo>
                  <a:lnTo>
                    <a:pt x="375" y="260"/>
                  </a:lnTo>
                  <a:lnTo>
                    <a:pt x="317" y="311"/>
                  </a:lnTo>
                  <a:lnTo>
                    <a:pt x="273" y="357"/>
                  </a:lnTo>
                  <a:lnTo>
                    <a:pt x="237" y="400"/>
                  </a:lnTo>
                  <a:lnTo>
                    <a:pt x="207" y="440"/>
                  </a:lnTo>
                  <a:lnTo>
                    <a:pt x="184" y="478"/>
                  </a:lnTo>
                  <a:lnTo>
                    <a:pt x="168" y="516"/>
                  </a:lnTo>
                  <a:lnTo>
                    <a:pt x="152" y="552"/>
                  </a:lnTo>
                  <a:lnTo>
                    <a:pt x="140" y="587"/>
                  </a:lnTo>
                  <a:lnTo>
                    <a:pt x="129" y="623"/>
                  </a:lnTo>
                  <a:lnTo>
                    <a:pt x="117" y="661"/>
                  </a:lnTo>
                  <a:lnTo>
                    <a:pt x="117" y="661"/>
                  </a:lnTo>
                  <a:lnTo>
                    <a:pt x="102" y="703"/>
                  </a:lnTo>
                  <a:lnTo>
                    <a:pt x="85" y="734"/>
                  </a:lnTo>
                  <a:lnTo>
                    <a:pt x="69" y="760"/>
                  </a:lnTo>
                  <a:lnTo>
                    <a:pt x="52" y="776"/>
                  </a:lnTo>
                  <a:lnTo>
                    <a:pt x="37" y="787"/>
                  </a:lnTo>
                  <a:lnTo>
                    <a:pt x="23" y="790"/>
                  </a:lnTo>
                  <a:lnTo>
                    <a:pt x="12" y="785"/>
                  </a:lnTo>
                  <a:lnTo>
                    <a:pt x="3" y="774"/>
                  </a:lnTo>
                  <a:lnTo>
                    <a:pt x="0" y="758"/>
                  </a:lnTo>
                  <a:lnTo>
                    <a:pt x="0" y="737"/>
                  </a:lnTo>
                  <a:lnTo>
                    <a:pt x="0" y="737"/>
                  </a:lnTo>
                </a:path>
              </a:pathLst>
            </a:custGeom>
            <a:solidFill>
              <a:srgbClr val="FFE85C"/>
            </a:solidFill>
            <a:ln w="9525" cap="rnd">
              <a:noFill/>
              <a:round/>
              <a:headEnd/>
              <a:tailEnd/>
            </a:ln>
            <a:effectLst/>
          </p:spPr>
          <p:txBody>
            <a:bodyPr/>
            <a:lstStyle/>
            <a:p>
              <a:pPr>
                <a:defRPr/>
              </a:pPr>
              <a:endParaRPr lang="en-US"/>
            </a:p>
          </p:txBody>
        </p:sp>
        <p:sp>
          <p:nvSpPr>
            <p:cNvPr id="303" name="Freeform 1327"/>
            <p:cNvSpPr>
              <a:spLocks/>
            </p:cNvSpPr>
            <p:nvPr/>
          </p:nvSpPr>
          <p:spPr bwMode="auto">
            <a:xfrm>
              <a:off x="2046" y="1298"/>
              <a:ext cx="1307" cy="771"/>
            </a:xfrm>
            <a:custGeom>
              <a:avLst/>
              <a:gdLst/>
              <a:ahLst/>
              <a:cxnLst>
                <a:cxn ang="0">
                  <a:pos x="29" y="583"/>
                </a:cxn>
                <a:cxn ang="0">
                  <a:pos x="139" y="355"/>
                </a:cxn>
                <a:cxn ang="0">
                  <a:pos x="299" y="182"/>
                </a:cxn>
                <a:cxn ang="0">
                  <a:pos x="498" y="67"/>
                </a:cxn>
                <a:cxn ang="0">
                  <a:pos x="724" y="6"/>
                </a:cxn>
                <a:cxn ang="0">
                  <a:pos x="843" y="0"/>
                </a:cxn>
                <a:cxn ang="0">
                  <a:pos x="952" y="4"/>
                </a:cxn>
                <a:cxn ang="0">
                  <a:pos x="1051" y="18"/>
                </a:cxn>
                <a:cxn ang="0">
                  <a:pos x="1138" y="41"/>
                </a:cxn>
                <a:cxn ang="0">
                  <a:pos x="1212" y="75"/>
                </a:cxn>
                <a:cxn ang="0">
                  <a:pos x="1276" y="113"/>
                </a:cxn>
                <a:cxn ang="0">
                  <a:pos x="1292" y="128"/>
                </a:cxn>
                <a:cxn ang="0">
                  <a:pos x="1305" y="149"/>
                </a:cxn>
                <a:cxn ang="0">
                  <a:pos x="1292" y="158"/>
                </a:cxn>
                <a:cxn ang="0">
                  <a:pos x="1252" y="154"/>
                </a:cxn>
                <a:cxn ang="0">
                  <a:pos x="1185" y="136"/>
                </a:cxn>
                <a:cxn ang="0">
                  <a:pos x="1138" y="122"/>
                </a:cxn>
                <a:cxn ang="0">
                  <a:pos x="993" y="92"/>
                </a:cxn>
                <a:cxn ang="0">
                  <a:pos x="828" y="88"/>
                </a:cxn>
                <a:cxn ang="0">
                  <a:pos x="660" y="108"/>
                </a:cxn>
                <a:cxn ang="0">
                  <a:pos x="501" y="161"/>
                </a:cxn>
                <a:cxn ang="0">
                  <a:pos x="365" y="248"/>
                </a:cxn>
                <a:cxn ang="0">
                  <a:pos x="310" y="299"/>
                </a:cxn>
                <a:cxn ang="0">
                  <a:pos x="227" y="387"/>
                </a:cxn>
                <a:cxn ang="0">
                  <a:pos x="174" y="465"/>
                </a:cxn>
                <a:cxn ang="0">
                  <a:pos x="144" y="536"/>
                </a:cxn>
                <a:cxn ang="0">
                  <a:pos x="121" y="606"/>
                </a:cxn>
                <a:cxn ang="0">
                  <a:pos x="107" y="642"/>
                </a:cxn>
                <a:cxn ang="0">
                  <a:pos x="75" y="716"/>
                </a:cxn>
                <a:cxn ang="0">
                  <a:pos x="47" y="755"/>
                </a:cxn>
                <a:cxn ang="0">
                  <a:pos x="19" y="769"/>
                </a:cxn>
                <a:cxn ang="0">
                  <a:pos x="2" y="753"/>
                </a:cxn>
                <a:cxn ang="0">
                  <a:pos x="0" y="716"/>
                </a:cxn>
              </a:cxnLst>
              <a:rect l="0" t="0" r="r" b="b"/>
              <a:pathLst>
                <a:path w="1306" h="770">
                  <a:moveTo>
                    <a:pt x="0" y="716"/>
                  </a:moveTo>
                  <a:lnTo>
                    <a:pt x="29" y="583"/>
                  </a:lnTo>
                  <a:lnTo>
                    <a:pt x="78" y="463"/>
                  </a:lnTo>
                  <a:lnTo>
                    <a:pt x="139" y="355"/>
                  </a:lnTo>
                  <a:lnTo>
                    <a:pt x="213" y="262"/>
                  </a:lnTo>
                  <a:lnTo>
                    <a:pt x="299" y="182"/>
                  </a:lnTo>
                  <a:lnTo>
                    <a:pt x="395" y="117"/>
                  </a:lnTo>
                  <a:lnTo>
                    <a:pt x="498" y="67"/>
                  </a:lnTo>
                  <a:lnTo>
                    <a:pt x="609" y="29"/>
                  </a:lnTo>
                  <a:lnTo>
                    <a:pt x="724" y="6"/>
                  </a:lnTo>
                  <a:lnTo>
                    <a:pt x="843" y="0"/>
                  </a:lnTo>
                  <a:lnTo>
                    <a:pt x="843" y="0"/>
                  </a:lnTo>
                  <a:lnTo>
                    <a:pt x="900" y="0"/>
                  </a:lnTo>
                  <a:lnTo>
                    <a:pt x="952" y="4"/>
                  </a:lnTo>
                  <a:lnTo>
                    <a:pt x="1003" y="11"/>
                  </a:lnTo>
                  <a:lnTo>
                    <a:pt x="1051" y="18"/>
                  </a:lnTo>
                  <a:lnTo>
                    <a:pt x="1097" y="29"/>
                  </a:lnTo>
                  <a:lnTo>
                    <a:pt x="1138" y="41"/>
                  </a:lnTo>
                  <a:lnTo>
                    <a:pt x="1176" y="57"/>
                  </a:lnTo>
                  <a:lnTo>
                    <a:pt x="1212" y="75"/>
                  </a:lnTo>
                  <a:lnTo>
                    <a:pt x="1244" y="92"/>
                  </a:lnTo>
                  <a:lnTo>
                    <a:pt x="1276" y="113"/>
                  </a:lnTo>
                  <a:lnTo>
                    <a:pt x="1276" y="113"/>
                  </a:lnTo>
                  <a:lnTo>
                    <a:pt x="1292" y="128"/>
                  </a:lnTo>
                  <a:lnTo>
                    <a:pt x="1302" y="140"/>
                  </a:lnTo>
                  <a:lnTo>
                    <a:pt x="1305" y="149"/>
                  </a:lnTo>
                  <a:lnTo>
                    <a:pt x="1302" y="154"/>
                  </a:lnTo>
                  <a:lnTo>
                    <a:pt x="1292" y="158"/>
                  </a:lnTo>
                  <a:lnTo>
                    <a:pt x="1276" y="158"/>
                  </a:lnTo>
                  <a:lnTo>
                    <a:pt x="1252" y="154"/>
                  </a:lnTo>
                  <a:lnTo>
                    <a:pt x="1223" y="147"/>
                  </a:lnTo>
                  <a:lnTo>
                    <a:pt x="1185" y="136"/>
                  </a:lnTo>
                  <a:lnTo>
                    <a:pt x="1138" y="122"/>
                  </a:lnTo>
                  <a:lnTo>
                    <a:pt x="1138" y="122"/>
                  </a:lnTo>
                  <a:lnTo>
                    <a:pt x="1069" y="105"/>
                  </a:lnTo>
                  <a:lnTo>
                    <a:pt x="993" y="92"/>
                  </a:lnTo>
                  <a:lnTo>
                    <a:pt x="911" y="85"/>
                  </a:lnTo>
                  <a:lnTo>
                    <a:pt x="828" y="88"/>
                  </a:lnTo>
                  <a:lnTo>
                    <a:pt x="744" y="94"/>
                  </a:lnTo>
                  <a:lnTo>
                    <a:pt x="660" y="108"/>
                  </a:lnTo>
                  <a:lnTo>
                    <a:pt x="579" y="130"/>
                  </a:lnTo>
                  <a:lnTo>
                    <a:pt x="501" y="161"/>
                  </a:lnTo>
                  <a:lnTo>
                    <a:pt x="430" y="200"/>
                  </a:lnTo>
                  <a:lnTo>
                    <a:pt x="365" y="248"/>
                  </a:lnTo>
                  <a:lnTo>
                    <a:pt x="365" y="248"/>
                  </a:lnTo>
                  <a:lnTo>
                    <a:pt x="310" y="299"/>
                  </a:lnTo>
                  <a:lnTo>
                    <a:pt x="266" y="345"/>
                  </a:lnTo>
                  <a:lnTo>
                    <a:pt x="227" y="387"/>
                  </a:lnTo>
                  <a:lnTo>
                    <a:pt x="198" y="426"/>
                  </a:lnTo>
                  <a:lnTo>
                    <a:pt x="174" y="465"/>
                  </a:lnTo>
                  <a:lnTo>
                    <a:pt x="158" y="500"/>
                  </a:lnTo>
                  <a:lnTo>
                    <a:pt x="144" y="536"/>
                  </a:lnTo>
                  <a:lnTo>
                    <a:pt x="130" y="570"/>
                  </a:lnTo>
                  <a:lnTo>
                    <a:pt x="121" y="606"/>
                  </a:lnTo>
                  <a:lnTo>
                    <a:pt x="107" y="642"/>
                  </a:lnTo>
                  <a:lnTo>
                    <a:pt x="107" y="642"/>
                  </a:lnTo>
                  <a:lnTo>
                    <a:pt x="93" y="682"/>
                  </a:lnTo>
                  <a:lnTo>
                    <a:pt x="75" y="716"/>
                  </a:lnTo>
                  <a:lnTo>
                    <a:pt x="61" y="739"/>
                  </a:lnTo>
                  <a:lnTo>
                    <a:pt x="47" y="755"/>
                  </a:lnTo>
                  <a:lnTo>
                    <a:pt x="31" y="766"/>
                  </a:lnTo>
                  <a:lnTo>
                    <a:pt x="19" y="769"/>
                  </a:lnTo>
                  <a:lnTo>
                    <a:pt x="8" y="764"/>
                  </a:lnTo>
                  <a:lnTo>
                    <a:pt x="2" y="753"/>
                  </a:lnTo>
                  <a:lnTo>
                    <a:pt x="0" y="739"/>
                  </a:lnTo>
                  <a:lnTo>
                    <a:pt x="0" y="716"/>
                  </a:lnTo>
                  <a:lnTo>
                    <a:pt x="0" y="716"/>
                  </a:lnTo>
                </a:path>
              </a:pathLst>
            </a:custGeom>
            <a:solidFill>
              <a:srgbClr val="FFEA65"/>
            </a:solidFill>
            <a:ln w="9525" cap="rnd">
              <a:noFill/>
              <a:round/>
              <a:headEnd/>
              <a:tailEnd/>
            </a:ln>
            <a:effectLst/>
          </p:spPr>
          <p:txBody>
            <a:bodyPr/>
            <a:lstStyle/>
            <a:p>
              <a:pPr>
                <a:defRPr/>
              </a:pPr>
              <a:endParaRPr lang="en-US"/>
            </a:p>
          </p:txBody>
        </p:sp>
        <p:sp>
          <p:nvSpPr>
            <p:cNvPr id="304" name="Freeform 1328"/>
            <p:cNvSpPr>
              <a:spLocks/>
            </p:cNvSpPr>
            <p:nvPr/>
          </p:nvSpPr>
          <p:spPr bwMode="auto">
            <a:xfrm>
              <a:off x="2065" y="1298"/>
              <a:ext cx="1283" cy="753"/>
            </a:xfrm>
            <a:custGeom>
              <a:avLst/>
              <a:gdLst/>
              <a:ahLst/>
              <a:cxnLst>
                <a:cxn ang="0">
                  <a:pos x="34" y="568"/>
                </a:cxn>
                <a:cxn ang="0">
                  <a:pos x="145" y="345"/>
                </a:cxn>
                <a:cxn ang="0">
                  <a:pos x="303" y="177"/>
                </a:cxn>
                <a:cxn ang="0">
                  <a:pos x="499" y="64"/>
                </a:cxn>
                <a:cxn ang="0">
                  <a:pos x="720" y="6"/>
                </a:cxn>
                <a:cxn ang="0">
                  <a:pos x="836" y="0"/>
                </a:cxn>
                <a:cxn ang="0">
                  <a:pos x="944" y="4"/>
                </a:cxn>
                <a:cxn ang="0">
                  <a:pos x="1038" y="16"/>
                </a:cxn>
                <a:cxn ang="0">
                  <a:pos x="1122" y="39"/>
                </a:cxn>
                <a:cxn ang="0">
                  <a:pos x="1195" y="69"/>
                </a:cxn>
                <a:cxn ang="0">
                  <a:pos x="1253" y="105"/>
                </a:cxn>
                <a:cxn ang="0">
                  <a:pos x="1270" y="117"/>
                </a:cxn>
                <a:cxn ang="0">
                  <a:pos x="1283" y="134"/>
                </a:cxn>
                <a:cxn ang="0">
                  <a:pos x="1270" y="142"/>
                </a:cxn>
                <a:cxn ang="0">
                  <a:pos x="1232" y="138"/>
                </a:cxn>
                <a:cxn ang="0">
                  <a:pos x="1167" y="124"/>
                </a:cxn>
                <a:cxn ang="0">
                  <a:pos x="1124" y="111"/>
                </a:cxn>
                <a:cxn ang="0">
                  <a:pos x="981" y="82"/>
                </a:cxn>
                <a:cxn ang="0">
                  <a:pos x="819" y="78"/>
                </a:cxn>
                <a:cxn ang="0">
                  <a:pos x="653" y="98"/>
                </a:cxn>
                <a:cxn ang="0">
                  <a:pos x="494" y="151"/>
                </a:cxn>
                <a:cxn ang="0">
                  <a:pos x="358" y="237"/>
                </a:cxn>
                <a:cxn ang="0">
                  <a:pos x="301" y="288"/>
                </a:cxn>
                <a:cxn ang="0">
                  <a:pos x="218" y="376"/>
                </a:cxn>
                <a:cxn ang="0">
                  <a:pos x="167" y="454"/>
                </a:cxn>
                <a:cxn ang="0">
                  <a:pos x="135" y="523"/>
                </a:cxn>
                <a:cxn ang="0">
                  <a:pos x="112" y="591"/>
                </a:cxn>
                <a:cxn ang="0">
                  <a:pos x="101" y="626"/>
                </a:cxn>
                <a:cxn ang="0">
                  <a:pos x="69" y="696"/>
                </a:cxn>
                <a:cxn ang="0">
                  <a:pos x="42" y="736"/>
                </a:cxn>
                <a:cxn ang="0">
                  <a:pos x="17" y="749"/>
                </a:cxn>
                <a:cxn ang="0">
                  <a:pos x="2" y="734"/>
                </a:cxn>
                <a:cxn ang="0">
                  <a:pos x="0" y="700"/>
                </a:cxn>
              </a:cxnLst>
              <a:rect l="0" t="0" r="r" b="b"/>
              <a:pathLst>
                <a:path w="1284" h="750">
                  <a:moveTo>
                    <a:pt x="0" y="700"/>
                  </a:moveTo>
                  <a:lnTo>
                    <a:pt x="34" y="568"/>
                  </a:lnTo>
                  <a:lnTo>
                    <a:pt x="82" y="449"/>
                  </a:lnTo>
                  <a:lnTo>
                    <a:pt x="145" y="345"/>
                  </a:lnTo>
                  <a:lnTo>
                    <a:pt x="218" y="254"/>
                  </a:lnTo>
                  <a:lnTo>
                    <a:pt x="303" y="177"/>
                  </a:lnTo>
                  <a:lnTo>
                    <a:pt x="397" y="113"/>
                  </a:lnTo>
                  <a:lnTo>
                    <a:pt x="499" y="64"/>
                  </a:lnTo>
                  <a:lnTo>
                    <a:pt x="609" y="29"/>
                  </a:lnTo>
                  <a:lnTo>
                    <a:pt x="720" y="6"/>
                  </a:lnTo>
                  <a:lnTo>
                    <a:pt x="836" y="0"/>
                  </a:lnTo>
                  <a:lnTo>
                    <a:pt x="836" y="0"/>
                  </a:lnTo>
                  <a:lnTo>
                    <a:pt x="891" y="0"/>
                  </a:lnTo>
                  <a:lnTo>
                    <a:pt x="944" y="4"/>
                  </a:lnTo>
                  <a:lnTo>
                    <a:pt x="992" y="9"/>
                  </a:lnTo>
                  <a:lnTo>
                    <a:pt x="1038" y="16"/>
                  </a:lnTo>
                  <a:lnTo>
                    <a:pt x="1082" y="27"/>
                  </a:lnTo>
                  <a:lnTo>
                    <a:pt x="1122" y="39"/>
                  </a:lnTo>
                  <a:lnTo>
                    <a:pt x="1160" y="52"/>
                  </a:lnTo>
                  <a:lnTo>
                    <a:pt x="1195" y="69"/>
                  </a:lnTo>
                  <a:lnTo>
                    <a:pt x="1225" y="85"/>
                  </a:lnTo>
                  <a:lnTo>
                    <a:pt x="1253" y="105"/>
                  </a:lnTo>
                  <a:lnTo>
                    <a:pt x="1253" y="105"/>
                  </a:lnTo>
                  <a:lnTo>
                    <a:pt x="1270" y="117"/>
                  </a:lnTo>
                  <a:lnTo>
                    <a:pt x="1278" y="128"/>
                  </a:lnTo>
                  <a:lnTo>
                    <a:pt x="1283" y="134"/>
                  </a:lnTo>
                  <a:lnTo>
                    <a:pt x="1278" y="140"/>
                  </a:lnTo>
                  <a:lnTo>
                    <a:pt x="1270" y="142"/>
                  </a:lnTo>
                  <a:lnTo>
                    <a:pt x="1253" y="142"/>
                  </a:lnTo>
                  <a:lnTo>
                    <a:pt x="1232" y="138"/>
                  </a:lnTo>
                  <a:lnTo>
                    <a:pt x="1202" y="131"/>
                  </a:lnTo>
                  <a:lnTo>
                    <a:pt x="1167" y="124"/>
                  </a:lnTo>
                  <a:lnTo>
                    <a:pt x="1124" y="111"/>
                  </a:lnTo>
                  <a:lnTo>
                    <a:pt x="1124" y="111"/>
                  </a:lnTo>
                  <a:lnTo>
                    <a:pt x="1055" y="94"/>
                  </a:lnTo>
                  <a:lnTo>
                    <a:pt x="981" y="82"/>
                  </a:lnTo>
                  <a:lnTo>
                    <a:pt x="901" y="75"/>
                  </a:lnTo>
                  <a:lnTo>
                    <a:pt x="819" y="78"/>
                  </a:lnTo>
                  <a:lnTo>
                    <a:pt x="735" y="83"/>
                  </a:lnTo>
                  <a:lnTo>
                    <a:pt x="653" y="98"/>
                  </a:lnTo>
                  <a:lnTo>
                    <a:pt x="570" y="122"/>
                  </a:lnTo>
                  <a:lnTo>
                    <a:pt x="494" y="151"/>
                  </a:lnTo>
                  <a:lnTo>
                    <a:pt x="423" y="191"/>
                  </a:lnTo>
                  <a:lnTo>
                    <a:pt x="358" y="237"/>
                  </a:lnTo>
                  <a:lnTo>
                    <a:pt x="358" y="237"/>
                  </a:lnTo>
                  <a:lnTo>
                    <a:pt x="301" y="288"/>
                  </a:lnTo>
                  <a:lnTo>
                    <a:pt x="257" y="334"/>
                  </a:lnTo>
                  <a:lnTo>
                    <a:pt x="218" y="376"/>
                  </a:lnTo>
                  <a:lnTo>
                    <a:pt x="190" y="416"/>
                  </a:lnTo>
                  <a:lnTo>
                    <a:pt x="167" y="454"/>
                  </a:lnTo>
                  <a:lnTo>
                    <a:pt x="149" y="490"/>
                  </a:lnTo>
                  <a:lnTo>
                    <a:pt x="135" y="523"/>
                  </a:lnTo>
                  <a:lnTo>
                    <a:pt x="122" y="557"/>
                  </a:lnTo>
                  <a:lnTo>
                    <a:pt x="112" y="591"/>
                  </a:lnTo>
                  <a:lnTo>
                    <a:pt x="101" y="626"/>
                  </a:lnTo>
                  <a:lnTo>
                    <a:pt x="101" y="626"/>
                  </a:lnTo>
                  <a:lnTo>
                    <a:pt x="84" y="665"/>
                  </a:lnTo>
                  <a:lnTo>
                    <a:pt x="69" y="696"/>
                  </a:lnTo>
                  <a:lnTo>
                    <a:pt x="54" y="719"/>
                  </a:lnTo>
                  <a:lnTo>
                    <a:pt x="42" y="736"/>
                  </a:lnTo>
                  <a:lnTo>
                    <a:pt x="29" y="744"/>
                  </a:lnTo>
                  <a:lnTo>
                    <a:pt x="17" y="749"/>
                  </a:lnTo>
                  <a:lnTo>
                    <a:pt x="8" y="744"/>
                  </a:lnTo>
                  <a:lnTo>
                    <a:pt x="2" y="734"/>
                  </a:lnTo>
                  <a:lnTo>
                    <a:pt x="0" y="719"/>
                  </a:lnTo>
                  <a:lnTo>
                    <a:pt x="0" y="700"/>
                  </a:lnTo>
                  <a:lnTo>
                    <a:pt x="0" y="700"/>
                  </a:lnTo>
                </a:path>
              </a:pathLst>
            </a:custGeom>
            <a:solidFill>
              <a:srgbClr val="FFEB6F"/>
            </a:solidFill>
            <a:ln w="9525" cap="rnd">
              <a:noFill/>
              <a:round/>
              <a:headEnd/>
              <a:tailEnd/>
            </a:ln>
            <a:effectLst/>
          </p:spPr>
          <p:txBody>
            <a:bodyPr/>
            <a:lstStyle/>
            <a:p>
              <a:pPr>
                <a:defRPr/>
              </a:pPr>
              <a:endParaRPr lang="en-US"/>
            </a:p>
          </p:txBody>
        </p:sp>
        <p:sp>
          <p:nvSpPr>
            <p:cNvPr id="305" name="Freeform 1329"/>
            <p:cNvSpPr>
              <a:spLocks/>
            </p:cNvSpPr>
            <p:nvPr/>
          </p:nvSpPr>
          <p:spPr bwMode="auto">
            <a:xfrm>
              <a:off x="2070" y="1298"/>
              <a:ext cx="1263" cy="727"/>
            </a:xfrm>
            <a:custGeom>
              <a:avLst/>
              <a:gdLst/>
              <a:ahLst/>
              <a:cxnLst>
                <a:cxn ang="0">
                  <a:pos x="38" y="553"/>
                </a:cxn>
                <a:cxn ang="0">
                  <a:pos x="149" y="334"/>
                </a:cxn>
                <a:cxn ang="0">
                  <a:pos x="310" y="170"/>
                </a:cxn>
                <a:cxn ang="0">
                  <a:pos x="503" y="62"/>
                </a:cxn>
                <a:cxn ang="0">
                  <a:pos x="718" y="6"/>
                </a:cxn>
                <a:cxn ang="0">
                  <a:pos x="830" y="0"/>
                </a:cxn>
                <a:cxn ang="0">
                  <a:pos x="936" y="4"/>
                </a:cxn>
                <a:cxn ang="0">
                  <a:pos x="1028" y="16"/>
                </a:cxn>
                <a:cxn ang="0">
                  <a:pos x="1111" y="35"/>
                </a:cxn>
                <a:cxn ang="0">
                  <a:pos x="1180" y="62"/>
                </a:cxn>
                <a:cxn ang="0">
                  <a:pos x="1233" y="94"/>
                </a:cxn>
                <a:cxn ang="0">
                  <a:pos x="1249" y="104"/>
                </a:cxn>
                <a:cxn ang="0">
                  <a:pos x="1261" y="122"/>
                </a:cxn>
                <a:cxn ang="0">
                  <a:pos x="1249" y="128"/>
                </a:cxn>
                <a:cxn ang="0">
                  <a:pos x="1212" y="124"/>
                </a:cxn>
                <a:cxn ang="0">
                  <a:pos x="1153" y="108"/>
                </a:cxn>
                <a:cxn ang="0">
                  <a:pos x="1113" y="98"/>
                </a:cxn>
                <a:cxn ang="0">
                  <a:pos x="971" y="71"/>
                </a:cxn>
                <a:cxn ang="0">
                  <a:pos x="812" y="67"/>
                </a:cxn>
                <a:cxn ang="0">
                  <a:pos x="644" y="87"/>
                </a:cxn>
                <a:cxn ang="0">
                  <a:pos x="487" y="140"/>
                </a:cxn>
                <a:cxn ang="0">
                  <a:pos x="349" y="228"/>
                </a:cxn>
                <a:cxn ang="0">
                  <a:pos x="294" y="277"/>
                </a:cxn>
                <a:cxn ang="0">
                  <a:pos x="213" y="368"/>
                </a:cxn>
                <a:cxn ang="0">
                  <a:pos x="158" y="444"/>
                </a:cxn>
                <a:cxn ang="0">
                  <a:pos x="126" y="511"/>
                </a:cxn>
                <a:cxn ang="0">
                  <a:pos x="103" y="576"/>
                </a:cxn>
                <a:cxn ang="0">
                  <a:pos x="92" y="610"/>
                </a:cxn>
                <a:cxn ang="0">
                  <a:pos x="62" y="677"/>
                </a:cxn>
                <a:cxn ang="0">
                  <a:pos x="38" y="717"/>
                </a:cxn>
                <a:cxn ang="0">
                  <a:pos x="14" y="728"/>
                </a:cxn>
                <a:cxn ang="0">
                  <a:pos x="2" y="717"/>
                </a:cxn>
                <a:cxn ang="0">
                  <a:pos x="2" y="681"/>
                </a:cxn>
              </a:cxnLst>
              <a:rect l="0" t="0" r="r" b="b"/>
              <a:pathLst>
                <a:path w="1262" h="729">
                  <a:moveTo>
                    <a:pt x="2" y="681"/>
                  </a:moveTo>
                  <a:lnTo>
                    <a:pt x="38" y="553"/>
                  </a:lnTo>
                  <a:lnTo>
                    <a:pt x="88" y="435"/>
                  </a:lnTo>
                  <a:lnTo>
                    <a:pt x="149" y="334"/>
                  </a:lnTo>
                  <a:lnTo>
                    <a:pt x="225" y="246"/>
                  </a:lnTo>
                  <a:lnTo>
                    <a:pt x="310" y="170"/>
                  </a:lnTo>
                  <a:lnTo>
                    <a:pt x="402" y="108"/>
                  </a:lnTo>
                  <a:lnTo>
                    <a:pt x="503" y="62"/>
                  </a:lnTo>
                  <a:lnTo>
                    <a:pt x="609" y="27"/>
                  </a:lnTo>
                  <a:lnTo>
                    <a:pt x="718" y="6"/>
                  </a:lnTo>
                  <a:lnTo>
                    <a:pt x="830" y="0"/>
                  </a:lnTo>
                  <a:lnTo>
                    <a:pt x="830" y="0"/>
                  </a:lnTo>
                  <a:lnTo>
                    <a:pt x="885" y="2"/>
                  </a:lnTo>
                  <a:lnTo>
                    <a:pt x="936" y="4"/>
                  </a:lnTo>
                  <a:lnTo>
                    <a:pt x="984" y="9"/>
                  </a:lnTo>
                  <a:lnTo>
                    <a:pt x="1028" y="16"/>
                  </a:lnTo>
                  <a:lnTo>
                    <a:pt x="1070" y="25"/>
                  </a:lnTo>
                  <a:lnTo>
                    <a:pt x="1111" y="35"/>
                  </a:lnTo>
                  <a:lnTo>
                    <a:pt x="1146" y="48"/>
                  </a:lnTo>
                  <a:lnTo>
                    <a:pt x="1180" y="62"/>
                  </a:lnTo>
                  <a:lnTo>
                    <a:pt x="1208" y="78"/>
                  </a:lnTo>
                  <a:lnTo>
                    <a:pt x="1233" y="94"/>
                  </a:lnTo>
                  <a:lnTo>
                    <a:pt x="1233" y="94"/>
                  </a:lnTo>
                  <a:lnTo>
                    <a:pt x="1249" y="104"/>
                  </a:lnTo>
                  <a:lnTo>
                    <a:pt x="1258" y="115"/>
                  </a:lnTo>
                  <a:lnTo>
                    <a:pt x="1261" y="122"/>
                  </a:lnTo>
                  <a:lnTo>
                    <a:pt x="1258" y="126"/>
                  </a:lnTo>
                  <a:lnTo>
                    <a:pt x="1249" y="128"/>
                  </a:lnTo>
                  <a:lnTo>
                    <a:pt x="1233" y="128"/>
                  </a:lnTo>
                  <a:lnTo>
                    <a:pt x="1212" y="124"/>
                  </a:lnTo>
                  <a:lnTo>
                    <a:pt x="1185" y="117"/>
                  </a:lnTo>
                  <a:lnTo>
                    <a:pt x="1153" y="108"/>
                  </a:lnTo>
                  <a:lnTo>
                    <a:pt x="1113" y="98"/>
                  </a:lnTo>
                  <a:lnTo>
                    <a:pt x="1113" y="98"/>
                  </a:lnTo>
                  <a:lnTo>
                    <a:pt x="1045" y="81"/>
                  </a:lnTo>
                  <a:lnTo>
                    <a:pt x="971" y="71"/>
                  </a:lnTo>
                  <a:lnTo>
                    <a:pt x="893" y="64"/>
                  </a:lnTo>
                  <a:lnTo>
                    <a:pt x="812" y="67"/>
                  </a:lnTo>
                  <a:lnTo>
                    <a:pt x="727" y="73"/>
                  </a:lnTo>
                  <a:lnTo>
                    <a:pt x="644" y="87"/>
                  </a:lnTo>
                  <a:lnTo>
                    <a:pt x="564" y="111"/>
                  </a:lnTo>
                  <a:lnTo>
                    <a:pt x="487" y="140"/>
                  </a:lnTo>
                  <a:lnTo>
                    <a:pt x="414" y="180"/>
                  </a:lnTo>
                  <a:lnTo>
                    <a:pt x="349" y="228"/>
                  </a:lnTo>
                  <a:lnTo>
                    <a:pt x="349" y="228"/>
                  </a:lnTo>
                  <a:lnTo>
                    <a:pt x="294" y="277"/>
                  </a:lnTo>
                  <a:lnTo>
                    <a:pt x="248" y="324"/>
                  </a:lnTo>
                  <a:lnTo>
                    <a:pt x="213" y="368"/>
                  </a:lnTo>
                  <a:lnTo>
                    <a:pt x="183" y="405"/>
                  </a:lnTo>
                  <a:lnTo>
                    <a:pt x="158" y="444"/>
                  </a:lnTo>
                  <a:lnTo>
                    <a:pt x="140" y="477"/>
                  </a:lnTo>
                  <a:lnTo>
                    <a:pt x="126" y="511"/>
                  </a:lnTo>
                  <a:lnTo>
                    <a:pt x="113" y="543"/>
                  </a:lnTo>
                  <a:lnTo>
                    <a:pt x="103" y="576"/>
                  </a:lnTo>
                  <a:lnTo>
                    <a:pt x="92" y="610"/>
                  </a:lnTo>
                  <a:lnTo>
                    <a:pt x="92" y="610"/>
                  </a:lnTo>
                  <a:lnTo>
                    <a:pt x="78" y="647"/>
                  </a:lnTo>
                  <a:lnTo>
                    <a:pt x="62" y="677"/>
                  </a:lnTo>
                  <a:lnTo>
                    <a:pt x="50" y="700"/>
                  </a:lnTo>
                  <a:lnTo>
                    <a:pt x="38" y="717"/>
                  </a:lnTo>
                  <a:lnTo>
                    <a:pt x="25" y="725"/>
                  </a:lnTo>
                  <a:lnTo>
                    <a:pt x="14" y="728"/>
                  </a:lnTo>
                  <a:lnTo>
                    <a:pt x="8" y="725"/>
                  </a:lnTo>
                  <a:lnTo>
                    <a:pt x="2" y="717"/>
                  </a:lnTo>
                  <a:lnTo>
                    <a:pt x="0" y="702"/>
                  </a:lnTo>
                  <a:lnTo>
                    <a:pt x="2" y="681"/>
                  </a:lnTo>
                  <a:lnTo>
                    <a:pt x="2" y="681"/>
                  </a:lnTo>
                </a:path>
              </a:pathLst>
            </a:custGeom>
            <a:solidFill>
              <a:srgbClr val="FFED78"/>
            </a:solidFill>
            <a:ln w="9525" cap="rnd">
              <a:noFill/>
              <a:round/>
              <a:headEnd/>
              <a:tailEnd/>
            </a:ln>
            <a:effectLst/>
          </p:spPr>
          <p:txBody>
            <a:bodyPr/>
            <a:lstStyle/>
            <a:p>
              <a:pPr>
                <a:defRPr/>
              </a:pPr>
              <a:endParaRPr lang="en-US"/>
            </a:p>
          </p:txBody>
        </p:sp>
        <p:sp>
          <p:nvSpPr>
            <p:cNvPr id="306" name="Freeform 1330"/>
            <p:cNvSpPr>
              <a:spLocks/>
            </p:cNvSpPr>
            <p:nvPr/>
          </p:nvSpPr>
          <p:spPr bwMode="auto">
            <a:xfrm>
              <a:off x="2079" y="1305"/>
              <a:ext cx="1235" cy="707"/>
            </a:xfrm>
            <a:custGeom>
              <a:avLst/>
              <a:gdLst/>
              <a:ahLst/>
              <a:cxnLst>
                <a:cxn ang="0">
                  <a:pos x="39" y="534"/>
                </a:cxn>
                <a:cxn ang="0">
                  <a:pos x="153" y="319"/>
                </a:cxn>
                <a:cxn ang="0">
                  <a:pos x="313" y="161"/>
                </a:cxn>
                <a:cxn ang="0">
                  <a:pos x="503" y="56"/>
                </a:cxn>
                <a:cxn ang="0">
                  <a:pos x="713" y="5"/>
                </a:cxn>
                <a:cxn ang="0">
                  <a:pos x="823" y="0"/>
                </a:cxn>
                <a:cxn ang="0">
                  <a:pos x="924" y="2"/>
                </a:cxn>
                <a:cxn ang="0">
                  <a:pos x="1015" y="14"/>
                </a:cxn>
                <a:cxn ang="0">
                  <a:pos x="1095" y="30"/>
                </a:cxn>
                <a:cxn ang="0">
                  <a:pos x="1160" y="53"/>
                </a:cxn>
                <a:cxn ang="0">
                  <a:pos x="1210" y="83"/>
                </a:cxn>
                <a:cxn ang="0">
                  <a:pos x="1224" y="92"/>
                </a:cxn>
                <a:cxn ang="0">
                  <a:pos x="1235" y="106"/>
                </a:cxn>
                <a:cxn ang="0">
                  <a:pos x="1224" y="113"/>
                </a:cxn>
                <a:cxn ang="0">
                  <a:pos x="1189" y="106"/>
                </a:cxn>
                <a:cxn ang="0">
                  <a:pos x="1134" y="94"/>
                </a:cxn>
                <a:cxn ang="0">
                  <a:pos x="1097" y="83"/>
                </a:cxn>
                <a:cxn ang="0">
                  <a:pos x="958" y="56"/>
                </a:cxn>
                <a:cxn ang="0">
                  <a:pos x="800" y="53"/>
                </a:cxn>
                <a:cxn ang="0">
                  <a:pos x="633" y="75"/>
                </a:cxn>
                <a:cxn ang="0">
                  <a:pos x="476" y="129"/>
                </a:cxn>
                <a:cxn ang="0">
                  <a:pos x="340" y="216"/>
                </a:cxn>
                <a:cxn ang="0">
                  <a:pos x="283" y="264"/>
                </a:cxn>
                <a:cxn ang="0">
                  <a:pos x="202" y="355"/>
                </a:cxn>
                <a:cxn ang="0">
                  <a:pos x="149" y="428"/>
                </a:cxn>
                <a:cxn ang="0">
                  <a:pos x="115" y="495"/>
                </a:cxn>
                <a:cxn ang="0">
                  <a:pos x="92" y="559"/>
                </a:cxn>
                <a:cxn ang="0">
                  <a:pos x="81" y="590"/>
                </a:cxn>
                <a:cxn ang="0">
                  <a:pos x="54" y="658"/>
                </a:cxn>
                <a:cxn ang="0">
                  <a:pos x="29" y="696"/>
                </a:cxn>
                <a:cxn ang="0">
                  <a:pos x="9" y="707"/>
                </a:cxn>
                <a:cxn ang="0">
                  <a:pos x="2" y="696"/>
                </a:cxn>
                <a:cxn ang="0">
                  <a:pos x="2" y="664"/>
                </a:cxn>
              </a:cxnLst>
              <a:rect l="0" t="0" r="r" b="b"/>
              <a:pathLst>
                <a:path w="1236" h="708">
                  <a:moveTo>
                    <a:pt x="2" y="664"/>
                  </a:moveTo>
                  <a:lnTo>
                    <a:pt x="39" y="534"/>
                  </a:lnTo>
                  <a:lnTo>
                    <a:pt x="90" y="420"/>
                  </a:lnTo>
                  <a:lnTo>
                    <a:pt x="153" y="319"/>
                  </a:lnTo>
                  <a:lnTo>
                    <a:pt x="227" y="235"/>
                  </a:lnTo>
                  <a:lnTo>
                    <a:pt x="313" y="161"/>
                  </a:lnTo>
                  <a:lnTo>
                    <a:pt x="404" y="102"/>
                  </a:lnTo>
                  <a:lnTo>
                    <a:pt x="503" y="56"/>
                  </a:lnTo>
                  <a:lnTo>
                    <a:pt x="607" y="25"/>
                  </a:lnTo>
                  <a:lnTo>
                    <a:pt x="713" y="5"/>
                  </a:lnTo>
                  <a:lnTo>
                    <a:pt x="823" y="0"/>
                  </a:lnTo>
                  <a:lnTo>
                    <a:pt x="823" y="0"/>
                  </a:lnTo>
                  <a:lnTo>
                    <a:pt x="874" y="0"/>
                  </a:lnTo>
                  <a:lnTo>
                    <a:pt x="924" y="2"/>
                  </a:lnTo>
                  <a:lnTo>
                    <a:pt x="971" y="7"/>
                  </a:lnTo>
                  <a:lnTo>
                    <a:pt x="1015" y="14"/>
                  </a:lnTo>
                  <a:lnTo>
                    <a:pt x="1057" y="20"/>
                  </a:lnTo>
                  <a:lnTo>
                    <a:pt x="1095" y="30"/>
                  </a:lnTo>
                  <a:lnTo>
                    <a:pt x="1129" y="41"/>
                  </a:lnTo>
                  <a:lnTo>
                    <a:pt x="1160" y="53"/>
                  </a:lnTo>
                  <a:lnTo>
                    <a:pt x="1187" y="67"/>
                  </a:lnTo>
                  <a:lnTo>
                    <a:pt x="1210" y="83"/>
                  </a:lnTo>
                  <a:lnTo>
                    <a:pt x="1210" y="83"/>
                  </a:lnTo>
                  <a:lnTo>
                    <a:pt x="1224" y="92"/>
                  </a:lnTo>
                  <a:lnTo>
                    <a:pt x="1232" y="100"/>
                  </a:lnTo>
                  <a:lnTo>
                    <a:pt x="1235" y="106"/>
                  </a:lnTo>
                  <a:lnTo>
                    <a:pt x="1232" y="111"/>
                  </a:lnTo>
                  <a:lnTo>
                    <a:pt x="1224" y="113"/>
                  </a:lnTo>
                  <a:lnTo>
                    <a:pt x="1209" y="111"/>
                  </a:lnTo>
                  <a:lnTo>
                    <a:pt x="1189" y="106"/>
                  </a:lnTo>
                  <a:lnTo>
                    <a:pt x="1164" y="102"/>
                  </a:lnTo>
                  <a:lnTo>
                    <a:pt x="1134" y="94"/>
                  </a:lnTo>
                  <a:lnTo>
                    <a:pt x="1097" y="83"/>
                  </a:lnTo>
                  <a:lnTo>
                    <a:pt x="1097" y="83"/>
                  </a:lnTo>
                  <a:lnTo>
                    <a:pt x="1032" y="67"/>
                  </a:lnTo>
                  <a:lnTo>
                    <a:pt x="958" y="56"/>
                  </a:lnTo>
                  <a:lnTo>
                    <a:pt x="880" y="51"/>
                  </a:lnTo>
                  <a:lnTo>
                    <a:pt x="800" y="53"/>
                  </a:lnTo>
                  <a:lnTo>
                    <a:pt x="715" y="60"/>
                  </a:lnTo>
                  <a:lnTo>
                    <a:pt x="633" y="75"/>
                  </a:lnTo>
                  <a:lnTo>
                    <a:pt x="554" y="98"/>
                  </a:lnTo>
                  <a:lnTo>
                    <a:pt x="476" y="129"/>
                  </a:lnTo>
                  <a:lnTo>
                    <a:pt x="404" y="168"/>
                  </a:lnTo>
                  <a:lnTo>
                    <a:pt x="340" y="216"/>
                  </a:lnTo>
                  <a:lnTo>
                    <a:pt x="340" y="216"/>
                  </a:lnTo>
                  <a:lnTo>
                    <a:pt x="283" y="264"/>
                  </a:lnTo>
                  <a:lnTo>
                    <a:pt x="239" y="311"/>
                  </a:lnTo>
                  <a:lnTo>
                    <a:pt x="202" y="355"/>
                  </a:lnTo>
                  <a:lnTo>
                    <a:pt x="172" y="393"/>
                  </a:lnTo>
                  <a:lnTo>
                    <a:pt x="149" y="428"/>
                  </a:lnTo>
                  <a:lnTo>
                    <a:pt x="130" y="465"/>
                  </a:lnTo>
                  <a:lnTo>
                    <a:pt x="115" y="495"/>
                  </a:lnTo>
                  <a:lnTo>
                    <a:pt x="103" y="527"/>
                  </a:lnTo>
                  <a:lnTo>
                    <a:pt x="92" y="559"/>
                  </a:lnTo>
                  <a:lnTo>
                    <a:pt x="81" y="590"/>
                  </a:lnTo>
                  <a:lnTo>
                    <a:pt x="81" y="590"/>
                  </a:lnTo>
                  <a:lnTo>
                    <a:pt x="69" y="628"/>
                  </a:lnTo>
                  <a:lnTo>
                    <a:pt x="54" y="658"/>
                  </a:lnTo>
                  <a:lnTo>
                    <a:pt x="41" y="679"/>
                  </a:lnTo>
                  <a:lnTo>
                    <a:pt x="29" y="696"/>
                  </a:lnTo>
                  <a:lnTo>
                    <a:pt x="18" y="704"/>
                  </a:lnTo>
                  <a:lnTo>
                    <a:pt x="9" y="707"/>
                  </a:lnTo>
                  <a:lnTo>
                    <a:pt x="4" y="704"/>
                  </a:lnTo>
                  <a:lnTo>
                    <a:pt x="2" y="696"/>
                  </a:lnTo>
                  <a:lnTo>
                    <a:pt x="0" y="681"/>
                  </a:lnTo>
                  <a:lnTo>
                    <a:pt x="2" y="664"/>
                  </a:lnTo>
                  <a:lnTo>
                    <a:pt x="2" y="664"/>
                  </a:lnTo>
                </a:path>
              </a:pathLst>
            </a:custGeom>
            <a:solidFill>
              <a:srgbClr val="FFEF82"/>
            </a:solidFill>
            <a:ln w="9525" cap="rnd">
              <a:noFill/>
              <a:round/>
              <a:headEnd/>
              <a:tailEnd/>
            </a:ln>
            <a:effectLst/>
          </p:spPr>
          <p:txBody>
            <a:bodyPr/>
            <a:lstStyle/>
            <a:p>
              <a:pPr>
                <a:defRPr/>
              </a:pPr>
              <a:endParaRPr lang="en-US"/>
            </a:p>
          </p:txBody>
        </p:sp>
        <p:sp>
          <p:nvSpPr>
            <p:cNvPr id="307" name="Freeform 1331"/>
            <p:cNvSpPr>
              <a:spLocks/>
            </p:cNvSpPr>
            <p:nvPr/>
          </p:nvSpPr>
          <p:spPr bwMode="auto">
            <a:xfrm>
              <a:off x="2050" y="1302"/>
              <a:ext cx="1212" cy="688"/>
            </a:xfrm>
            <a:custGeom>
              <a:avLst/>
              <a:gdLst/>
              <a:ahLst/>
              <a:cxnLst>
                <a:cxn ang="0">
                  <a:pos x="41" y="518"/>
                </a:cxn>
                <a:cxn ang="0">
                  <a:pos x="159" y="308"/>
                </a:cxn>
                <a:cxn ang="0">
                  <a:pos x="317" y="154"/>
                </a:cxn>
                <a:cxn ang="0">
                  <a:pos x="504" y="53"/>
                </a:cxn>
                <a:cxn ang="0">
                  <a:pos x="711" y="5"/>
                </a:cxn>
                <a:cxn ang="0">
                  <a:pos x="817" y="0"/>
                </a:cxn>
                <a:cxn ang="0">
                  <a:pos x="916" y="3"/>
                </a:cxn>
                <a:cxn ang="0">
                  <a:pos x="1005" y="12"/>
                </a:cxn>
                <a:cxn ang="0">
                  <a:pos x="1080" y="26"/>
                </a:cxn>
                <a:cxn ang="0">
                  <a:pos x="1143" y="48"/>
                </a:cxn>
                <a:cxn ang="0">
                  <a:pos x="1190" y="73"/>
                </a:cxn>
                <a:cxn ang="0">
                  <a:pos x="1203" y="81"/>
                </a:cxn>
                <a:cxn ang="0">
                  <a:pos x="1211" y="94"/>
                </a:cxn>
                <a:cxn ang="0">
                  <a:pos x="1201" y="97"/>
                </a:cxn>
                <a:cxn ang="0">
                  <a:pos x="1169" y="94"/>
                </a:cxn>
                <a:cxn ang="0">
                  <a:pos x="1118" y="81"/>
                </a:cxn>
                <a:cxn ang="0">
                  <a:pos x="1086" y="71"/>
                </a:cxn>
                <a:cxn ang="0">
                  <a:pos x="948" y="46"/>
                </a:cxn>
                <a:cxn ang="0">
                  <a:pos x="791" y="43"/>
                </a:cxn>
                <a:cxn ang="0">
                  <a:pos x="625" y="64"/>
                </a:cxn>
                <a:cxn ang="0">
                  <a:pos x="469" y="119"/>
                </a:cxn>
                <a:cxn ang="0">
                  <a:pos x="332" y="205"/>
                </a:cxn>
                <a:cxn ang="0">
                  <a:pos x="278" y="256"/>
                </a:cxn>
                <a:cxn ang="0">
                  <a:pos x="193" y="344"/>
                </a:cxn>
                <a:cxn ang="0">
                  <a:pos x="140" y="417"/>
                </a:cxn>
                <a:cxn ang="0">
                  <a:pos x="106" y="483"/>
                </a:cxn>
                <a:cxn ang="0">
                  <a:pos x="83" y="544"/>
                </a:cxn>
                <a:cxn ang="0">
                  <a:pos x="73" y="573"/>
                </a:cxn>
                <a:cxn ang="0">
                  <a:pos x="48" y="638"/>
                </a:cxn>
                <a:cxn ang="0">
                  <a:pos x="25" y="674"/>
                </a:cxn>
                <a:cxn ang="0">
                  <a:pos x="9" y="687"/>
                </a:cxn>
                <a:cxn ang="0">
                  <a:pos x="2" y="677"/>
                </a:cxn>
                <a:cxn ang="0">
                  <a:pos x="2" y="645"/>
                </a:cxn>
              </a:cxnLst>
              <a:rect l="0" t="0" r="r" b="b"/>
              <a:pathLst>
                <a:path w="1212" h="688">
                  <a:moveTo>
                    <a:pt x="2" y="645"/>
                  </a:moveTo>
                  <a:lnTo>
                    <a:pt x="41" y="518"/>
                  </a:lnTo>
                  <a:lnTo>
                    <a:pt x="96" y="407"/>
                  </a:lnTo>
                  <a:lnTo>
                    <a:pt x="159" y="308"/>
                  </a:lnTo>
                  <a:lnTo>
                    <a:pt x="233" y="224"/>
                  </a:lnTo>
                  <a:lnTo>
                    <a:pt x="317" y="154"/>
                  </a:lnTo>
                  <a:lnTo>
                    <a:pt x="408" y="97"/>
                  </a:lnTo>
                  <a:lnTo>
                    <a:pt x="504" y="53"/>
                  </a:lnTo>
                  <a:lnTo>
                    <a:pt x="606" y="24"/>
                  </a:lnTo>
                  <a:lnTo>
                    <a:pt x="711" y="5"/>
                  </a:lnTo>
                  <a:lnTo>
                    <a:pt x="817" y="0"/>
                  </a:lnTo>
                  <a:lnTo>
                    <a:pt x="817" y="0"/>
                  </a:lnTo>
                  <a:lnTo>
                    <a:pt x="867" y="0"/>
                  </a:lnTo>
                  <a:lnTo>
                    <a:pt x="916" y="3"/>
                  </a:lnTo>
                  <a:lnTo>
                    <a:pt x="962" y="7"/>
                  </a:lnTo>
                  <a:lnTo>
                    <a:pt x="1005" y="12"/>
                  </a:lnTo>
                  <a:lnTo>
                    <a:pt x="1044" y="20"/>
                  </a:lnTo>
                  <a:lnTo>
                    <a:pt x="1080" y="26"/>
                  </a:lnTo>
                  <a:lnTo>
                    <a:pt x="1114" y="37"/>
                  </a:lnTo>
                  <a:lnTo>
                    <a:pt x="1143" y="48"/>
                  </a:lnTo>
                  <a:lnTo>
                    <a:pt x="1169" y="60"/>
                  </a:lnTo>
                  <a:lnTo>
                    <a:pt x="1190" y="73"/>
                  </a:lnTo>
                  <a:lnTo>
                    <a:pt x="1190" y="73"/>
                  </a:lnTo>
                  <a:lnTo>
                    <a:pt x="1203" y="81"/>
                  </a:lnTo>
                  <a:lnTo>
                    <a:pt x="1211" y="90"/>
                  </a:lnTo>
                  <a:lnTo>
                    <a:pt x="1211" y="94"/>
                  </a:lnTo>
                  <a:lnTo>
                    <a:pt x="1208" y="96"/>
                  </a:lnTo>
                  <a:lnTo>
                    <a:pt x="1201" y="97"/>
                  </a:lnTo>
                  <a:lnTo>
                    <a:pt x="1187" y="96"/>
                  </a:lnTo>
                  <a:lnTo>
                    <a:pt x="1169" y="94"/>
                  </a:lnTo>
                  <a:lnTo>
                    <a:pt x="1148" y="87"/>
                  </a:lnTo>
                  <a:lnTo>
                    <a:pt x="1118" y="81"/>
                  </a:lnTo>
                  <a:lnTo>
                    <a:pt x="1086" y="71"/>
                  </a:lnTo>
                  <a:lnTo>
                    <a:pt x="1086" y="71"/>
                  </a:lnTo>
                  <a:lnTo>
                    <a:pt x="1019" y="56"/>
                  </a:lnTo>
                  <a:lnTo>
                    <a:pt x="948" y="46"/>
                  </a:lnTo>
                  <a:lnTo>
                    <a:pt x="872" y="41"/>
                  </a:lnTo>
                  <a:lnTo>
                    <a:pt x="791" y="43"/>
                  </a:lnTo>
                  <a:lnTo>
                    <a:pt x="709" y="51"/>
                  </a:lnTo>
                  <a:lnTo>
                    <a:pt x="625" y="64"/>
                  </a:lnTo>
                  <a:lnTo>
                    <a:pt x="545" y="87"/>
                  </a:lnTo>
                  <a:lnTo>
                    <a:pt x="469" y="119"/>
                  </a:lnTo>
                  <a:lnTo>
                    <a:pt x="398" y="157"/>
                  </a:lnTo>
                  <a:lnTo>
                    <a:pt x="332" y="205"/>
                  </a:lnTo>
                  <a:lnTo>
                    <a:pt x="332" y="205"/>
                  </a:lnTo>
                  <a:lnTo>
                    <a:pt x="278" y="256"/>
                  </a:lnTo>
                  <a:lnTo>
                    <a:pt x="230" y="300"/>
                  </a:lnTo>
                  <a:lnTo>
                    <a:pt x="193" y="344"/>
                  </a:lnTo>
                  <a:lnTo>
                    <a:pt x="163" y="382"/>
                  </a:lnTo>
                  <a:lnTo>
                    <a:pt x="140" y="417"/>
                  </a:lnTo>
                  <a:lnTo>
                    <a:pt x="122" y="451"/>
                  </a:lnTo>
                  <a:lnTo>
                    <a:pt x="106" y="483"/>
                  </a:lnTo>
                  <a:lnTo>
                    <a:pt x="94" y="514"/>
                  </a:lnTo>
                  <a:lnTo>
                    <a:pt x="83" y="544"/>
                  </a:lnTo>
                  <a:lnTo>
                    <a:pt x="73" y="573"/>
                  </a:lnTo>
                  <a:lnTo>
                    <a:pt x="73" y="573"/>
                  </a:lnTo>
                  <a:lnTo>
                    <a:pt x="60" y="610"/>
                  </a:lnTo>
                  <a:lnTo>
                    <a:pt x="48" y="638"/>
                  </a:lnTo>
                  <a:lnTo>
                    <a:pt x="35" y="659"/>
                  </a:lnTo>
                  <a:lnTo>
                    <a:pt x="25" y="674"/>
                  </a:lnTo>
                  <a:lnTo>
                    <a:pt x="16" y="684"/>
                  </a:lnTo>
                  <a:lnTo>
                    <a:pt x="9" y="687"/>
                  </a:lnTo>
                  <a:lnTo>
                    <a:pt x="3" y="684"/>
                  </a:lnTo>
                  <a:lnTo>
                    <a:pt x="2" y="677"/>
                  </a:lnTo>
                  <a:lnTo>
                    <a:pt x="0" y="663"/>
                  </a:lnTo>
                  <a:lnTo>
                    <a:pt x="2" y="645"/>
                  </a:lnTo>
                  <a:lnTo>
                    <a:pt x="2" y="645"/>
                  </a:lnTo>
                </a:path>
              </a:pathLst>
            </a:custGeom>
            <a:solidFill>
              <a:srgbClr val="FFF18B"/>
            </a:solidFill>
            <a:ln w="9525" cap="rnd">
              <a:noFill/>
              <a:round/>
              <a:headEnd/>
              <a:tailEnd/>
            </a:ln>
            <a:effectLst/>
          </p:spPr>
          <p:txBody>
            <a:bodyPr/>
            <a:lstStyle/>
            <a:p>
              <a:pPr>
                <a:defRPr/>
              </a:pPr>
              <a:endParaRPr lang="en-US"/>
            </a:p>
          </p:txBody>
        </p:sp>
        <p:sp>
          <p:nvSpPr>
            <p:cNvPr id="308" name="Freeform 1332"/>
            <p:cNvSpPr>
              <a:spLocks/>
            </p:cNvSpPr>
            <p:nvPr/>
          </p:nvSpPr>
          <p:spPr bwMode="auto">
            <a:xfrm>
              <a:off x="2089" y="1311"/>
              <a:ext cx="1187" cy="669"/>
            </a:xfrm>
            <a:custGeom>
              <a:avLst/>
              <a:gdLst/>
              <a:ahLst/>
              <a:cxnLst>
                <a:cxn ang="0">
                  <a:pos x="45" y="506"/>
                </a:cxn>
                <a:cxn ang="0">
                  <a:pos x="164" y="299"/>
                </a:cxn>
                <a:cxn ang="0">
                  <a:pos x="321" y="149"/>
                </a:cxn>
                <a:cxn ang="0">
                  <a:pos x="505" y="52"/>
                </a:cxn>
                <a:cxn ang="0">
                  <a:pos x="706" y="6"/>
                </a:cxn>
                <a:cxn ang="0">
                  <a:pos x="809" y="0"/>
                </a:cxn>
                <a:cxn ang="0">
                  <a:pos x="906" y="4"/>
                </a:cxn>
                <a:cxn ang="0">
                  <a:pos x="993" y="13"/>
                </a:cxn>
                <a:cxn ang="0">
                  <a:pos x="1066" y="25"/>
                </a:cxn>
                <a:cxn ang="0">
                  <a:pos x="1125" y="42"/>
                </a:cxn>
                <a:cxn ang="0">
                  <a:pos x="1168" y="63"/>
                </a:cxn>
                <a:cxn ang="0">
                  <a:pos x="1180" y="72"/>
                </a:cxn>
                <a:cxn ang="0">
                  <a:pos x="1189" y="82"/>
                </a:cxn>
                <a:cxn ang="0">
                  <a:pos x="1178" y="84"/>
                </a:cxn>
                <a:cxn ang="0">
                  <a:pos x="1149" y="80"/>
                </a:cxn>
                <a:cxn ang="0">
                  <a:pos x="1102" y="68"/>
                </a:cxn>
                <a:cxn ang="0">
                  <a:pos x="1073" y="59"/>
                </a:cxn>
                <a:cxn ang="0">
                  <a:pos x="938" y="36"/>
                </a:cxn>
                <a:cxn ang="0">
                  <a:pos x="782" y="34"/>
                </a:cxn>
                <a:cxn ang="0">
                  <a:pos x="618" y="57"/>
                </a:cxn>
                <a:cxn ang="0">
                  <a:pos x="461" y="110"/>
                </a:cxn>
                <a:cxn ang="0">
                  <a:pos x="324" y="195"/>
                </a:cxn>
                <a:cxn ang="0">
                  <a:pos x="268" y="246"/>
                </a:cxn>
                <a:cxn ang="0">
                  <a:pos x="183" y="335"/>
                </a:cxn>
                <a:cxn ang="0">
                  <a:pos x="130" y="409"/>
                </a:cxn>
                <a:cxn ang="0">
                  <a:pos x="96" y="471"/>
                </a:cxn>
                <a:cxn ang="0">
                  <a:pos x="73" y="531"/>
                </a:cxn>
                <a:cxn ang="0">
                  <a:pos x="65" y="558"/>
                </a:cxn>
                <a:cxn ang="0">
                  <a:pos x="40" y="621"/>
                </a:cxn>
                <a:cxn ang="0">
                  <a:pos x="19" y="657"/>
                </a:cxn>
                <a:cxn ang="0">
                  <a:pos x="4" y="670"/>
                </a:cxn>
                <a:cxn ang="0">
                  <a:pos x="0" y="658"/>
                </a:cxn>
                <a:cxn ang="0">
                  <a:pos x="2" y="630"/>
                </a:cxn>
              </a:cxnLst>
              <a:rect l="0" t="0" r="r" b="b"/>
              <a:pathLst>
                <a:path w="1190" h="671">
                  <a:moveTo>
                    <a:pt x="2" y="630"/>
                  </a:moveTo>
                  <a:lnTo>
                    <a:pt x="45" y="506"/>
                  </a:lnTo>
                  <a:lnTo>
                    <a:pt x="98" y="393"/>
                  </a:lnTo>
                  <a:lnTo>
                    <a:pt x="164" y="299"/>
                  </a:lnTo>
                  <a:lnTo>
                    <a:pt x="238" y="217"/>
                  </a:lnTo>
                  <a:lnTo>
                    <a:pt x="321" y="149"/>
                  </a:lnTo>
                  <a:lnTo>
                    <a:pt x="411" y="95"/>
                  </a:lnTo>
                  <a:lnTo>
                    <a:pt x="505" y="52"/>
                  </a:lnTo>
                  <a:lnTo>
                    <a:pt x="604" y="25"/>
                  </a:lnTo>
                  <a:lnTo>
                    <a:pt x="706" y="6"/>
                  </a:lnTo>
                  <a:lnTo>
                    <a:pt x="809" y="0"/>
                  </a:lnTo>
                  <a:lnTo>
                    <a:pt x="809" y="0"/>
                  </a:lnTo>
                  <a:lnTo>
                    <a:pt x="857" y="2"/>
                  </a:lnTo>
                  <a:lnTo>
                    <a:pt x="906" y="4"/>
                  </a:lnTo>
                  <a:lnTo>
                    <a:pt x="950" y="6"/>
                  </a:lnTo>
                  <a:lnTo>
                    <a:pt x="993" y="13"/>
                  </a:lnTo>
                  <a:lnTo>
                    <a:pt x="1030" y="19"/>
                  </a:lnTo>
                  <a:lnTo>
                    <a:pt x="1066" y="25"/>
                  </a:lnTo>
                  <a:lnTo>
                    <a:pt x="1098" y="34"/>
                  </a:lnTo>
                  <a:lnTo>
                    <a:pt x="1125" y="42"/>
                  </a:lnTo>
                  <a:lnTo>
                    <a:pt x="1149" y="52"/>
                  </a:lnTo>
                  <a:lnTo>
                    <a:pt x="1168" y="63"/>
                  </a:lnTo>
                  <a:lnTo>
                    <a:pt x="1168" y="63"/>
                  </a:lnTo>
                  <a:lnTo>
                    <a:pt x="1180" y="72"/>
                  </a:lnTo>
                  <a:lnTo>
                    <a:pt x="1186" y="78"/>
                  </a:lnTo>
                  <a:lnTo>
                    <a:pt x="1189" y="82"/>
                  </a:lnTo>
                  <a:lnTo>
                    <a:pt x="1184" y="84"/>
                  </a:lnTo>
                  <a:lnTo>
                    <a:pt x="1178" y="84"/>
                  </a:lnTo>
                  <a:lnTo>
                    <a:pt x="1165" y="82"/>
                  </a:lnTo>
                  <a:lnTo>
                    <a:pt x="1149" y="80"/>
                  </a:lnTo>
                  <a:lnTo>
                    <a:pt x="1127" y="73"/>
                  </a:lnTo>
                  <a:lnTo>
                    <a:pt x="1102" y="68"/>
                  </a:lnTo>
                  <a:lnTo>
                    <a:pt x="1073" y="59"/>
                  </a:lnTo>
                  <a:lnTo>
                    <a:pt x="1073" y="59"/>
                  </a:lnTo>
                  <a:lnTo>
                    <a:pt x="1007" y="45"/>
                  </a:lnTo>
                  <a:lnTo>
                    <a:pt x="938" y="36"/>
                  </a:lnTo>
                  <a:lnTo>
                    <a:pt x="860" y="31"/>
                  </a:lnTo>
                  <a:lnTo>
                    <a:pt x="782" y="34"/>
                  </a:lnTo>
                  <a:lnTo>
                    <a:pt x="699" y="42"/>
                  </a:lnTo>
                  <a:lnTo>
                    <a:pt x="618" y="57"/>
                  </a:lnTo>
                  <a:lnTo>
                    <a:pt x="537" y="78"/>
                  </a:lnTo>
                  <a:lnTo>
                    <a:pt x="461" y="110"/>
                  </a:lnTo>
                  <a:lnTo>
                    <a:pt x="390" y="147"/>
                  </a:lnTo>
                  <a:lnTo>
                    <a:pt x="324" y="195"/>
                  </a:lnTo>
                  <a:lnTo>
                    <a:pt x="324" y="195"/>
                  </a:lnTo>
                  <a:lnTo>
                    <a:pt x="268" y="246"/>
                  </a:lnTo>
                  <a:lnTo>
                    <a:pt x="223" y="292"/>
                  </a:lnTo>
                  <a:lnTo>
                    <a:pt x="183" y="335"/>
                  </a:lnTo>
                  <a:lnTo>
                    <a:pt x="153" y="372"/>
                  </a:lnTo>
                  <a:lnTo>
                    <a:pt x="130" y="409"/>
                  </a:lnTo>
                  <a:lnTo>
                    <a:pt x="112" y="442"/>
                  </a:lnTo>
                  <a:lnTo>
                    <a:pt x="96" y="471"/>
                  </a:lnTo>
                  <a:lnTo>
                    <a:pt x="84" y="501"/>
                  </a:lnTo>
                  <a:lnTo>
                    <a:pt x="73" y="531"/>
                  </a:lnTo>
                  <a:lnTo>
                    <a:pt x="65" y="558"/>
                  </a:lnTo>
                  <a:lnTo>
                    <a:pt x="65" y="558"/>
                  </a:lnTo>
                  <a:lnTo>
                    <a:pt x="52" y="594"/>
                  </a:lnTo>
                  <a:lnTo>
                    <a:pt x="40" y="621"/>
                  </a:lnTo>
                  <a:lnTo>
                    <a:pt x="29" y="642"/>
                  </a:lnTo>
                  <a:lnTo>
                    <a:pt x="19" y="657"/>
                  </a:lnTo>
                  <a:lnTo>
                    <a:pt x="10" y="665"/>
                  </a:lnTo>
                  <a:lnTo>
                    <a:pt x="4" y="670"/>
                  </a:lnTo>
                  <a:lnTo>
                    <a:pt x="0" y="667"/>
                  </a:lnTo>
                  <a:lnTo>
                    <a:pt x="0" y="658"/>
                  </a:lnTo>
                  <a:lnTo>
                    <a:pt x="0" y="646"/>
                  </a:lnTo>
                  <a:lnTo>
                    <a:pt x="2" y="630"/>
                  </a:lnTo>
                  <a:lnTo>
                    <a:pt x="2" y="630"/>
                  </a:lnTo>
                </a:path>
              </a:pathLst>
            </a:custGeom>
            <a:solidFill>
              <a:srgbClr val="FFF395"/>
            </a:solidFill>
            <a:ln w="9525" cap="rnd">
              <a:noFill/>
              <a:round/>
              <a:headEnd/>
              <a:tailEnd/>
            </a:ln>
            <a:effectLst/>
          </p:spPr>
          <p:txBody>
            <a:bodyPr/>
            <a:lstStyle/>
            <a:p>
              <a:pPr>
                <a:defRPr/>
              </a:pPr>
              <a:endParaRPr lang="en-US"/>
            </a:p>
          </p:txBody>
        </p:sp>
        <p:sp>
          <p:nvSpPr>
            <p:cNvPr id="309" name="Freeform 1333"/>
            <p:cNvSpPr>
              <a:spLocks/>
            </p:cNvSpPr>
            <p:nvPr/>
          </p:nvSpPr>
          <p:spPr bwMode="auto">
            <a:xfrm>
              <a:off x="2093" y="1311"/>
              <a:ext cx="1167" cy="650"/>
            </a:xfrm>
            <a:custGeom>
              <a:avLst/>
              <a:gdLst/>
              <a:ahLst/>
              <a:cxnLst>
                <a:cxn ang="0">
                  <a:pos x="48" y="489"/>
                </a:cxn>
                <a:cxn ang="0">
                  <a:pos x="170" y="287"/>
                </a:cxn>
                <a:cxn ang="0">
                  <a:pos x="326" y="142"/>
                </a:cxn>
                <a:cxn ang="0">
                  <a:pos x="508" y="48"/>
                </a:cxn>
                <a:cxn ang="0">
                  <a:pos x="704" y="4"/>
                </a:cxn>
                <a:cxn ang="0">
                  <a:pos x="803" y="0"/>
                </a:cxn>
                <a:cxn ang="0">
                  <a:pos x="897" y="2"/>
                </a:cxn>
                <a:cxn ang="0">
                  <a:pos x="982" y="8"/>
                </a:cxn>
                <a:cxn ang="0">
                  <a:pos x="1053" y="20"/>
                </a:cxn>
                <a:cxn ang="0">
                  <a:pos x="1108" y="34"/>
                </a:cxn>
                <a:cxn ang="0">
                  <a:pos x="1148" y="50"/>
                </a:cxn>
                <a:cxn ang="0">
                  <a:pos x="1159" y="59"/>
                </a:cxn>
                <a:cxn ang="0">
                  <a:pos x="1166" y="68"/>
                </a:cxn>
                <a:cxn ang="0">
                  <a:pos x="1155" y="68"/>
                </a:cxn>
                <a:cxn ang="0">
                  <a:pos x="1129" y="63"/>
                </a:cxn>
                <a:cxn ang="0">
                  <a:pos x="1087" y="52"/>
                </a:cxn>
                <a:cxn ang="0">
                  <a:pos x="1060" y="44"/>
                </a:cxn>
                <a:cxn ang="0">
                  <a:pos x="927" y="20"/>
                </a:cxn>
                <a:cxn ang="0">
                  <a:pos x="771" y="20"/>
                </a:cxn>
                <a:cxn ang="0">
                  <a:pos x="609" y="44"/>
                </a:cxn>
                <a:cxn ang="0">
                  <a:pos x="453" y="96"/>
                </a:cxn>
                <a:cxn ang="0">
                  <a:pos x="316" y="183"/>
                </a:cxn>
                <a:cxn ang="0">
                  <a:pos x="261" y="234"/>
                </a:cxn>
                <a:cxn ang="0">
                  <a:pos x="177" y="320"/>
                </a:cxn>
                <a:cxn ang="0">
                  <a:pos x="122" y="396"/>
                </a:cxn>
                <a:cxn ang="0">
                  <a:pos x="89" y="460"/>
                </a:cxn>
                <a:cxn ang="0">
                  <a:pos x="67" y="514"/>
                </a:cxn>
                <a:cxn ang="0">
                  <a:pos x="57" y="539"/>
                </a:cxn>
                <a:cxn ang="0">
                  <a:pos x="34" y="601"/>
                </a:cxn>
                <a:cxn ang="0">
                  <a:pos x="15" y="636"/>
                </a:cxn>
                <a:cxn ang="0">
                  <a:pos x="4" y="650"/>
                </a:cxn>
                <a:cxn ang="0">
                  <a:pos x="0" y="638"/>
                </a:cxn>
                <a:cxn ang="0">
                  <a:pos x="4" y="611"/>
                </a:cxn>
              </a:cxnLst>
              <a:rect l="0" t="0" r="r" b="b"/>
              <a:pathLst>
                <a:path w="1167" h="651">
                  <a:moveTo>
                    <a:pt x="4" y="611"/>
                  </a:moveTo>
                  <a:lnTo>
                    <a:pt x="48" y="489"/>
                  </a:lnTo>
                  <a:lnTo>
                    <a:pt x="103" y="380"/>
                  </a:lnTo>
                  <a:lnTo>
                    <a:pt x="170" y="287"/>
                  </a:lnTo>
                  <a:lnTo>
                    <a:pt x="244" y="207"/>
                  </a:lnTo>
                  <a:lnTo>
                    <a:pt x="326" y="142"/>
                  </a:lnTo>
                  <a:lnTo>
                    <a:pt x="415" y="89"/>
                  </a:lnTo>
                  <a:lnTo>
                    <a:pt x="508" y="48"/>
                  </a:lnTo>
                  <a:lnTo>
                    <a:pt x="605" y="20"/>
                  </a:lnTo>
                  <a:lnTo>
                    <a:pt x="704" y="4"/>
                  </a:lnTo>
                  <a:lnTo>
                    <a:pt x="803" y="0"/>
                  </a:lnTo>
                  <a:lnTo>
                    <a:pt x="803" y="0"/>
                  </a:lnTo>
                  <a:lnTo>
                    <a:pt x="851" y="0"/>
                  </a:lnTo>
                  <a:lnTo>
                    <a:pt x="897" y="2"/>
                  </a:lnTo>
                  <a:lnTo>
                    <a:pt x="942" y="4"/>
                  </a:lnTo>
                  <a:lnTo>
                    <a:pt x="982" y="8"/>
                  </a:lnTo>
                  <a:lnTo>
                    <a:pt x="1020" y="15"/>
                  </a:lnTo>
                  <a:lnTo>
                    <a:pt x="1053" y="20"/>
                  </a:lnTo>
                  <a:lnTo>
                    <a:pt x="1083" y="27"/>
                  </a:lnTo>
                  <a:lnTo>
                    <a:pt x="1108" y="34"/>
                  </a:lnTo>
                  <a:lnTo>
                    <a:pt x="1131" y="42"/>
                  </a:lnTo>
                  <a:lnTo>
                    <a:pt x="1148" y="50"/>
                  </a:lnTo>
                  <a:lnTo>
                    <a:pt x="1148" y="50"/>
                  </a:lnTo>
                  <a:lnTo>
                    <a:pt x="1159" y="59"/>
                  </a:lnTo>
                  <a:lnTo>
                    <a:pt x="1163" y="63"/>
                  </a:lnTo>
                  <a:lnTo>
                    <a:pt x="1166" y="68"/>
                  </a:lnTo>
                  <a:lnTo>
                    <a:pt x="1163" y="68"/>
                  </a:lnTo>
                  <a:lnTo>
                    <a:pt x="1155" y="68"/>
                  </a:lnTo>
                  <a:lnTo>
                    <a:pt x="1145" y="68"/>
                  </a:lnTo>
                  <a:lnTo>
                    <a:pt x="1129" y="63"/>
                  </a:lnTo>
                  <a:lnTo>
                    <a:pt x="1111" y="59"/>
                  </a:lnTo>
                  <a:lnTo>
                    <a:pt x="1087" y="52"/>
                  </a:lnTo>
                  <a:lnTo>
                    <a:pt x="1060" y="44"/>
                  </a:lnTo>
                  <a:lnTo>
                    <a:pt x="1060" y="44"/>
                  </a:lnTo>
                  <a:lnTo>
                    <a:pt x="996" y="31"/>
                  </a:lnTo>
                  <a:lnTo>
                    <a:pt x="927" y="20"/>
                  </a:lnTo>
                  <a:lnTo>
                    <a:pt x="851" y="18"/>
                  </a:lnTo>
                  <a:lnTo>
                    <a:pt x="771" y="20"/>
                  </a:lnTo>
                  <a:lnTo>
                    <a:pt x="691" y="29"/>
                  </a:lnTo>
                  <a:lnTo>
                    <a:pt x="609" y="44"/>
                  </a:lnTo>
                  <a:lnTo>
                    <a:pt x="529" y="68"/>
                  </a:lnTo>
                  <a:lnTo>
                    <a:pt x="453" y="96"/>
                  </a:lnTo>
                  <a:lnTo>
                    <a:pt x="381" y="137"/>
                  </a:lnTo>
                  <a:lnTo>
                    <a:pt x="316" y="183"/>
                  </a:lnTo>
                  <a:lnTo>
                    <a:pt x="316" y="183"/>
                  </a:lnTo>
                  <a:lnTo>
                    <a:pt x="261" y="234"/>
                  </a:lnTo>
                  <a:lnTo>
                    <a:pt x="215" y="280"/>
                  </a:lnTo>
                  <a:lnTo>
                    <a:pt x="177" y="320"/>
                  </a:lnTo>
                  <a:lnTo>
                    <a:pt x="145" y="361"/>
                  </a:lnTo>
                  <a:lnTo>
                    <a:pt x="122" y="396"/>
                  </a:lnTo>
                  <a:lnTo>
                    <a:pt x="103" y="428"/>
                  </a:lnTo>
                  <a:lnTo>
                    <a:pt x="89" y="460"/>
                  </a:lnTo>
                  <a:lnTo>
                    <a:pt x="75" y="486"/>
                  </a:lnTo>
                  <a:lnTo>
                    <a:pt x="67" y="514"/>
                  </a:lnTo>
                  <a:lnTo>
                    <a:pt x="57" y="539"/>
                  </a:lnTo>
                  <a:lnTo>
                    <a:pt x="57" y="539"/>
                  </a:lnTo>
                  <a:lnTo>
                    <a:pt x="44" y="576"/>
                  </a:lnTo>
                  <a:lnTo>
                    <a:pt x="34" y="601"/>
                  </a:lnTo>
                  <a:lnTo>
                    <a:pt x="23" y="622"/>
                  </a:lnTo>
                  <a:lnTo>
                    <a:pt x="15" y="636"/>
                  </a:lnTo>
                  <a:lnTo>
                    <a:pt x="8" y="645"/>
                  </a:lnTo>
                  <a:lnTo>
                    <a:pt x="4" y="650"/>
                  </a:lnTo>
                  <a:lnTo>
                    <a:pt x="0" y="645"/>
                  </a:lnTo>
                  <a:lnTo>
                    <a:pt x="0" y="638"/>
                  </a:lnTo>
                  <a:lnTo>
                    <a:pt x="0" y="629"/>
                  </a:lnTo>
                  <a:lnTo>
                    <a:pt x="4" y="611"/>
                  </a:lnTo>
                  <a:lnTo>
                    <a:pt x="4" y="611"/>
                  </a:lnTo>
                </a:path>
              </a:pathLst>
            </a:custGeom>
            <a:solidFill>
              <a:srgbClr val="FFF59F"/>
            </a:solidFill>
            <a:ln w="9525" cap="rnd">
              <a:noFill/>
              <a:round/>
              <a:headEnd/>
              <a:tailEnd/>
            </a:ln>
            <a:effectLst/>
          </p:spPr>
          <p:txBody>
            <a:bodyPr/>
            <a:lstStyle/>
            <a:p>
              <a:pPr>
                <a:defRPr/>
              </a:pPr>
              <a:endParaRPr lang="en-US"/>
            </a:p>
          </p:txBody>
        </p:sp>
        <p:sp>
          <p:nvSpPr>
            <p:cNvPr id="310" name="Freeform 1334"/>
            <p:cNvSpPr>
              <a:spLocks/>
            </p:cNvSpPr>
            <p:nvPr/>
          </p:nvSpPr>
          <p:spPr bwMode="auto">
            <a:xfrm>
              <a:off x="2097" y="1317"/>
              <a:ext cx="1145" cy="629"/>
            </a:xfrm>
            <a:custGeom>
              <a:avLst/>
              <a:gdLst/>
              <a:ahLst/>
              <a:cxnLst>
                <a:cxn ang="0">
                  <a:pos x="50" y="473"/>
                </a:cxn>
                <a:cxn ang="0">
                  <a:pos x="174" y="275"/>
                </a:cxn>
                <a:cxn ang="0">
                  <a:pos x="333" y="135"/>
                </a:cxn>
                <a:cxn ang="0">
                  <a:pos x="510" y="46"/>
                </a:cxn>
                <a:cxn ang="0">
                  <a:pos x="701" y="4"/>
                </a:cxn>
                <a:cxn ang="0">
                  <a:pos x="796" y="0"/>
                </a:cxn>
                <a:cxn ang="0">
                  <a:pos x="889" y="2"/>
                </a:cxn>
                <a:cxn ang="0">
                  <a:pos x="971" y="8"/>
                </a:cxn>
                <a:cxn ang="0">
                  <a:pos x="1039" y="16"/>
                </a:cxn>
                <a:cxn ang="0">
                  <a:pos x="1093" y="29"/>
                </a:cxn>
                <a:cxn ang="0">
                  <a:pos x="1127" y="41"/>
                </a:cxn>
                <a:cxn ang="0">
                  <a:pos x="1138" y="48"/>
                </a:cxn>
                <a:cxn ang="0">
                  <a:pos x="1144" y="54"/>
                </a:cxn>
                <a:cxn ang="0">
                  <a:pos x="1134" y="54"/>
                </a:cxn>
                <a:cxn ang="0">
                  <a:pos x="1108" y="48"/>
                </a:cxn>
                <a:cxn ang="0">
                  <a:pos x="1070" y="40"/>
                </a:cxn>
                <a:cxn ang="0">
                  <a:pos x="1047" y="31"/>
                </a:cxn>
                <a:cxn ang="0">
                  <a:pos x="916" y="10"/>
                </a:cxn>
                <a:cxn ang="0">
                  <a:pos x="763" y="8"/>
                </a:cxn>
                <a:cxn ang="0">
                  <a:pos x="602" y="34"/>
                </a:cxn>
                <a:cxn ang="0">
                  <a:pos x="444" y="86"/>
                </a:cxn>
                <a:cxn ang="0">
                  <a:pos x="310" y="172"/>
                </a:cxn>
                <a:cxn ang="0">
                  <a:pos x="253" y="222"/>
                </a:cxn>
                <a:cxn ang="0">
                  <a:pos x="168" y="310"/>
                </a:cxn>
                <a:cxn ang="0">
                  <a:pos x="113" y="383"/>
                </a:cxn>
                <a:cxn ang="0">
                  <a:pos x="80" y="445"/>
                </a:cxn>
                <a:cxn ang="0">
                  <a:pos x="59" y="498"/>
                </a:cxn>
                <a:cxn ang="0">
                  <a:pos x="50" y="521"/>
                </a:cxn>
                <a:cxn ang="0">
                  <a:pos x="27" y="581"/>
                </a:cxn>
                <a:cxn ang="0">
                  <a:pos x="11" y="616"/>
                </a:cxn>
                <a:cxn ang="0">
                  <a:pos x="0" y="627"/>
                </a:cxn>
                <a:cxn ang="0">
                  <a:pos x="0" y="618"/>
                </a:cxn>
                <a:cxn ang="0">
                  <a:pos x="4" y="592"/>
                </a:cxn>
              </a:cxnLst>
              <a:rect l="0" t="0" r="r" b="b"/>
              <a:pathLst>
                <a:path w="1145" h="628">
                  <a:moveTo>
                    <a:pt x="4" y="592"/>
                  </a:moveTo>
                  <a:lnTo>
                    <a:pt x="50" y="473"/>
                  </a:lnTo>
                  <a:lnTo>
                    <a:pt x="107" y="365"/>
                  </a:lnTo>
                  <a:lnTo>
                    <a:pt x="174" y="275"/>
                  </a:lnTo>
                  <a:lnTo>
                    <a:pt x="250" y="197"/>
                  </a:lnTo>
                  <a:lnTo>
                    <a:pt x="333" y="135"/>
                  </a:lnTo>
                  <a:lnTo>
                    <a:pt x="419" y="84"/>
                  </a:lnTo>
                  <a:lnTo>
                    <a:pt x="510" y="46"/>
                  </a:lnTo>
                  <a:lnTo>
                    <a:pt x="605" y="20"/>
                  </a:lnTo>
                  <a:lnTo>
                    <a:pt x="701" y="4"/>
                  </a:lnTo>
                  <a:lnTo>
                    <a:pt x="796" y="0"/>
                  </a:lnTo>
                  <a:lnTo>
                    <a:pt x="796" y="0"/>
                  </a:lnTo>
                  <a:lnTo>
                    <a:pt x="842" y="0"/>
                  </a:lnTo>
                  <a:lnTo>
                    <a:pt x="889" y="2"/>
                  </a:lnTo>
                  <a:lnTo>
                    <a:pt x="931" y="4"/>
                  </a:lnTo>
                  <a:lnTo>
                    <a:pt x="971" y="8"/>
                  </a:lnTo>
                  <a:lnTo>
                    <a:pt x="1007" y="13"/>
                  </a:lnTo>
                  <a:lnTo>
                    <a:pt x="1039" y="16"/>
                  </a:lnTo>
                  <a:lnTo>
                    <a:pt x="1068" y="23"/>
                  </a:lnTo>
                  <a:lnTo>
                    <a:pt x="1093" y="29"/>
                  </a:lnTo>
                  <a:lnTo>
                    <a:pt x="1113" y="36"/>
                  </a:lnTo>
                  <a:lnTo>
                    <a:pt x="1127" y="41"/>
                  </a:lnTo>
                  <a:lnTo>
                    <a:pt x="1127" y="41"/>
                  </a:lnTo>
                  <a:lnTo>
                    <a:pt x="1138" y="48"/>
                  </a:lnTo>
                  <a:lnTo>
                    <a:pt x="1141" y="52"/>
                  </a:lnTo>
                  <a:lnTo>
                    <a:pt x="1144" y="54"/>
                  </a:lnTo>
                  <a:lnTo>
                    <a:pt x="1140" y="54"/>
                  </a:lnTo>
                  <a:lnTo>
                    <a:pt x="1134" y="54"/>
                  </a:lnTo>
                  <a:lnTo>
                    <a:pt x="1123" y="52"/>
                  </a:lnTo>
                  <a:lnTo>
                    <a:pt x="1108" y="48"/>
                  </a:lnTo>
                  <a:lnTo>
                    <a:pt x="1091" y="43"/>
                  </a:lnTo>
                  <a:lnTo>
                    <a:pt x="1070" y="40"/>
                  </a:lnTo>
                  <a:lnTo>
                    <a:pt x="1047" y="31"/>
                  </a:lnTo>
                  <a:lnTo>
                    <a:pt x="1047" y="31"/>
                  </a:lnTo>
                  <a:lnTo>
                    <a:pt x="986" y="18"/>
                  </a:lnTo>
                  <a:lnTo>
                    <a:pt x="916" y="10"/>
                  </a:lnTo>
                  <a:lnTo>
                    <a:pt x="842" y="8"/>
                  </a:lnTo>
                  <a:lnTo>
                    <a:pt x="763" y="8"/>
                  </a:lnTo>
                  <a:lnTo>
                    <a:pt x="683" y="18"/>
                  </a:lnTo>
                  <a:lnTo>
                    <a:pt x="602" y="34"/>
                  </a:lnTo>
                  <a:lnTo>
                    <a:pt x="522" y="57"/>
                  </a:lnTo>
                  <a:lnTo>
                    <a:pt x="444" y="86"/>
                  </a:lnTo>
                  <a:lnTo>
                    <a:pt x="372" y="126"/>
                  </a:lnTo>
                  <a:lnTo>
                    <a:pt x="310" y="172"/>
                  </a:lnTo>
                  <a:lnTo>
                    <a:pt x="310" y="172"/>
                  </a:lnTo>
                  <a:lnTo>
                    <a:pt x="253" y="222"/>
                  </a:lnTo>
                  <a:lnTo>
                    <a:pt x="206" y="269"/>
                  </a:lnTo>
                  <a:lnTo>
                    <a:pt x="168" y="310"/>
                  </a:lnTo>
                  <a:lnTo>
                    <a:pt x="137" y="349"/>
                  </a:lnTo>
                  <a:lnTo>
                    <a:pt x="113" y="383"/>
                  </a:lnTo>
                  <a:lnTo>
                    <a:pt x="94" y="416"/>
                  </a:lnTo>
                  <a:lnTo>
                    <a:pt x="80" y="445"/>
                  </a:lnTo>
                  <a:lnTo>
                    <a:pt x="67" y="473"/>
                  </a:lnTo>
                  <a:lnTo>
                    <a:pt x="59" y="498"/>
                  </a:lnTo>
                  <a:lnTo>
                    <a:pt x="50" y="521"/>
                  </a:lnTo>
                  <a:lnTo>
                    <a:pt x="50" y="521"/>
                  </a:lnTo>
                  <a:lnTo>
                    <a:pt x="37" y="554"/>
                  </a:lnTo>
                  <a:lnTo>
                    <a:pt x="27" y="581"/>
                  </a:lnTo>
                  <a:lnTo>
                    <a:pt x="16" y="601"/>
                  </a:lnTo>
                  <a:lnTo>
                    <a:pt x="11" y="616"/>
                  </a:lnTo>
                  <a:lnTo>
                    <a:pt x="4" y="624"/>
                  </a:lnTo>
                  <a:lnTo>
                    <a:pt x="0" y="627"/>
                  </a:lnTo>
                  <a:lnTo>
                    <a:pt x="0" y="624"/>
                  </a:lnTo>
                  <a:lnTo>
                    <a:pt x="0" y="618"/>
                  </a:lnTo>
                  <a:lnTo>
                    <a:pt x="2" y="607"/>
                  </a:lnTo>
                  <a:lnTo>
                    <a:pt x="4" y="592"/>
                  </a:lnTo>
                  <a:lnTo>
                    <a:pt x="4" y="592"/>
                  </a:lnTo>
                </a:path>
              </a:pathLst>
            </a:custGeom>
            <a:solidFill>
              <a:srgbClr val="FFF7A8"/>
            </a:solidFill>
            <a:ln w="9525" cap="rnd">
              <a:noFill/>
              <a:round/>
              <a:headEnd/>
              <a:tailEnd/>
            </a:ln>
            <a:effectLst/>
          </p:spPr>
          <p:txBody>
            <a:bodyPr/>
            <a:lstStyle/>
            <a:p>
              <a:pPr>
                <a:defRPr/>
              </a:pPr>
              <a:endParaRPr lang="en-US"/>
            </a:p>
          </p:txBody>
        </p:sp>
        <p:sp>
          <p:nvSpPr>
            <p:cNvPr id="311" name="Freeform 1335"/>
            <p:cNvSpPr>
              <a:spLocks/>
            </p:cNvSpPr>
            <p:nvPr/>
          </p:nvSpPr>
          <p:spPr bwMode="auto">
            <a:xfrm>
              <a:off x="1998" y="1928"/>
              <a:ext cx="197" cy="174"/>
            </a:xfrm>
            <a:custGeom>
              <a:avLst/>
              <a:gdLst/>
              <a:ahLst/>
              <a:cxnLst>
                <a:cxn ang="0">
                  <a:pos x="94" y="118"/>
                </a:cxn>
                <a:cxn ang="0">
                  <a:pos x="154" y="127"/>
                </a:cxn>
                <a:cxn ang="0">
                  <a:pos x="160" y="90"/>
                </a:cxn>
                <a:cxn ang="0">
                  <a:pos x="160" y="90"/>
                </a:cxn>
                <a:cxn ang="0">
                  <a:pos x="160" y="74"/>
                </a:cxn>
                <a:cxn ang="0">
                  <a:pos x="152" y="61"/>
                </a:cxn>
                <a:cxn ang="0">
                  <a:pos x="139" y="50"/>
                </a:cxn>
                <a:cxn ang="0">
                  <a:pos x="124" y="44"/>
                </a:cxn>
                <a:cxn ang="0">
                  <a:pos x="105" y="39"/>
                </a:cxn>
                <a:cxn ang="0">
                  <a:pos x="105" y="39"/>
                </a:cxn>
                <a:cxn ang="0">
                  <a:pos x="78" y="38"/>
                </a:cxn>
                <a:cxn ang="0">
                  <a:pos x="61" y="44"/>
                </a:cxn>
                <a:cxn ang="0">
                  <a:pos x="50" y="53"/>
                </a:cxn>
                <a:cxn ang="0">
                  <a:pos x="44" y="64"/>
                </a:cxn>
                <a:cxn ang="0">
                  <a:pos x="41" y="71"/>
                </a:cxn>
                <a:cxn ang="0">
                  <a:pos x="36" y="110"/>
                </a:cxn>
                <a:cxn ang="0">
                  <a:pos x="94" y="118"/>
                </a:cxn>
                <a:cxn ang="0">
                  <a:pos x="91" y="154"/>
                </a:cxn>
                <a:cxn ang="0">
                  <a:pos x="0" y="141"/>
                </a:cxn>
                <a:cxn ang="0">
                  <a:pos x="13" y="61"/>
                </a:cxn>
                <a:cxn ang="0">
                  <a:pos x="13" y="61"/>
                </a:cxn>
                <a:cxn ang="0">
                  <a:pos x="16" y="44"/>
                </a:cxn>
                <a:cxn ang="0">
                  <a:pos x="23" y="32"/>
                </a:cxn>
                <a:cxn ang="0">
                  <a:pos x="31" y="20"/>
                </a:cxn>
                <a:cxn ang="0">
                  <a:pos x="40" y="13"/>
                </a:cxn>
                <a:cxn ang="0">
                  <a:pos x="52" y="6"/>
                </a:cxn>
                <a:cxn ang="0">
                  <a:pos x="63" y="4"/>
                </a:cxn>
                <a:cxn ang="0">
                  <a:pos x="73" y="0"/>
                </a:cxn>
                <a:cxn ang="0">
                  <a:pos x="87" y="0"/>
                </a:cxn>
                <a:cxn ang="0">
                  <a:pos x="99" y="0"/>
                </a:cxn>
                <a:cxn ang="0">
                  <a:pos x="110" y="2"/>
                </a:cxn>
                <a:cxn ang="0">
                  <a:pos x="110" y="2"/>
                </a:cxn>
                <a:cxn ang="0">
                  <a:pos x="120" y="4"/>
                </a:cxn>
                <a:cxn ang="0">
                  <a:pos x="133" y="8"/>
                </a:cxn>
                <a:cxn ang="0">
                  <a:pos x="145" y="13"/>
                </a:cxn>
                <a:cxn ang="0">
                  <a:pos x="158" y="18"/>
                </a:cxn>
                <a:cxn ang="0">
                  <a:pos x="168" y="25"/>
                </a:cxn>
                <a:cxn ang="0">
                  <a:pos x="177" y="36"/>
                </a:cxn>
                <a:cxn ang="0">
                  <a:pos x="186" y="46"/>
                </a:cxn>
                <a:cxn ang="0">
                  <a:pos x="190" y="59"/>
                </a:cxn>
                <a:cxn ang="0">
                  <a:pos x="194" y="74"/>
                </a:cxn>
                <a:cxn ang="0">
                  <a:pos x="191" y="90"/>
                </a:cxn>
                <a:cxn ang="0">
                  <a:pos x="179" y="169"/>
                </a:cxn>
                <a:cxn ang="0">
                  <a:pos x="91" y="154"/>
                </a:cxn>
                <a:cxn ang="0">
                  <a:pos x="94" y="118"/>
                </a:cxn>
                <a:cxn ang="0">
                  <a:pos x="94" y="118"/>
                </a:cxn>
              </a:cxnLst>
              <a:rect l="0" t="0" r="r" b="b"/>
              <a:pathLst>
                <a:path w="195" h="170">
                  <a:moveTo>
                    <a:pt x="94" y="118"/>
                  </a:moveTo>
                  <a:lnTo>
                    <a:pt x="154" y="127"/>
                  </a:lnTo>
                  <a:lnTo>
                    <a:pt x="160" y="90"/>
                  </a:lnTo>
                  <a:lnTo>
                    <a:pt x="160" y="90"/>
                  </a:lnTo>
                  <a:lnTo>
                    <a:pt x="160" y="74"/>
                  </a:lnTo>
                  <a:lnTo>
                    <a:pt x="152" y="61"/>
                  </a:lnTo>
                  <a:lnTo>
                    <a:pt x="139" y="50"/>
                  </a:lnTo>
                  <a:lnTo>
                    <a:pt x="124" y="44"/>
                  </a:lnTo>
                  <a:lnTo>
                    <a:pt x="105" y="39"/>
                  </a:lnTo>
                  <a:lnTo>
                    <a:pt x="105" y="39"/>
                  </a:lnTo>
                  <a:lnTo>
                    <a:pt x="78" y="38"/>
                  </a:lnTo>
                  <a:lnTo>
                    <a:pt x="61" y="44"/>
                  </a:lnTo>
                  <a:lnTo>
                    <a:pt x="50" y="53"/>
                  </a:lnTo>
                  <a:lnTo>
                    <a:pt x="44" y="64"/>
                  </a:lnTo>
                  <a:lnTo>
                    <a:pt x="41" y="71"/>
                  </a:lnTo>
                  <a:lnTo>
                    <a:pt x="36" y="110"/>
                  </a:lnTo>
                  <a:lnTo>
                    <a:pt x="94" y="118"/>
                  </a:lnTo>
                  <a:lnTo>
                    <a:pt x="91" y="154"/>
                  </a:lnTo>
                  <a:lnTo>
                    <a:pt x="0" y="141"/>
                  </a:lnTo>
                  <a:lnTo>
                    <a:pt x="13" y="61"/>
                  </a:lnTo>
                  <a:lnTo>
                    <a:pt x="13" y="61"/>
                  </a:lnTo>
                  <a:lnTo>
                    <a:pt x="16" y="44"/>
                  </a:lnTo>
                  <a:lnTo>
                    <a:pt x="23" y="32"/>
                  </a:lnTo>
                  <a:lnTo>
                    <a:pt x="31" y="20"/>
                  </a:lnTo>
                  <a:lnTo>
                    <a:pt x="40" y="13"/>
                  </a:lnTo>
                  <a:lnTo>
                    <a:pt x="52" y="6"/>
                  </a:lnTo>
                  <a:lnTo>
                    <a:pt x="63" y="4"/>
                  </a:lnTo>
                  <a:lnTo>
                    <a:pt x="73" y="0"/>
                  </a:lnTo>
                  <a:lnTo>
                    <a:pt x="87" y="0"/>
                  </a:lnTo>
                  <a:lnTo>
                    <a:pt x="99" y="0"/>
                  </a:lnTo>
                  <a:lnTo>
                    <a:pt x="110" y="2"/>
                  </a:lnTo>
                  <a:lnTo>
                    <a:pt x="110" y="2"/>
                  </a:lnTo>
                  <a:lnTo>
                    <a:pt x="120" y="4"/>
                  </a:lnTo>
                  <a:lnTo>
                    <a:pt x="133" y="8"/>
                  </a:lnTo>
                  <a:lnTo>
                    <a:pt x="145" y="13"/>
                  </a:lnTo>
                  <a:lnTo>
                    <a:pt x="158" y="18"/>
                  </a:lnTo>
                  <a:lnTo>
                    <a:pt x="168" y="25"/>
                  </a:lnTo>
                  <a:lnTo>
                    <a:pt x="177" y="36"/>
                  </a:lnTo>
                  <a:lnTo>
                    <a:pt x="186" y="46"/>
                  </a:lnTo>
                  <a:lnTo>
                    <a:pt x="190" y="59"/>
                  </a:lnTo>
                  <a:lnTo>
                    <a:pt x="194" y="74"/>
                  </a:lnTo>
                  <a:lnTo>
                    <a:pt x="191" y="90"/>
                  </a:lnTo>
                  <a:lnTo>
                    <a:pt x="179" y="169"/>
                  </a:lnTo>
                  <a:lnTo>
                    <a:pt x="91" y="154"/>
                  </a:lnTo>
                  <a:lnTo>
                    <a:pt x="94" y="118"/>
                  </a:lnTo>
                  <a:lnTo>
                    <a:pt x="94" y="118"/>
                  </a:lnTo>
                </a:path>
              </a:pathLst>
            </a:custGeom>
            <a:solidFill>
              <a:srgbClr val="00009E"/>
            </a:solidFill>
            <a:ln w="9525" cap="rnd">
              <a:noFill/>
              <a:round/>
              <a:headEnd/>
              <a:tailEnd/>
            </a:ln>
            <a:effectLst/>
          </p:spPr>
          <p:txBody>
            <a:bodyPr/>
            <a:lstStyle/>
            <a:p>
              <a:pPr>
                <a:defRPr/>
              </a:pPr>
              <a:endParaRPr lang="en-US"/>
            </a:p>
          </p:txBody>
        </p:sp>
        <p:sp>
          <p:nvSpPr>
            <p:cNvPr id="312" name="Freeform 1336"/>
            <p:cNvSpPr>
              <a:spLocks/>
            </p:cNvSpPr>
            <p:nvPr/>
          </p:nvSpPr>
          <p:spPr bwMode="auto">
            <a:xfrm>
              <a:off x="2068" y="1748"/>
              <a:ext cx="229" cy="193"/>
            </a:xfrm>
            <a:custGeom>
              <a:avLst/>
              <a:gdLst/>
              <a:ahLst/>
              <a:cxnLst>
                <a:cxn ang="0">
                  <a:pos x="42" y="96"/>
                </a:cxn>
                <a:cxn ang="0">
                  <a:pos x="63" y="53"/>
                </a:cxn>
                <a:cxn ang="0">
                  <a:pos x="75" y="39"/>
                </a:cxn>
                <a:cxn ang="0">
                  <a:pos x="88" y="37"/>
                </a:cxn>
                <a:cxn ang="0">
                  <a:pos x="94" y="39"/>
                </a:cxn>
                <a:cxn ang="0">
                  <a:pos x="107" y="50"/>
                </a:cxn>
                <a:cxn ang="0">
                  <a:pos x="109" y="66"/>
                </a:cxn>
                <a:cxn ang="0">
                  <a:pos x="88" y="117"/>
                </a:cxn>
                <a:cxn ang="0">
                  <a:pos x="48" y="140"/>
                </a:cxn>
                <a:cxn ang="0">
                  <a:pos x="178" y="159"/>
                </a:cxn>
                <a:cxn ang="0">
                  <a:pos x="132" y="94"/>
                </a:cxn>
                <a:cxn ang="0">
                  <a:pos x="139" y="81"/>
                </a:cxn>
                <a:cxn ang="0">
                  <a:pos x="153" y="73"/>
                </a:cxn>
                <a:cxn ang="0">
                  <a:pos x="174" y="81"/>
                </a:cxn>
                <a:cxn ang="0">
                  <a:pos x="183" y="85"/>
                </a:cxn>
                <a:cxn ang="0">
                  <a:pos x="197" y="89"/>
                </a:cxn>
                <a:cxn ang="0">
                  <a:pos x="210" y="92"/>
                </a:cxn>
                <a:cxn ang="0">
                  <a:pos x="222" y="51"/>
                </a:cxn>
                <a:cxn ang="0">
                  <a:pos x="218" y="53"/>
                </a:cxn>
                <a:cxn ang="0">
                  <a:pos x="208" y="53"/>
                </a:cxn>
                <a:cxn ang="0">
                  <a:pos x="187" y="43"/>
                </a:cxn>
                <a:cxn ang="0">
                  <a:pos x="169" y="39"/>
                </a:cxn>
                <a:cxn ang="0">
                  <a:pos x="149" y="37"/>
                </a:cxn>
                <a:cxn ang="0">
                  <a:pos x="134" y="48"/>
                </a:cxn>
                <a:cxn ang="0">
                  <a:pos x="134" y="35"/>
                </a:cxn>
                <a:cxn ang="0">
                  <a:pos x="123" y="16"/>
                </a:cxn>
                <a:cxn ang="0">
                  <a:pos x="107" y="3"/>
                </a:cxn>
                <a:cxn ang="0">
                  <a:pos x="103" y="2"/>
                </a:cxn>
                <a:cxn ang="0">
                  <a:pos x="88" y="0"/>
                </a:cxn>
                <a:cxn ang="0">
                  <a:pos x="73" y="0"/>
                </a:cxn>
                <a:cxn ang="0">
                  <a:pos x="59" y="7"/>
                </a:cxn>
                <a:cxn ang="0">
                  <a:pos x="42" y="23"/>
                </a:cxn>
                <a:cxn ang="0">
                  <a:pos x="0" y="117"/>
                </a:cxn>
                <a:cxn ang="0">
                  <a:pos x="63" y="106"/>
                </a:cxn>
              </a:cxnLst>
              <a:rect l="0" t="0" r="r" b="b"/>
              <a:pathLst>
                <a:path w="228" h="194">
                  <a:moveTo>
                    <a:pt x="63" y="106"/>
                  </a:moveTo>
                  <a:lnTo>
                    <a:pt x="42" y="96"/>
                  </a:lnTo>
                  <a:lnTo>
                    <a:pt x="63" y="53"/>
                  </a:lnTo>
                  <a:lnTo>
                    <a:pt x="63" y="53"/>
                  </a:lnTo>
                  <a:lnTo>
                    <a:pt x="66" y="43"/>
                  </a:lnTo>
                  <a:lnTo>
                    <a:pt x="75" y="39"/>
                  </a:lnTo>
                  <a:lnTo>
                    <a:pt x="82" y="37"/>
                  </a:lnTo>
                  <a:lnTo>
                    <a:pt x="88" y="37"/>
                  </a:lnTo>
                  <a:lnTo>
                    <a:pt x="94" y="39"/>
                  </a:lnTo>
                  <a:lnTo>
                    <a:pt x="94" y="39"/>
                  </a:lnTo>
                  <a:lnTo>
                    <a:pt x="103" y="43"/>
                  </a:lnTo>
                  <a:lnTo>
                    <a:pt x="107" y="50"/>
                  </a:lnTo>
                  <a:lnTo>
                    <a:pt x="109" y="58"/>
                  </a:lnTo>
                  <a:lnTo>
                    <a:pt x="109" y="66"/>
                  </a:lnTo>
                  <a:lnTo>
                    <a:pt x="105" y="76"/>
                  </a:lnTo>
                  <a:lnTo>
                    <a:pt x="88" y="117"/>
                  </a:lnTo>
                  <a:lnTo>
                    <a:pt x="63" y="106"/>
                  </a:lnTo>
                  <a:lnTo>
                    <a:pt x="48" y="140"/>
                  </a:lnTo>
                  <a:lnTo>
                    <a:pt x="164" y="193"/>
                  </a:lnTo>
                  <a:lnTo>
                    <a:pt x="178" y="159"/>
                  </a:lnTo>
                  <a:lnTo>
                    <a:pt x="116" y="129"/>
                  </a:lnTo>
                  <a:lnTo>
                    <a:pt x="132" y="94"/>
                  </a:lnTo>
                  <a:lnTo>
                    <a:pt x="132" y="94"/>
                  </a:lnTo>
                  <a:lnTo>
                    <a:pt x="139" y="81"/>
                  </a:lnTo>
                  <a:lnTo>
                    <a:pt x="144" y="75"/>
                  </a:lnTo>
                  <a:lnTo>
                    <a:pt x="153" y="73"/>
                  </a:lnTo>
                  <a:lnTo>
                    <a:pt x="162" y="75"/>
                  </a:lnTo>
                  <a:lnTo>
                    <a:pt x="174" y="81"/>
                  </a:lnTo>
                  <a:lnTo>
                    <a:pt x="174" y="81"/>
                  </a:lnTo>
                  <a:lnTo>
                    <a:pt x="183" y="85"/>
                  </a:lnTo>
                  <a:lnTo>
                    <a:pt x="191" y="87"/>
                  </a:lnTo>
                  <a:lnTo>
                    <a:pt x="197" y="89"/>
                  </a:lnTo>
                  <a:lnTo>
                    <a:pt x="203" y="89"/>
                  </a:lnTo>
                  <a:lnTo>
                    <a:pt x="210" y="92"/>
                  </a:lnTo>
                  <a:lnTo>
                    <a:pt x="227" y="53"/>
                  </a:lnTo>
                  <a:lnTo>
                    <a:pt x="222" y="51"/>
                  </a:lnTo>
                  <a:lnTo>
                    <a:pt x="222" y="51"/>
                  </a:lnTo>
                  <a:lnTo>
                    <a:pt x="218" y="53"/>
                  </a:lnTo>
                  <a:lnTo>
                    <a:pt x="214" y="53"/>
                  </a:lnTo>
                  <a:lnTo>
                    <a:pt x="208" y="53"/>
                  </a:lnTo>
                  <a:lnTo>
                    <a:pt x="199" y="50"/>
                  </a:lnTo>
                  <a:lnTo>
                    <a:pt x="187" y="43"/>
                  </a:lnTo>
                  <a:lnTo>
                    <a:pt x="187" y="43"/>
                  </a:lnTo>
                  <a:lnTo>
                    <a:pt x="169" y="39"/>
                  </a:lnTo>
                  <a:lnTo>
                    <a:pt x="157" y="35"/>
                  </a:lnTo>
                  <a:lnTo>
                    <a:pt x="149" y="37"/>
                  </a:lnTo>
                  <a:lnTo>
                    <a:pt x="141" y="41"/>
                  </a:lnTo>
                  <a:lnTo>
                    <a:pt x="134" y="48"/>
                  </a:lnTo>
                  <a:lnTo>
                    <a:pt x="134" y="48"/>
                  </a:lnTo>
                  <a:lnTo>
                    <a:pt x="134" y="35"/>
                  </a:lnTo>
                  <a:lnTo>
                    <a:pt x="130" y="27"/>
                  </a:lnTo>
                  <a:lnTo>
                    <a:pt x="123" y="16"/>
                  </a:lnTo>
                  <a:lnTo>
                    <a:pt x="117" y="9"/>
                  </a:lnTo>
                  <a:lnTo>
                    <a:pt x="107" y="3"/>
                  </a:lnTo>
                  <a:lnTo>
                    <a:pt x="107" y="3"/>
                  </a:lnTo>
                  <a:lnTo>
                    <a:pt x="103" y="2"/>
                  </a:lnTo>
                  <a:lnTo>
                    <a:pt x="96" y="0"/>
                  </a:lnTo>
                  <a:lnTo>
                    <a:pt x="88" y="0"/>
                  </a:lnTo>
                  <a:lnTo>
                    <a:pt x="82" y="0"/>
                  </a:lnTo>
                  <a:lnTo>
                    <a:pt x="73" y="0"/>
                  </a:lnTo>
                  <a:lnTo>
                    <a:pt x="65" y="3"/>
                  </a:lnTo>
                  <a:lnTo>
                    <a:pt x="59" y="7"/>
                  </a:lnTo>
                  <a:lnTo>
                    <a:pt x="50" y="14"/>
                  </a:lnTo>
                  <a:lnTo>
                    <a:pt x="42" y="23"/>
                  </a:lnTo>
                  <a:lnTo>
                    <a:pt x="38" y="35"/>
                  </a:lnTo>
                  <a:lnTo>
                    <a:pt x="0" y="117"/>
                  </a:lnTo>
                  <a:lnTo>
                    <a:pt x="48" y="140"/>
                  </a:lnTo>
                  <a:lnTo>
                    <a:pt x="63" y="106"/>
                  </a:lnTo>
                  <a:lnTo>
                    <a:pt x="63" y="106"/>
                  </a:lnTo>
                </a:path>
              </a:pathLst>
            </a:custGeom>
            <a:solidFill>
              <a:srgbClr val="00009E"/>
            </a:solidFill>
            <a:ln w="9525" cap="rnd">
              <a:noFill/>
              <a:round/>
              <a:headEnd/>
              <a:tailEnd/>
            </a:ln>
            <a:effectLst/>
          </p:spPr>
          <p:txBody>
            <a:bodyPr/>
            <a:lstStyle/>
            <a:p>
              <a:pPr>
                <a:defRPr/>
              </a:pPr>
              <a:endParaRPr lang="en-US"/>
            </a:p>
          </p:txBody>
        </p:sp>
        <p:sp>
          <p:nvSpPr>
            <p:cNvPr id="313" name="Freeform 1337"/>
            <p:cNvSpPr>
              <a:spLocks/>
            </p:cNvSpPr>
            <p:nvPr/>
          </p:nvSpPr>
          <p:spPr bwMode="auto">
            <a:xfrm>
              <a:off x="2188" y="1521"/>
              <a:ext cx="192" cy="187"/>
            </a:xfrm>
            <a:custGeom>
              <a:avLst/>
              <a:gdLst/>
              <a:ahLst/>
              <a:cxnLst>
                <a:cxn ang="0">
                  <a:pos x="136" y="66"/>
                </a:cxn>
                <a:cxn ang="0">
                  <a:pos x="149" y="85"/>
                </a:cxn>
                <a:cxn ang="0">
                  <a:pos x="153" y="101"/>
                </a:cxn>
                <a:cxn ang="0">
                  <a:pos x="151" y="117"/>
                </a:cxn>
                <a:cxn ang="0">
                  <a:pos x="145" y="129"/>
                </a:cxn>
                <a:cxn ang="0">
                  <a:pos x="142" y="135"/>
                </a:cxn>
                <a:cxn ang="0">
                  <a:pos x="132" y="143"/>
                </a:cxn>
                <a:cxn ang="0">
                  <a:pos x="119" y="150"/>
                </a:cxn>
                <a:cxn ang="0">
                  <a:pos x="103" y="152"/>
                </a:cxn>
                <a:cxn ang="0">
                  <a:pos x="84" y="145"/>
                </a:cxn>
                <a:cxn ang="0">
                  <a:pos x="62" y="131"/>
                </a:cxn>
                <a:cxn ang="0">
                  <a:pos x="52" y="122"/>
                </a:cxn>
                <a:cxn ang="0">
                  <a:pos x="37" y="103"/>
                </a:cxn>
                <a:cxn ang="0">
                  <a:pos x="34" y="87"/>
                </a:cxn>
                <a:cxn ang="0">
                  <a:pos x="35" y="69"/>
                </a:cxn>
                <a:cxn ang="0">
                  <a:pos x="41" y="59"/>
                </a:cxn>
                <a:cxn ang="0">
                  <a:pos x="46" y="53"/>
                </a:cxn>
                <a:cxn ang="0">
                  <a:pos x="54" y="44"/>
                </a:cxn>
                <a:cxn ang="0">
                  <a:pos x="67" y="38"/>
                </a:cxn>
                <a:cxn ang="0">
                  <a:pos x="84" y="36"/>
                </a:cxn>
                <a:cxn ang="0">
                  <a:pos x="103" y="43"/>
                </a:cxn>
                <a:cxn ang="0">
                  <a:pos x="126" y="55"/>
                </a:cxn>
                <a:cxn ang="0">
                  <a:pos x="149" y="25"/>
                </a:cxn>
                <a:cxn ang="0">
                  <a:pos x="113" y="4"/>
                </a:cxn>
                <a:cxn ang="0">
                  <a:pos x="80" y="0"/>
                </a:cxn>
                <a:cxn ang="0">
                  <a:pos x="54" y="6"/>
                </a:cxn>
                <a:cxn ang="0">
                  <a:pos x="34" y="19"/>
                </a:cxn>
                <a:cxn ang="0">
                  <a:pos x="20" y="32"/>
                </a:cxn>
                <a:cxn ang="0">
                  <a:pos x="16" y="38"/>
                </a:cxn>
                <a:cxn ang="0">
                  <a:pos x="4" y="57"/>
                </a:cxn>
                <a:cxn ang="0">
                  <a:pos x="0" y="82"/>
                </a:cxn>
                <a:cxn ang="0">
                  <a:pos x="2" y="112"/>
                </a:cxn>
                <a:cxn ang="0">
                  <a:pos x="20" y="143"/>
                </a:cxn>
                <a:cxn ang="0">
                  <a:pos x="37" y="161"/>
                </a:cxn>
                <a:cxn ang="0">
                  <a:pos x="75" y="184"/>
                </a:cxn>
                <a:cxn ang="0">
                  <a:pos x="107" y="189"/>
                </a:cxn>
                <a:cxn ang="0">
                  <a:pos x="135" y="182"/>
                </a:cxn>
                <a:cxn ang="0">
                  <a:pos x="153" y="169"/>
                </a:cxn>
                <a:cxn ang="0">
                  <a:pos x="165" y="154"/>
                </a:cxn>
                <a:cxn ang="0">
                  <a:pos x="172" y="148"/>
                </a:cxn>
                <a:cxn ang="0">
                  <a:pos x="183" y="129"/>
                </a:cxn>
                <a:cxn ang="0">
                  <a:pos x="189" y="103"/>
                </a:cxn>
                <a:cxn ang="0">
                  <a:pos x="184" y="76"/>
                </a:cxn>
                <a:cxn ang="0">
                  <a:pos x="165" y="43"/>
                </a:cxn>
                <a:cxn ang="0">
                  <a:pos x="126" y="55"/>
                </a:cxn>
              </a:cxnLst>
              <a:rect l="0" t="0" r="r" b="b"/>
              <a:pathLst>
                <a:path w="190" h="190">
                  <a:moveTo>
                    <a:pt x="126" y="55"/>
                  </a:moveTo>
                  <a:lnTo>
                    <a:pt x="136" y="66"/>
                  </a:lnTo>
                  <a:lnTo>
                    <a:pt x="142" y="76"/>
                  </a:lnTo>
                  <a:lnTo>
                    <a:pt x="149" y="85"/>
                  </a:lnTo>
                  <a:lnTo>
                    <a:pt x="151" y="92"/>
                  </a:lnTo>
                  <a:lnTo>
                    <a:pt x="153" y="101"/>
                  </a:lnTo>
                  <a:lnTo>
                    <a:pt x="153" y="110"/>
                  </a:lnTo>
                  <a:lnTo>
                    <a:pt x="151" y="117"/>
                  </a:lnTo>
                  <a:lnTo>
                    <a:pt x="149" y="124"/>
                  </a:lnTo>
                  <a:lnTo>
                    <a:pt x="145" y="129"/>
                  </a:lnTo>
                  <a:lnTo>
                    <a:pt x="142" y="135"/>
                  </a:lnTo>
                  <a:lnTo>
                    <a:pt x="142" y="135"/>
                  </a:lnTo>
                  <a:lnTo>
                    <a:pt x="138" y="140"/>
                  </a:lnTo>
                  <a:lnTo>
                    <a:pt x="132" y="143"/>
                  </a:lnTo>
                  <a:lnTo>
                    <a:pt x="126" y="148"/>
                  </a:lnTo>
                  <a:lnTo>
                    <a:pt x="119" y="150"/>
                  </a:lnTo>
                  <a:lnTo>
                    <a:pt x="110" y="152"/>
                  </a:lnTo>
                  <a:lnTo>
                    <a:pt x="103" y="152"/>
                  </a:lnTo>
                  <a:lnTo>
                    <a:pt x="94" y="150"/>
                  </a:lnTo>
                  <a:lnTo>
                    <a:pt x="84" y="145"/>
                  </a:lnTo>
                  <a:lnTo>
                    <a:pt x="73" y="140"/>
                  </a:lnTo>
                  <a:lnTo>
                    <a:pt x="62" y="131"/>
                  </a:lnTo>
                  <a:lnTo>
                    <a:pt x="62" y="131"/>
                  </a:lnTo>
                  <a:lnTo>
                    <a:pt x="52" y="122"/>
                  </a:lnTo>
                  <a:lnTo>
                    <a:pt x="43" y="112"/>
                  </a:lnTo>
                  <a:lnTo>
                    <a:pt x="37" y="103"/>
                  </a:lnTo>
                  <a:lnTo>
                    <a:pt x="35" y="95"/>
                  </a:lnTo>
                  <a:lnTo>
                    <a:pt x="34" y="87"/>
                  </a:lnTo>
                  <a:lnTo>
                    <a:pt x="34" y="78"/>
                  </a:lnTo>
                  <a:lnTo>
                    <a:pt x="35" y="69"/>
                  </a:lnTo>
                  <a:lnTo>
                    <a:pt x="37" y="64"/>
                  </a:lnTo>
                  <a:lnTo>
                    <a:pt x="41" y="59"/>
                  </a:lnTo>
                  <a:lnTo>
                    <a:pt x="46" y="53"/>
                  </a:lnTo>
                  <a:lnTo>
                    <a:pt x="46" y="53"/>
                  </a:lnTo>
                  <a:lnTo>
                    <a:pt x="50" y="48"/>
                  </a:lnTo>
                  <a:lnTo>
                    <a:pt x="54" y="44"/>
                  </a:lnTo>
                  <a:lnTo>
                    <a:pt x="60" y="40"/>
                  </a:lnTo>
                  <a:lnTo>
                    <a:pt x="67" y="38"/>
                  </a:lnTo>
                  <a:lnTo>
                    <a:pt x="75" y="36"/>
                  </a:lnTo>
                  <a:lnTo>
                    <a:pt x="84" y="36"/>
                  </a:lnTo>
                  <a:lnTo>
                    <a:pt x="92" y="38"/>
                  </a:lnTo>
                  <a:lnTo>
                    <a:pt x="103" y="43"/>
                  </a:lnTo>
                  <a:lnTo>
                    <a:pt x="113" y="46"/>
                  </a:lnTo>
                  <a:lnTo>
                    <a:pt x="126" y="55"/>
                  </a:lnTo>
                  <a:lnTo>
                    <a:pt x="149" y="25"/>
                  </a:lnTo>
                  <a:lnTo>
                    <a:pt x="149" y="25"/>
                  </a:lnTo>
                  <a:lnTo>
                    <a:pt x="130" y="13"/>
                  </a:lnTo>
                  <a:lnTo>
                    <a:pt x="113" y="4"/>
                  </a:lnTo>
                  <a:lnTo>
                    <a:pt x="96" y="0"/>
                  </a:lnTo>
                  <a:lnTo>
                    <a:pt x="80" y="0"/>
                  </a:lnTo>
                  <a:lnTo>
                    <a:pt x="67" y="2"/>
                  </a:lnTo>
                  <a:lnTo>
                    <a:pt x="54" y="6"/>
                  </a:lnTo>
                  <a:lnTo>
                    <a:pt x="41" y="13"/>
                  </a:lnTo>
                  <a:lnTo>
                    <a:pt x="34" y="19"/>
                  </a:lnTo>
                  <a:lnTo>
                    <a:pt x="25" y="25"/>
                  </a:lnTo>
                  <a:lnTo>
                    <a:pt x="20" y="32"/>
                  </a:lnTo>
                  <a:lnTo>
                    <a:pt x="20" y="32"/>
                  </a:lnTo>
                  <a:lnTo>
                    <a:pt x="16" y="38"/>
                  </a:lnTo>
                  <a:lnTo>
                    <a:pt x="9" y="46"/>
                  </a:lnTo>
                  <a:lnTo>
                    <a:pt x="4" y="57"/>
                  </a:lnTo>
                  <a:lnTo>
                    <a:pt x="2" y="69"/>
                  </a:lnTo>
                  <a:lnTo>
                    <a:pt x="0" y="82"/>
                  </a:lnTo>
                  <a:lnTo>
                    <a:pt x="0" y="97"/>
                  </a:lnTo>
                  <a:lnTo>
                    <a:pt x="2" y="112"/>
                  </a:lnTo>
                  <a:lnTo>
                    <a:pt x="8" y="129"/>
                  </a:lnTo>
                  <a:lnTo>
                    <a:pt x="20" y="143"/>
                  </a:lnTo>
                  <a:lnTo>
                    <a:pt x="37" y="161"/>
                  </a:lnTo>
                  <a:lnTo>
                    <a:pt x="37" y="161"/>
                  </a:lnTo>
                  <a:lnTo>
                    <a:pt x="57" y="175"/>
                  </a:lnTo>
                  <a:lnTo>
                    <a:pt x="75" y="184"/>
                  </a:lnTo>
                  <a:lnTo>
                    <a:pt x="92" y="189"/>
                  </a:lnTo>
                  <a:lnTo>
                    <a:pt x="107" y="189"/>
                  </a:lnTo>
                  <a:lnTo>
                    <a:pt x="121" y="186"/>
                  </a:lnTo>
                  <a:lnTo>
                    <a:pt x="135" y="182"/>
                  </a:lnTo>
                  <a:lnTo>
                    <a:pt x="145" y="175"/>
                  </a:lnTo>
                  <a:lnTo>
                    <a:pt x="153" y="169"/>
                  </a:lnTo>
                  <a:lnTo>
                    <a:pt x="161" y="161"/>
                  </a:lnTo>
                  <a:lnTo>
                    <a:pt x="165" y="154"/>
                  </a:lnTo>
                  <a:lnTo>
                    <a:pt x="165" y="154"/>
                  </a:lnTo>
                  <a:lnTo>
                    <a:pt x="172" y="148"/>
                  </a:lnTo>
                  <a:lnTo>
                    <a:pt x="176" y="140"/>
                  </a:lnTo>
                  <a:lnTo>
                    <a:pt x="183" y="129"/>
                  </a:lnTo>
                  <a:lnTo>
                    <a:pt x="186" y="118"/>
                  </a:lnTo>
                  <a:lnTo>
                    <a:pt x="189" y="103"/>
                  </a:lnTo>
                  <a:lnTo>
                    <a:pt x="189" y="91"/>
                  </a:lnTo>
                  <a:lnTo>
                    <a:pt x="184" y="76"/>
                  </a:lnTo>
                  <a:lnTo>
                    <a:pt x="179" y="59"/>
                  </a:lnTo>
                  <a:lnTo>
                    <a:pt x="165" y="43"/>
                  </a:lnTo>
                  <a:lnTo>
                    <a:pt x="149" y="25"/>
                  </a:lnTo>
                  <a:lnTo>
                    <a:pt x="126" y="55"/>
                  </a:lnTo>
                  <a:lnTo>
                    <a:pt x="126" y="55"/>
                  </a:lnTo>
                </a:path>
              </a:pathLst>
            </a:custGeom>
            <a:solidFill>
              <a:srgbClr val="00009E"/>
            </a:solidFill>
            <a:ln w="9525" cap="rnd">
              <a:noFill/>
              <a:round/>
              <a:headEnd/>
              <a:tailEnd/>
            </a:ln>
            <a:effectLst/>
          </p:spPr>
          <p:txBody>
            <a:bodyPr/>
            <a:lstStyle/>
            <a:p>
              <a:pPr>
                <a:defRPr/>
              </a:pPr>
              <a:endParaRPr lang="en-US"/>
            </a:p>
          </p:txBody>
        </p:sp>
        <p:sp>
          <p:nvSpPr>
            <p:cNvPr id="314" name="Freeform 1338"/>
            <p:cNvSpPr>
              <a:spLocks/>
            </p:cNvSpPr>
            <p:nvPr/>
          </p:nvSpPr>
          <p:spPr bwMode="auto">
            <a:xfrm>
              <a:off x="2334" y="1459"/>
              <a:ext cx="144" cy="167"/>
            </a:xfrm>
            <a:custGeom>
              <a:avLst/>
              <a:gdLst/>
              <a:ahLst/>
              <a:cxnLst>
                <a:cxn ang="0">
                  <a:pos x="143" y="142"/>
                </a:cxn>
                <a:cxn ang="0">
                  <a:pos x="113" y="166"/>
                </a:cxn>
                <a:cxn ang="0">
                  <a:pos x="0" y="23"/>
                </a:cxn>
                <a:cxn ang="0">
                  <a:pos x="28" y="0"/>
                </a:cxn>
                <a:cxn ang="0">
                  <a:pos x="143" y="142"/>
                </a:cxn>
                <a:cxn ang="0">
                  <a:pos x="143" y="142"/>
                </a:cxn>
              </a:cxnLst>
              <a:rect l="0" t="0" r="r" b="b"/>
              <a:pathLst>
                <a:path w="144" h="167">
                  <a:moveTo>
                    <a:pt x="143" y="142"/>
                  </a:moveTo>
                  <a:lnTo>
                    <a:pt x="113" y="166"/>
                  </a:lnTo>
                  <a:lnTo>
                    <a:pt x="0" y="23"/>
                  </a:lnTo>
                  <a:lnTo>
                    <a:pt x="28" y="0"/>
                  </a:lnTo>
                  <a:lnTo>
                    <a:pt x="143" y="142"/>
                  </a:lnTo>
                  <a:lnTo>
                    <a:pt x="143" y="142"/>
                  </a:lnTo>
                </a:path>
              </a:pathLst>
            </a:custGeom>
            <a:solidFill>
              <a:srgbClr val="00009E"/>
            </a:solidFill>
            <a:ln w="9525" cap="rnd">
              <a:noFill/>
              <a:round/>
              <a:headEnd/>
              <a:tailEnd/>
            </a:ln>
            <a:effectLst/>
          </p:spPr>
          <p:txBody>
            <a:bodyPr/>
            <a:lstStyle/>
            <a:p>
              <a:pPr>
                <a:defRPr/>
              </a:pPr>
              <a:endParaRPr lang="en-US"/>
            </a:p>
          </p:txBody>
        </p:sp>
        <p:sp>
          <p:nvSpPr>
            <p:cNvPr id="315" name="Freeform 1339"/>
            <p:cNvSpPr>
              <a:spLocks/>
            </p:cNvSpPr>
            <p:nvPr/>
          </p:nvSpPr>
          <p:spPr bwMode="auto">
            <a:xfrm>
              <a:off x="2392" y="1324"/>
              <a:ext cx="168" cy="206"/>
            </a:xfrm>
            <a:custGeom>
              <a:avLst/>
              <a:gdLst/>
              <a:ahLst/>
              <a:cxnLst>
                <a:cxn ang="0">
                  <a:pos x="169" y="184"/>
                </a:cxn>
                <a:cxn ang="0">
                  <a:pos x="134" y="203"/>
                </a:cxn>
                <a:cxn ang="0">
                  <a:pos x="63" y="73"/>
                </a:cxn>
                <a:cxn ang="0">
                  <a:pos x="15" y="98"/>
                </a:cxn>
                <a:cxn ang="0">
                  <a:pos x="0" y="71"/>
                </a:cxn>
                <a:cxn ang="0">
                  <a:pos x="128" y="0"/>
                </a:cxn>
                <a:cxn ang="0">
                  <a:pos x="145" y="27"/>
                </a:cxn>
                <a:cxn ang="0">
                  <a:pos x="97" y="54"/>
                </a:cxn>
                <a:cxn ang="0">
                  <a:pos x="169" y="184"/>
                </a:cxn>
                <a:cxn ang="0">
                  <a:pos x="169" y="184"/>
                </a:cxn>
              </a:cxnLst>
              <a:rect l="0" t="0" r="r" b="b"/>
              <a:pathLst>
                <a:path w="170" h="204">
                  <a:moveTo>
                    <a:pt x="169" y="184"/>
                  </a:moveTo>
                  <a:lnTo>
                    <a:pt x="134" y="203"/>
                  </a:lnTo>
                  <a:lnTo>
                    <a:pt x="63" y="73"/>
                  </a:lnTo>
                  <a:lnTo>
                    <a:pt x="15" y="98"/>
                  </a:lnTo>
                  <a:lnTo>
                    <a:pt x="0" y="71"/>
                  </a:lnTo>
                  <a:lnTo>
                    <a:pt x="128" y="0"/>
                  </a:lnTo>
                  <a:lnTo>
                    <a:pt x="145" y="27"/>
                  </a:lnTo>
                  <a:lnTo>
                    <a:pt x="97" y="54"/>
                  </a:lnTo>
                  <a:lnTo>
                    <a:pt x="169" y="184"/>
                  </a:lnTo>
                  <a:lnTo>
                    <a:pt x="169" y="184"/>
                  </a:lnTo>
                </a:path>
              </a:pathLst>
            </a:custGeom>
            <a:solidFill>
              <a:srgbClr val="00009E"/>
            </a:solidFill>
            <a:ln w="9525" cap="rnd">
              <a:noFill/>
              <a:round/>
              <a:headEnd/>
              <a:tailEnd/>
            </a:ln>
            <a:effectLst/>
          </p:spPr>
          <p:txBody>
            <a:bodyPr/>
            <a:lstStyle/>
            <a:p>
              <a:pPr>
                <a:defRPr/>
              </a:pPr>
              <a:endParaRPr lang="en-US"/>
            </a:p>
          </p:txBody>
        </p:sp>
        <p:sp>
          <p:nvSpPr>
            <p:cNvPr id="316" name="Freeform 1340"/>
            <p:cNvSpPr>
              <a:spLocks/>
            </p:cNvSpPr>
            <p:nvPr/>
          </p:nvSpPr>
          <p:spPr bwMode="auto">
            <a:xfrm>
              <a:off x="2688" y="1279"/>
              <a:ext cx="168" cy="199"/>
            </a:xfrm>
            <a:custGeom>
              <a:avLst/>
              <a:gdLst/>
              <a:ahLst/>
              <a:cxnLst>
                <a:cxn ang="0">
                  <a:pos x="137" y="30"/>
                </a:cxn>
                <a:cxn ang="0">
                  <a:pos x="42" y="48"/>
                </a:cxn>
                <a:cxn ang="0">
                  <a:pos x="48" y="85"/>
                </a:cxn>
                <a:cxn ang="0">
                  <a:pos x="137" y="71"/>
                </a:cxn>
                <a:cxn ang="0">
                  <a:pos x="141" y="103"/>
                </a:cxn>
                <a:cxn ang="0">
                  <a:pos x="54" y="117"/>
                </a:cxn>
                <a:cxn ang="0">
                  <a:pos x="63" y="163"/>
                </a:cxn>
                <a:cxn ang="0">
                  <a:pos x="160" y="147"/>
                </a:cxn>
                <a:cxn ang="0">
                  <a:pos x="167" y="177"/>
                </a:cxn>
                <a:cxn ang="0">
                  <a:pos x="29" y="201"/>
                </a:cxn>
                <a:cxn ang="0">
                  <a:pos x="0" y="23"/>
                </a:cxn>
                <a:cxn ang="0">
                  <a:pos x="132" y="0"/>
                </a:cxn>
                <a:cxn ang="0">
                  <a:pos x="137" y="30"/>
                </a:cxn>
                <a:cxn ang="0">
                  <a:pos x="137" y="30"/>
                </a:cxn>
              </a:cxnLst>
              <a:rect l="0" t="0" r="r" b="b"/>
              <a:pathLst>
                <a:path w="168" h="202">
                  <a:moveTo>
                    <a:pt x="137" y="30"/>
                  </a:moveTo>
                  <a:lnTo>
                    <a:pt x="42" y="48"/>
                  </a:lnTo>
                  <a:lnTo>
                    <a:pt x="48" y="85"/>
                  </a:lnTo>
                  <a:lnTo>
                    <a:pt x="137" y="71"/>
                  </a:lnTo>
                  <a:lnTo>
                    <a:pt x="141" y="103"/>
                  </a:lnTo>
                  <a:lnTo>
                    <a:pt x="54" y="117"/>
                  </a:lnTo>
                  <a:lnTo>
                    <a:pt x="63" y="163"/>
                  </a:lnTo>
                  <a:lnTo>
                    <a:pt x="160" y="147"/>
                  </a:lnTo>
                  <a:lnTo>
                    <a:pt x="167" y="177"/>
                  </a:lnTo>
                  <a:lnTo>
                    <a:pt x="29" y="201"/>
                  </a:lnTo>
                  <a:lnTo>
                    <a:pt x="0" y="23"/>
                  </a:lnTo>
                  <a:lnTo>
                    <a:pt x="132" y="0"/>
                  </a:lnTo>
                  <a:lnTo>
                    <a:pt x="137" y="30"/>
                  </a:lnTo>
                  <a:lnTo>
                    <a:pt x="137" y="30"/>
                  </a:lnTo>
                </a:path>
              </a:pathLst>
            </a:custGeom>
            <a:solidFill>
              <a:srgbClr val="00009E"/>
            </a:solidFill>
            <a:ln w="9525" cap="rnd">
              <a:noFill/>
              <a:round/>
              <a:headEnd/>
              <a:tailEnd/>
            </a:ln>
            <a:effectLst/>
          </p:spPr>
          <p:txBody>
            <a:bodyPr/>
            <a:lstStyle/>
            <a:p>
              <a:pPr>
                <a:defRPr/>
              </a:pPr>
              <a:endParaRPr lang="en-US"/>
            </a:p>
          </p:txBody>
        </p:sp>
        <p:sp>
          <p:nvSpPr>
            <p:cNvPr id="317" name="Freeform 1341"/>
            <p:cNvSpPr>
              <a:spLocks/>
            </p:cNvSpPr>
            <p:nvPr/>
          </p:nvSpPr>
          <p:spPr bwMode="auto">
            <a:xfrm>
              <a:off x="2869" y="1247"/>
              <a:ext cx="154" cy="193"/>
            </a:xfrm>
            <a:custGeom>
              <a:avLst/>
              <a:gdLst/>
              <a:ahLst/>
              <a:cxnLst>
                <a:cxn ang="0">
                  <a:pos x="82" y="190"/>
                </a:cxn>
                <a:cxn ang="0">
                  <a:pos x="45" y="185"/>
                </a:cxn>
                <a:cxn ang="0">
                  <a:pos x="55" y="37"/>
                </a:cxn>
                <a:cxn ang="0">
                  <a:pos x="0" y="34"/>
                </a:cxn>
                <a:cxn ang="0">
                  <a:pos x="2" y="0"/>
                </a:cxn>
                <a:cxn ang="0">
                  <a:pos x="151" y="12"/>
                </a:cxn>
                <a:cxn ang="0">
                  <a:pos x="148" y="44"/>
                </a:cxn>
                <a:cxn ang="0">
                  <a:pos x="93" y="39"/>
                </a:cxn>
                <a:cxn ang="0">
                  <a:pos x="82" y="190"/>
                </a:cxn>
                <a:cxn ang="0">
                  <a:pos x="82" y="190"/>
                </a:cxn>
              </a:cxnLst>
              <a:rect l="0" t="0" r="r" b="b"/>
              <a:pathLst>
                <a:path w="152" h="191">
                  <a:moveTo>
                    <a:pt x="82" y="190"/>
                  </a:moveTo>
                  <a:lnTo>
                    <a:pt x="45" y="185"/>
                  </a:lnTo>
                  <a:lnTo>
                    <a:pt x="55" y="37"/>
                  </a:lnTo>
                  <a:lnTo>
                    <a:pt x="0" y="34"/>
                  </a:lnTo>
                  <a:lnTo>
                    <a:pt x="2" y="0"/>
                  </a:lnTo>
                  <a:lnTo>
                    <a:pt x="151" y="12"/>
                  </a:lnTo>
                  <a:lnTo>
                    <a:pt x="148" y="44"/>
                  </a:lnTo>
                  <a:lnTo>
                    <a:pt x="93" y="39"/>
                  </a:lnTo>
                  <a:lnTo>
                    <a:pt x="82" y="190"/>
                  </a:lnTo>
                  <a:lnTo>
                    <a:pt x="82" y="190"/>
                  </a:lnTo>
                </a:path>
              </a:pathLst>
            </a:custGeom>
            <a:solidFill>
              <a:srgbClr val="00009E"/>
            </a:solidFill>
            <a:ln w="9525" cap="rnd">
              <a:noFill/>
              <a:round/>
              <a:headEnd/>
              <a:tailEnd/>
            </a:ln>
            <a:effectLst/>
          </p:spPr>
          <p:txBody>
            <a:bodyPr/>
            <a:lstStyle/>
            <a:p>
              <a:pPr>
                <a:defRPr/>
              </a:pPr>
              <a:endParaRPr lang="en-US"/>
            </a:p>
          </p:txBody>
        </p:sp>
        <p:sp>
          <p:nvSpPr>
            <p:cNvPr id="318" name="Freeform 1342"/>
            <p:cNvSpPr>
              <a:spLocks/>
            </p:cNvSpPr>
            <p:nvPr/>
          </p:nvSpPr>
          <p:spPr bwMode="auto">
            <a:xfrm>
              <a:off x="3103" y="1346"/>
              <a:ext cx="176" cy="211"/>
            </a:xfrm>
            <a:custGeom>
              <a:avLst/>
              <a:gdLst/>
              <a:ahLst/>
              <a:cxnLst>
                <a:cxn ang="0">
                  <a:pos x="110" y="78"/>
                </a:cxn>
                <a:cxn ang="0">
                  <a:pos x="136" y="46"/>
                </a:cxn>
                <a:cxn ang="0">
                  <a:pos x="136" y="46"/>
                </a:cxn>
                <a:cxn ang="0">
                  <a:pos x="128" y="122"/>
                </a:cxn>
                <a:cxn ang="0">
                  <a:pos x="85" y="103"/>
                </a:cxn>
                <a:cxn ang="0">
                  <a:pos x="110" y="78"/>
                </a:cxn>
                <a:cxn ang="0">
                  <a:pos x="82" y="54"/>
                </a:cxn>
                <a:cxn ang="0">
                  <a:pos x="0" y="140"/>
                </a:cxn>
                <a:cxn ang="0">
                  <a:pos x="37" y="158"/>
                </a:cxn>
                <a:cxn ang="0">
                  <a:pos x="64" y="128"/>
                </a:cxn>
                <a:cxn ang="0">
                  <a:pos x="124" y="156"/>
                </a:cxn>
                <a:cxn ang="0">
                  <a:pos x="119" y="193"/>
                </a:cxn>
                <a:cxn ang="0">
                  <a:pos x="158" y="210"/>
                </a:cxn>
                <a:cxn ang="0">
                  <a:pos x="175" y="18"/>
                </a:cxn>
                <a:cxn ang="0">
                  <a:pos x="133" y="0"/>
                </a:cxn>
                <a:cxn ang="0">
                  <a:pos x="82" y="54"/>
                </a:cxn>
                <a:cxn ang="0">
                  <a:pos x="110" y="78"/>
                </a:cxn>
                <a:cxn ang="0">
                  <a:pos x="110" y="78"/>
                </a:cxn>
              </a:cxnLst>
              <a:rect l="0" t="0" r="r" b="b"/>
              <a:pathLst>
                <a:path w="176" h="211">
                  <a:moveTo>
                    <a:pt x="110" y="78"/>
                  </a:moveTo>
                  <a:lnTo>
                    <a:pt x="136" y="46"/>
                  </a:lnTo>
                  <a:lnTo>
                    <a:pt x="136" y="46"/>
                  </a:lnTo>
                  <a:lnTo>
                    <a:pt x="128" y="122"/>
                  </a:lnTo>
                  <a:lnTo>
                    <a:pt x="85" y="103"/>
                  </a:lnTo>
                  <a:lnTo>
                    <a:pt x="110" y="78"/>
                  </a:lnTo>
                  <a:lnTo>
                    <a:pt x="82" y="54"/>
                  </a:lnTo>
                  <a:lnTo>
                    <a:pt x="0" y="140"/>
                  </a:lnTo>
                  <a:lnTo>
                    <a:pt x="37" y="158"/>
                  </a:lnTo>
                  <a:lnTo>
                    <a:pt x="64" y="128"/>
                  </a:lnTo>
                  <a:lnTo>
                    <a:pt x="124" y="156"/>
                  </a:lnTo>
                  <a:lnTo>
                    <a:pt x="119" y="193"/>
                  </a:lnTo>
                  <a:lnTo>
                    <a:pt x="158" y="210"/>
                  </a:lnTo>
                  <a:lnTo>
                    <a:pt x="175" y="18"/>
                  </a:lnTo>
                  <a:lnTo>
                    <a:pt x="133" y="0"/>
                  </a:lnTo>
                  <a:lnTo>
                    <a:pt x="82" y="54"/>
                  </a:lnTo>
                  <a:lnTo>
                    <a:pt x="110" y="78"/>
                  </a:lnTo>
                  <a:lnTo>
                    <a:pt x="110" y="78"/>
                  </a:lnTo>
                </a:path>
              </a:pathLst>
            </a:custGeom>
            <a:solidFill>
              <a:srgbClr val="00009E"/>
            </a:solidFill>
            <a:ln w="9525" cap="rnd">
              <a:noFill/>
              <a:round/>
              <a:headEnd/>
              <a:tailEnd/>
            </a:ln>
            <a:effectLst/>
          </p:spPr>
          <p:txBody>
            <a:bodyPr/>
            <a:lstStyle/>
            <a:p>
              <a:pPr>
                <a:defRPr/>
              </a:pPr>
              <a:endParaRPr lang="en-US"/>
            </a:p>
          </p:txBody>
        </p:sp>
        <p:sp>
          <p:nvSpPr>
            <p:cNvPr id="319" name="Freeform 1343"/>
            <p:cNvSpPr>
              <a:spLocks/>
            </p:cNvSpPr>
            <p:nvPr/>
          </p:nvSpPr>
          <p:spPr bwMode="auto">
            <a:xfrm>
              <a:off x="3323" y="1420"/>
              <a:ext cx="191" cy="206"/>
            </a:xfrm>
            <a:custGeom>
              <a:avLst/>
              <a:gdLst/>
              <a:ahLst/>
              <a:cxnLst>
                <a:cxn ang="0">
                  <a:pos x="158" y="73"/>
                </a:cxn>
                <a:cxn ang="0">
                  <a:pos x="190" y="98"/>
                </a:cxn>
                <a:cxn ang="0">
                  <a:pos x="27" y="202"/>
                </a:cxn>
                <a:cxn ang="0">
                  <a:pos x="0" y="178"/>
                </a:cxn>
                <a:cxn ang="0">
                  <a:pos x="65" y="0"/>
                </a:cxn>
                <a:cxn ang="0">
                  <a:pos x="96" y="25"/>
                </a:cxn>
                <a:cxn ang="0">
                  <a:pos x="42" y="156"/>
                </a:cxn>
                <a:cxn ang="0">
                  <a:pos x="42" y="156"/>
                </a:cxn>
                <a:cxn ang="0">
                  <a:pos x="158" y="73"/>
                </a:cxn>
                <a:cxn ang="0">
                  <a:pos x="158" y="73"/>
                </a:cxn>
              </a:cxnLst>
              <a:rect l="0" t="0" r="r" b="b"/>
              <a:pathLst>
                <a:path w="191" h="203">
                  <a:moveTo>
                    <a:pt x="158" y="73"/>
                  </a:moveTo>
                  <a:lnTo>
                    <a:pt x="190" y="98"/>
                  </a:lnTo>
                  <a:lnTo>
                    <a:pt x="27" y="202"/>
                  </a:lnTo>
                  <a:lnTo>
                    <a:pt x="0" y="178"/>
                  </a:lnTo>
                  <a:lnTo>
                    <a:pt x="65" y="0"/>
                  </a:lnTo>
                  <a:lnTo>
                    <a:pt x="96" y="25"/>
                  </a:lnTo>
                  <a:lnTo>
                    <a:pt x="42" y="156"/>
                  </a:lnTo>
                  <a:lnTo>
                    <a:pt x="42" y="156"/>
                  </a:lnTo>
                  <a:lnTo>
                    <a:pt x="158" y="73"/>
                  </a:lnTo>
                  <a:lnTo>
                    <a:pt x="158" y="73"/>
                  </a:lnTo>
                </a:path>
              </a:pathLst>
            </a:custGeom>
            <a:solidFill>
              <a:srgbClr val="00009E"/>
            </a:solidFill>
            <a:ln w="9525" cap="rnd">
              <a:noFill/>
              <a:round/>
              <a:headEnd/>
              <a:tailEnd/>
            </a:ln>
            <a:effectLst/>
          </p:spPr>
          <p:txBody>
            <a:bodyPr/>
            <a:lstStyle/>
            <a:p>
              <a:pPr>
                <a:defRPr/>
              </a:pPr>
              <a:endParaRPr lang="en-US"/>
            </a:p>
          </p:txBody>
        </p:sp>
        <p:sp>
          <p:nvSpPr>
            <p:cNvPr id="320" name="Freeform 1344"/>
            <p:cNvSpPr>
              <a:spLocks/>
            </p:cNvSpPr>
            <p:nvPr/>
          </p:nvSpPr>
          <p:spPr bwMode="auto">
            <a:xfrm>
              <a:off x="3410" y="1617"/>
              <a:ext cx="211" cy="197"/>
            </a:xfrm>
            <a:custGeom>
              <a:avLst/>
              <a:gdLst/>
              <a:ahLst/>
              <a:cxnLst>
                <a:cxn ang="0">
                  <a:pos x="131" y="52"/>
                </a:cxn>
                <a:cxn ang="0">
                  <a:pos x="163" y="41"/>
                </a:cxn>
                <a:cxn ang="0">
                  <a:pos x="163" y="41"/>
                </a:cxn>
                <a:cxn ang="0">
                  <a:pos x="119" y="102"/>
                </a:cxn>
                <a:cxn ang="0">
                  <a:pos x="92" y="66"/>
                </a:cxn>
                <a:cxn ang="0">
                  <a:pos x="131" y="52"/>
                </a:cxn>
                <a:cxn ang="0">
                  <a:pos x="117" y="20"/>
                </a:cxn>
                <a:cxn ang="0">
                  <a:pos x="0" y="56"/>
                </a:cxn>
                <a:cxn ang="0">
                  <a:pos x="23" y="87"/>
                </a:cxn>
                <a:cxn ang="0">
                  <a:pos x="62" y="75"/>
                </a:cxn>
                <a:cxn ang="0">
                  <a:pos x="101" y="130"/>
                </a:cxn>
                <a:cxn ang="0">
                  <a:pos x="80" y="161"/>
                </a:cxn>
                <a:cxn ang="0">
                  <a:pos x="103" y="195"/>
                </a:cxn>
                <a:cxn ang="0">
                  <a:pos x="210" y="35"/>
                </a:cxn>
                <a:cxn ang="0">
                  <a:pos x="184" y="0"/>
                </a:cxn>
                <a:cxn ang="0">
                  <a:pos x="117" y="20"/>
                </a:cxn>
                <a:cxn ang="0">
                  <a:pos x="131" y="52"/>
                </a:cxn>
                <a:cxn ang="0">
                  <a:pos x="131" y="52"/>
                </a:cxn>
              </a:cxnLst>
              <a:rect l="0" t="0" r="r" b="b"/>
              <a:pathLst>
                <a:path w="211" h="196">
                  <a:moveTo>
                    <a:pt x="131" y="52"/>
                  </a:moveTo>
                  <a:lnTo>
                    <a:pt x="163" y="41"/>
                  </a:lnTo>
                  <a:lnTo>
                    <a:pt x="163" y="41"/>
                  </a:lnTo>
                  <a:lnTo>
                    <a:pt x="119" y="102"/>
                  </a:lnTo>
                  <a:lnTo>
                    <a:pt x="92" y="66"/>
                  </a:lnTo>
                  <a:lnTo>
                    <a:pt x="131" y="52"/>
                  </a:lnTo>
                  <a:lnTo>
                    <a:pt x="117" y="20"/>
                  </a:lnTo>
                  <a:lnTo>
                    <a:pt x="0" y="56"/>
                  </a:lnTo>
                  <a:lnTo>
                    <a:pt x="23" y="87"/>
                  </a:lnTo>
                  <a:lnTo>
                    <a:pt x="62" y="75"/>
                  </a:lnTo>
                  <a:lnTo>
                    <a:pt x="101" y="130"/>
                  </a:lnTo>
                  <a:lnTo>
                    <a:pt x="80" y="161"/>
                  </a:lnTo>
                  <a:lnTo>
                    <a:pt x="103" y="195"/>
                  </a:lnTo>
                  <a:lnTo>
                    <a:pt x="210" y="35"/>
                  </a:lnTo>
                  <a:lnTo>
                    <a:pt x="184" y="0"/>
                  </a:lnTo>
                  <a:lnTo>
                    <a:pt x="117" y="20"/>
                  </a:lnTo>
                  <a:lnTo>
                    <a:pt x="131" y="52"/>
                  </a:lnTo>
                  <a:lnTo>
                    <a:pt x="131" y="52"/>
                  </a:lnTo>
                </a:path>
              </a:pathLst>
            </a:custGeom>
            <a:solidFill>
              <a:srgbClr val="00009E"/>
            </a:solidFill>
            <a:ln w="9525" cap="rnd">
              <a:noFill/>
              <a:round/>
              <a:headEnd/>
              <a:tailEnd/>
            </a:ln>
            <a:effectLst/>
          </p:spPr>
          <p:txBody>
            <a:bodyPr/>
            <a:lstStyle/>
            <a:p>
              <a:pPr>
                <a:defRPr/>
              </a:pPr>
              <a:endParaRPr lang="en-US"/>
            </a:p>
          </p:txBody>
        </p:sp>
        <p:sp>
          <p:nvSpPr>
            <p:cNvPr id="321" name="Freeform 1345"/>
            <p:cNvSpPr>
              <a:spLocks/>
            </p:cNvSpPr>
            <p:nvPr/>
          </p:nvSpPr>
          <p:spPr bwMode="auto">
            <a:xfrm>
              <a:off x="3521" y="1768"/>
              <a:ext cx="225" cy="205"/>
            </a:xfrm>
            <a:custGeom>
              <a:avLst/>
              <a:gdLst/>
              <a:ahLst/>
              <a:cxnLst>
                <a:cxn ang="0">
                  <a:pos x="210" y="104"/>
                </a:cxn>
                <a:cxn ang="0">
                  <a:pos x="223" y="136"/>
                </a:cxn>
                <a:cxn ang="0">
                  <a:pos x="54" y="203"/>
                </a:cxn>
                <a:cxn ang="0">
                  <a:pos x="42" y="167"/>
                </a:cxn>
                <a:cxn ang="0">
                  <a:pos x="135" y="52"/>
                </a:cxn>
                <a:cxn ang="0">
                  <a:pos x="135" y="50"/>
                </a:cxn>
                <a:cxn ang="0">
                  <a:pos x="13" y="98"/>
                </a:cxn>
                <a:cxn ang="0">
                  <a:pos x="0" y="64"/>
                </a:cxn>
                <a:cxn ang="0">
                  <a:pos x="170" y="0"/>
                </a:cxn>
                <a:cxn ang="0">
                  <a:pos x="185" y="37"/>
                </a:cxn>
                <a:cxn ang="0">
                  <a:pos x="93" y="149"/>
                </a:cxn>
                <a:cxn ang="0">
                  <a:pos x="93" y="149"/>
                </a:cxn>
                <a:cxn ang="0">
                  <a:pos x="210" y="104"/>
                </a:cxn>
                <a:cxn ang="0">
                  <a:pos x="210" y="104"/>
                </a:cxn>
              </a:cxnLst>
              <a:rect l="0" t="0" r="r" b="b"/>
              <a:pathLst>
                <a:path w="224" h="204">
                  <a:moveTo>
                    <a:pt x="210" y="104"/>
                  </a:moveTo>
                  <a:lnTo>
                    <a:pt x="223" y="136"/>
                  </a:lnTo>
                  <a:lnTo>
                    <a:pt x="54" y="203"/>
                  </a:lnTo>
                  <a:lnTo>
                    <a:pt x="42" y="167"/>
                  </a:lnTo>
                  <a:lnTo>
                    <a:pt x="135" y="52"/>
                  </a:lnTo>
                  <a:lnTo>
                    <a:pt x="135" y="50"/>
                  </a:lnTo>
                  <a:lnTo>
                    <a:pt x="13" y="98"/>
                  </a:lnTo>
                  <a:lnTo>
                    <a:pt x="0" y="64"/>
                  </a:lnTo>
                  <a:lnTo>
                    <a:pt x="170" y="0"/>
                  </a:lnTo>
                  <a:lnTo>
                    <a:pt x="185" y="37"/>
                  </a:lnTo>
                  <a:lnTo>
                    <a:pt x="93" y="149"/>
                  </a:lnTo>
                  <a:lnTo>
                    <a:pt x="93" y="149"/>
                  </a:lnTo>
                  <a:lnTo>
                    <a:pt x="210" y="104"/>
                  </a:lnTo>
                  <a:lnTo>
                    <a:pt x="210" y="104"/>
                  </a:lnTo>
                </a:path>
              </a:pathLst>
            </a:custGeom>
            <a:solidFill>
              <a:srgbClr val="00009E"/>
            </a:solidFill>
            <a:ln w="9525" cap="rnd">
              <a:noFill/>
              <a:round/>
              <a:headEnd/>
              <a:tailEnd/>
            </a:ln>
            <a:effectLst/>
          </p:spPr>
          <p:txBody>
            <a:bodyPr/>
            <a:lstStyle/>
            <a:p>
              <a:pPr>
                <a:defRPr/>
              </a:pPr>
              <a:endParaRPr lang="en-US"/>
            </a:p>
          </p:txBody>
        </p:sp>
        <p:sp>
          <p:nvSpPr>
            <p:cNvPr id="322" name="Freeform 1346"/>
            <p:cNvSpPr>
              <a:spLocks/>
            </p:cNvSpPr>
            <p:nvPr/>
          </p:nvSpPr>
          <p:spPr bwMode="auto">
            <a:xfrm>
              <a:off x="3560" y="1961"/>
              <a:ext cx="192" cy="154"/>
            </a:xfrm>
            <a:custGeom>
              <a:avLst/>
              <a:gdLst/>
              <a:ahLst/>
              <a:cxnLst>
                <a:cxn ang="0">
                  <a:pos x="3" y="114"/>
                </a:cxn>
                <a:cxn ang="0">
                  <a:pos x="0" y="76"/>
                </a:cxn>
                <a:cxn ang="0">
                  <a:pos x="149" y="59"/>
                </a:cxn>
                <a:cxn ang="0">
                  <a:pos x="140" y="4"/>
                </a:cxn>
                <a:cxn ang="0">
                  <a:pos x="174" y="0"/>
                </a:cxn>
                <a:cxn ang="0">
                  <a:pos x="191" y="145"/>
                </a:cxn>
                <a:cxn ang="0">
                  <a:pos x="159" y="150"/>
                </a:cxn>
                <a:cxn ang="0">
                  <a:pos x="152" y="97"/>
                </a:cxn>
                <a:cxn ang="0">
                  <a:pos x="3" y="114"/>
                </a:cxn>
                <a:cxn ang="0">
                  <a:pos x="3" y="114"/>
                </a:cxn>
              </a:cxnLst>
              <a:rect l="0" t="0" r="r" b="b"/>
              <a:pathLst>
                <a:path w="192" h="151">
                  <a:moveTo>
                    <a:pt x="3" y="114"/>
                  </a:moveTo>
                  <a:lnTo>
                    <a:pt x="0" y="76"/>
                  </a:lnTo>
                  <a:lnTo>
                    <a:pt x="149" y="59"/>
                  </a:lnTo>
                  <a:lnTo>
                    <a:pt x="140" y="4"/>
                  </a:lnTo>
                  <a:lnTo>
                    <a:pt x="174" y="0"/>
                  </a:lnTo>
                  <a:lnTo>
                    <a:pt x="191" y="145"/>
                  </a:lnTo>
                  <a:lnTo>
                    <a:pt x="159" y="150"/>
                  </a:lnTo>
                  <a:lnTo>
                    <a:pt x="152" y="97"/>
                  </a:lnTo>
                  <a:lnTo>
                    <a:pt x="3" y="114"/>
                  </a:lnTo>
                  <a:lnTo>
                    <a:pt x="3" y="114"/>
                  </a:lnTo>
                </a:path>
              </a:pathLst>
            </a:custGeom>
            <a:solidFill>
              <a:srgbClr val="00009E"/>
            </a:solidFill>
            <a:ln w="9525" cap="rnd">
              <a:noFill/>
              <a:round/>
              <a:headEnd/>
              <a:tailEnd/>
            </a:ln>
            <a:effectLst/>
          </p:spPr>
          <p:txBody>
            <a:bodyPr/>
            <a:lstStyle/>
            <a:p>
              <a:pPr>
                <a:defRPr/>
              </a:pPr>
              <a:endParaRPr lang="en-US"/>
            </a:p>
          </p:txBody>
        </p:sp>
        <p:sp>
          <p:nvSpPr>
            <p:cNvPr id="323" name="Rectangle 1347"/>
            <p:cNvSpPr>
              <a:spLocks noChangeArrowheads="1"/>
            </p:cNvSpPr>
            <p:nvPr/>
          </p:nvSpPr>
          <p:spPr bwMode="auto">
            <a:xfrm>
              <a:off x="1092" y="871"/>
              <a:ext cx="3576" cy="2579"/>
            </a:xfrm>
            <a:prstGeom prst="rect">
              <a:avLst/>
            </a:prstGeom>
            <a:noFill/>
            <a:ln w="9525">
              <a:noFill/>
              <a:miter lim="800000"/>
              <a:headEnd/>
              <a:tailEnd/>
            </a:ln>
            <a:effectLst/>
          </p:spPr>
          <p:txBody>
            <a:bodyPr wrap="none" anchor="ctr"/>
            <a:lstStyle/>
            <a:p>
              <a:pPr>
                <a:defRPr/>
              </a:pPr>
              <a:endParaRPr lang="en-US"/>
            </a:p>
          </p:txBody>
        </p:sp>
      </p:grpSp>
      <p:sp>
        <p:nvSpPr>
          <p:cNvPr id="602114" name="Rectangle 1026"/>
          <p:cNvSpPr>
            <a:spLocks noGrp="1" noChangeArrowheads="1"/>
          </p:cNvSpPr>
          <p:nvPr>
            <p:ph type="ctrTitle"/>
          </p:nvPr>
        </p:nvSpPr>
        <p:spPr>
          <a:xfrm>
            <a:off x="711200" y="406400"/>
            <a:ext cx="7721600" cy="1219200"/>
          </a:xfrm>
        </p:spPr>
        <p:txBody>
          <a:bodyPr/>
          <a:lstStyle>
            <a:lvl1pPr>
              <a:defRPr/>
            </a:lvl1pPr>
          </a:lstStyle>
          <a:p>
            <a:r>
              <a:rPr lang="en-US"/>
              <a:t>Click to edit Master title style</a:t>
            </a:r>
          </a:p>
        </p:txBody>
      </p:sp>
      <p:sp>
        <p:nvSpPr>
          <p:cNvPr id="602115" name="Rectangle 1027"/>
          <p:cNvSpPr>
            <a:spLocks noGrp="1" noChangeArrowheads="1"/>
          </p:cNvSpPr>
          <p:nvPr>
            <p:ph type="subTitle" idx="1"/>
          </p:nvPr>
        </p:nvSpPr>
        <p:spPr>
          <a:xfrm>
            <a:off x="1371600" y="5608638"/>
            <a:ext cx="6400800" cy="1300162"/>
          </a:xfrm>
        </p:spPr>
        <p:txBody>
          <a:bodyPr/>
          <a:lstStyle>
            <a:lvl1pPr marL="0" indent="0" algn="ctr">
              <a:buFontTx/>
              <a:buNone/>
              <a:defRPr/>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8D0C1D5A-0890-40B1-913B-DC5144312A59}"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44475"/>
            <a:ext cx="2152650" cy="6419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44475"/>
            <a:ext cx="6305550" cy="6419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A1992BCE-B2FE-47F0-AE54-E6A9E876B6AF}"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able Placeholder 2"/>
          <p:cNvSpPr>
            <a:spLocks noGrp="1"/>
          </p:cNvSpPr>
          <p:nvPr>
            <p:ph type="tbl" idx="1"/>
          </p:nvPr>
        </p:nvSpPr>
        <p:spPr>
          <a:xfrm>
            <a:off x="304800" y="1870075"/>
            <a:ext cx="8534400" cy="4794250"/>
          </a:xfrm>
        </p:spPr>
        <p:txBody>
          <a:bodyPr/>
          <a:lstStyle/>
          <a:p>
            <a:pPr lvl="0"/>
            <a:endParaRPr lang="en-US" noProof="0"/>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F3FAE6AE-90EE-4FB8-A89F-F46B107C2856}"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ext Placeholder 2"/>
          <p:cNvSpPr>
            <a:spLocks noGrp="1"/>
          </p:cNvSpPr>
          <p:nvPr>
            <p:ph type="body"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70075"/>
            <a:ext cx="4191000" cy="479425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D24AD365-21C3-48FC-AF99-94DD471B6686}"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ext Placeholder 2"/>
          <p:cNvSpPr>
            <a:spLocks noGrp="1"/>
          </p:cNvSpPr>
          <p:nvPr>
            <p:ph type="body"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70075"/>
            <a:ext cx="41910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343400"/>
            <a:ext cx="41910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F198D647-9DF2-47C9-B64E-2A1240AE65E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Content Placeholder 2"/>
          <p:cNvSpPr>
            <a:spLocks noGrp="1"/>
          </p:cNvSpPr>
          <p:nvPr>
            <p:ph sz="half" idx="1"/>
          </p:nvPr>
        </p:nvSpPr>
        <p:spPr>
          <a:xfrm>
            <a:off x="304800" y="1870075"/>
            <a:ext cx="85344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4343400"/>
            <a:ext cx="85344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0A07885E-30E7-4BAF-976F-A6303569EBD0}"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ClipArt Placeholder 2"/>
          <p:cNvSpPr>
            <a:spLocks noGrp="1"/>
          </p:cNvSpPr>
          <p:nvPr>
            <p:ph type="clipArt" sz="half" idx="1"/>
          </p:nvPr>
        </p:nvSpPr>
        <p:spPr>
          <a:xfrm>
            <a:off x="304800" y="1870075"/>
            <a:ext cx="4191000" cy="4794250"/>
          </a:xfrm>
        </p:spPr>
        <p:txBody>
          <a:bodyPr/>
          <a:lstStyle/>
          <a:p>
            <a:pPr lvl="0"/>
            <a:endParaRPr lang="en-US" noProof="0"/>
          </a:p>
        </p:txBody>
      </p:sp>
      <p:sp>
        <p:nvSpPr>
          <p:cNvPr id="4" name="Text Placeholder 3"/>
          <p:cNvSpPr>
            <a:spLocks noGrp="1"/>
          </p:cNvSpPr>
          <p:nvPr>
            <p:ph type="body" sz="half" idx="2"/>
          </p:nvPr>
        </p:nvSpPr>
        <p:spPr>
          <a:xfrm>
            <a:off x="46482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5587D294-124A-4750-AB76-3314DDC46C47}"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Content Placeholder 2"/>
          <p:cNvSpPr>
            <a:spLocks noGrp="1"/>
          </p:cNvSpPr>
          <p:nvPr>
            <p:ph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75E053C5-85D4-43AA-BE5D-3B36E5D074BC}"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ext Placeholder 2"/>
          <p:cNvSpPr>
            <a:spLocks noGrp="1"/>
          </p:cNvSpPr>
          <p:nvPr>
            <p:ph type="body"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1AB2B477-E0D1-4AA0-A7B3-EF9C376F28AF}"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1F9503C1-191D-4C42-8C21-8FAD75B33799}"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700588"/>
            <a:ext cx="7772400" cy="14525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3100388"/>
            <a:ext cx="7772400"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FFD51A6C-40D9-423E-ACD1-6D8CD1C15E36}"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870075"/>
            <a:ext cx="4191000"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0075"/>
            <a:ext cx="4191000"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62A325D6-AEE5-4153-A262-FC6B401C57C1}"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3688"/>
            <a:ext cx="822960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36713"/>
            <a:ext cx="40401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19338"/>
            <a:ext cx="40401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36713"/>
            <a:ext cx="40417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38"/>
            <a:ext cx="40417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2F7EE5C9-0BE2-4EAB-B55D-0DB1EA65A47B}"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64958975-3E0E-4BB3-8A80-080519BD4CB0}"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ECC9EDA0-754F-4A6B-9C2C-C51291712F29}"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13"/>
            <a:ext cx="3008313" cy="12398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90513"/>
            <a:ext cx="5111750"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530350"/>
            <a:ext cx="300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C958E0D2-3E68-4ED2-B406-804F1226607B}"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21275"/>
            <a:ext cx="5486400" cy="6032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54050"/>
            <a:ext cx="5486400"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724525"/>
            <a:ext cx="5486400"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4C040B0C-3BB9-4EB6-848D-521BD7B7C42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76400" y="244475"/>
            <a:ext cx="7239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304800" y="1870075"/>
            <a:ext cx="8534400" cy="4794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1092" name="Rectangle 4"/>
          <p:cNvSpPr>
            <a:spLocks noGrp="1" noChangeArrowheads="1"/>
          </p:cNvSpPr>
          <p:nvPr>
            <p:ph type="ftr" sz="quarter" idx="3"/>
          </p:nvPr>
        </p:nvSpPr>
        <p:spPr bwMode="auto">
          <a:xfrm>
            <a:off x="5029200" y="6827838"/>
            <a:ext cx="4114800" cy="487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lvl1pPr>
          </a:lstStyle>
          <a:p>
            <a:pPr>
              <a:defRPr/>
            </a:pPr>
            <a:r>
              <a:rPr lang="en-US"/>
              <a:t>U.S. Army Inspector General School   </a:t>
            </a:r>
            <a:fld id="{F0200320-D214-4C1F-A23F-B975C0832794}" type="slidenum">
              <a:rPr lang="en-US"/>
              <a:pPr>
                <a:defRPr/>
              </a:pPr>
              <a:t>‹#›</a:t>
            </a:fld>
            <a:endParaRPr lang="en-US"/>
          </a:p>
        </p:txBody>
      </p:sp>
      <p:pic>
        <p:nvPicPr>
          <p:cNvPr id="2053" name="Picture 5" descr="tigucrestlarge"/>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152400" y="80963"/>
            <a:ext cx="1574800" cy="1620837"/>
          </a:xfrm>
          <a:prstGeom prst="rect">
            <a:avLst/>
          </a:prstGeom>
          <a:noFill/>
          <a:ln w="9525">
            <a:noFill/>
            <a:miter lim="800000"/>
            <a:headEnd/>
            <a:tailEnd/>
          </a:ln>
        </p:spPr>
      </p:pic>
      <p:grpSp>
        <p:nvGrpSpPr>
          <p:cNvPr id="2054" name="Group 6"/>
          <p:cNvGrpSpPr>
            <a:grpSpLocks/>
          </p:cNvGrpSpPr>
          <p:nvPr/>
        </p:nvGrpSpPr>
        <p:grpSpPr bwMode="auto">
          <a:xfrm>
            <a:off x="228600" y="6908800"/>
            <a:ext cx="5105400" cy="161925"/>
            <a:chOff x="192" y="3792"/>
            <a:chExt cx="3216" cy="96"/>
          </a:xfrm>
        </p:grpSpPr>
        <p:sp>
          <p:nvSpPr>
            <p:cNvPr id="601095" name="Line 7"/>
            <p:cNvSpPr>
              <a:spLocks noChangeShapeType="1"/>
            </p:cNvSpPr>
            <p:nvPr userDrawn="1"/>
          </p:nvSpPr>
          <p:spPr bwMode="auto">
            <a:xfrm>
              <a:off x="192" y="3792"/>
              <a:ext cx="3120" cy="0"/>
            </a:xfrm>
            <a:prstGeom prst="line">
              <a:avLst/>
            </a:prstGeom>
            <a:noFill/>
            <a:ln w="76200">
              <a:solidFill>
                <a:srgbClr val="000099"/>
              </a:solidFill>
              <a:round/>
              <a:headEnd/>
              <a:tailEnd/>
            </a:ln>
            <a:effectLst/>
          </p:spPr>
          <p:txBody>
            <a:bodyPr wrap="none"/>
            <a:lstStyle/>
            <a:p>
              <a:pPr>
                <a:defRPr/>
              </a:pPr>
              <a:endParaRPr lang="en-US"/>
            </a:p>
          </p:txBody>
        </p:sp>
        <p:sp>
          <p:nvSpPr>
            <p:cNvPr id="601096" name="Line 8"/>
            <p:cNvSpPr>
              <a:spLocks noChangeShapeType="1"/>
            </p:cNvSpPr>
            <p:nvPr userDrawn="1"/>
          </p:nvSpPr>
          <p:spPr bwMode="auto">
            <a:xfrm>
              <a:off x="288" y="3888"/>
              <a:ext cx="3120" cy="0"/>
            </a:xfrm>
            <a:prstGeom prst="line">
              <a:avLst/>
            </a:prstGeom>
            <a:noFill/>
            <a:ln w="76200">
              <a:solidFill>
                <a:srgbClr val="993300"/>
              </a:solidFill>
              <a:round/>
              <a:headEnd/>
              <a:tailEnd/>
            </a:ln>
            <a:effectLst/>
          </p:spPr>
          <p:txBody>
            <a:bodyPr wrap="none"/>
            <a:lstStyle/>
            <a:p>
              <a:pPr>
                <a:defRPr/>
              </a:pPr>
              <a:endParaRPr lang="en-US"/>
            </a:p>
          </p:txBody>
        </p:sp>
      </p:grpSp>
      <p:sp>
        <p:nvSpPr>
          <p:cNvPr id="601097" name="Rectangle 9"/>
          <p:cNvSpPr>
            <a:spLocks noChangeArrowheads="1"/>
          </p:cNvSpPr>
          <p:nvPr/>
        </p:nvSpPr>
        <p:spPr bwMode="auto">
          <a:xfrm>
            <a:off x="76200" y="1544638"/>
            <a:ext cx="4114800" cy="487362"/>
          </a:xfrm>
          <a:prstGeom prst="rect">
            <a:avLst/>
          </a:prstGeom>
          <a:noFill/>
          <a:ln w="9525">
            <a:noFill/>
            <a:miter lim="800000"/>
            <a:headEnd/>
            <a:tailEnd/>
          </a:ln>
          <a:effectLst/>
        </p:spPr>
        <p:txBody>
          <a:bodyPr/>
          <a:lstStyle/>
          <a:p>
            <a:pPr>
              <a:defRPr/>
            </a:pPr>
            <a:r>
              <a:rPr lang="en-US" sz="1400" i="1" dirty="0"/>
              <a:t>Assistance Part One</a:t>
            </a:r>
          </a:p>
        </p:txBody>
      </p:sp>
    </p:spTree>
  </p:cSld>
  <p:clrMap bg1="lt1" tx1="dk1" bg2="lt2" tx2="dk2" accent1="accent1" accent2="accent2" accent3="accent3" accent4="accent4" accent5="accent5" accent6="accent6" hlink="hlink" folHlink="folHlink"/>
  <p:sldLayoutIdLst>
    <p:sldLayoutId id="2147484353"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 id="2147484349" r:id="rId15"/>
    <p:sldLayoutId id="2147484350" r:id="rId16"/>
    <p:sldLayoutId id="2147484351" r:id="rId17"/>
    <p:sldLayoutId id="2147484352" r:id="rId18"/>
  </p:sldLayoutIdLst>
  <p:transition/>
  <p:hf sldNum="0"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free-clipart.net/cgi-bin/clipart/directory.cgi?action=view&amp;link=clipart/Business/Cartoons&amp;image=Cartoon_02.jpg&amp;img=78"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hyperlink" Target="https://ig.army.mil/FOI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www.dodig.mil/hotline/index.html"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074"/>
          <p:cNvSpPr>
            <a:spLocks noGrp="1" noChangeArrowheads="1"/>
          </p:cNvSpPr>
          <p:nvPr>
            <p:ph type="ctrTitle"/>
          </p:nvPr>
        </p:nvSpPr>
        <p:spPr/>
        <p:txBody>
          <a:bodyPr/>
          <a:lstStyle/>
          <a:p>
            <a:pPr eaLnBrk="1" hangingPunct="1"/>
            <a:r>
              <a:rPr lang="en-US" sz="4000"/>
              <a:t>The Inspector General Assistance Function</a:t>
            </a:r>
          </a:p>
        </p:txBody>
      </p:sp>
      <p:sp>
        <p:nvSpPr>
          <p:cNvPr id="4099" name="Rectangle 3075"/>
          <p:cNvSpPr>
            <a:spLocks noGrp="1" noChangeArrowheads="1"/>
          </p:cNvSpPr>
          <p:nvPr>
            <p:ph type="subTitle" idx="1"/>
          </p:nvPr>
        </p:nvSpPr>
        <p:spPr>
          <a:xfrm>
            <a:off x="1371600" y="5562600"/>
            <a:ext cx="6400800" cy="1300163"/>
          </a:xfrm>
        </p:spPr>
        <p:txBody>
          <a:bodyPr/>
          <a:lstStyle/>
          <a:p>
            <a:pPr eaLnBrk="1" hangingPunct="1"/>
            <a:r>
              <a:rPr lang="en-US" dirty="0"/>
              <a:t>“We’re here to help.”</a:t>
            </a:r>
          </a:p>
        </p:txBody>
      </p:sp>
      <p:sp>
        <p:nvSpPr>
          <p:cNvPr id="4100" name="Text Box 3076"/>
          <p:cNvSpPr txBox="1">
            <a:spLocks noChangeArrowheads="1"/>
          </p:cNvSpPr>
          <p:nvPr/>
        </p:nvSpPr>
        <p:spPr bwMode="auto">
          <a:xfrm>
            <a:off x="7924800" y="6934200"/>
            <a:ext cx="1219200" cy="336550"/>
          </a:xfrm>
          <a:prstGeom prst="rect">
            <a:avLst/>
          </a:prstGeom>
          <a:noFill/>
          <a:ln w="76200">
            <a:noFill/>
            <a:miter lim="800000"/>
            <a:headEnd/>
            <a:tailEnd/>
          </a:ln>
        </p:spPr>
        <p:txBody>
          <a:bodyPr>
            <a:spAutoFit/>
          </a:bodyPr>
          <a:lstStyle/>
          <a:p>
            <a:pPr algn="ctr">
              <a:spcBef>
                <a:spcPct val="50000"/>
              </a:spcBef>
            </a:pPr>
            <a:r>
              <a:rPr lang="en-US" sz="1600" dirty="0"/>
              <a:t>Part One</a:t>
            </a:r>
          </a:p>
        </p:txBody>
      </p:sp>
      <p:pic>
        <p:nvPicPr>
          <p:cNvPr id="5" name="Picture 2"/>
          <p:cNvPicPr>
            <a:picLocks noChangeAspect="1" noChangeArrowheads="1"/>
          </p:cNvPicPr>
          <p:nvPr/>
        </p:nvPicPr>
        <p:blipFill>
          <a:blip r:embed="rId3" cstate="print"/>
          <a:srcRect/>
          <a:stretch>
            <a:fillRect/>
          </a:stretch>
        </p:blipFill>
        <p:spPr bwMode="auto">
          <a:xfrm>
            <a:off x="2024742" y="1687284"/>
            <a:ext cx="5061858" cy="3810000"/>
          </a:xfrm>
          <a:prstGeom prst="rect">
            <a:avLst/>
          </a:prstGeom>
          <a:noFill/>
          <a:ln w="9525">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U.S. Army Inspector General School   </a:t>
            </a:r>
            <a:fld id="{B131478E-8886-4860-8BA3-1D4D7A4FA711}" type="slidenum">
              <a:rPr lang="en-US" smtClean="0"/>
              <a:pPr/>
              <a:t>10</a:t>
            </a:fld>
            <a:endParaRPr lang="en-US"/>
          </a:p>
        </p:txBody>
      </p:sp>
      <p:sp>
        <p:nvSpPr>
          <p:cNvPr id="14339" name="Rectangle 2"/>
          <p:cNvSpPr>
            <a:spLocks noGrp="1" noChangeArrowheads="1"/>
          </p:cNvSpPr>
          <p:nvPr>
            <p:ph type="title"/>
          </p:nvPr>
        </p:nvSpPr>
        <p:spPr>
          <a:xfrm>
            <a:off x="914400" y="244475"/>
            <a:ext cx="7239000" cy="1219200"/>
          </a:xfrm>
        </p:spPr>
        <p:txBody>
          <a:bodyPr/>
          <a:lstStyle/>
          <a:p>
            <a:pPr eaLnBrk="1" hangingPunct="1"/>
            <a:r>
              <a:rPr lang="en-US" sz="4000" dirty="0"/>
              <a:t>Application ELOs</a:t>
            </a:r>
          </a:p>
        </p:txBody>
      </p:sp>
      <p:sp>
        <p:nvSpPr>
          <p:cNvPr id="14340" name="Text Box 3"/>
          <p:cNvSpPr txBox="1">
            <a:spLocks noChangeArrowheads="1"/>
          </p:cNvSpPr>
          <p:nvPr/>
        </p:nvSpPr>
        <p:spPr bwMode="auto">
          <a:xfrm>
            <a:off x="304800" y="2038350"/>
            <a:ext cx="8534400" cy="4493538"/>
          </a:xfrm>
          <a:prstGeom prst="rect">
            <a:avLst/>
          </a:prstGeom>
          <a:noFill/>
          <a:ln w="76200">
            <a:noFill/>
            <a:miter lim="800000"/>
            <a:headEnd/>
            <a:tailEnd/>
          </a:ln>
        </p:spPr>
        <p:txBody>
          <a:bodyPr>
            <a:spAutoFit/>
          </a:bodyPr>
          <a:lstStyle/>
          <a:p>
            <a:pPr marL="623888" indent="-623888"/>
            <a:r>
              <a:rPr lang="en-US" sz="2600" b="1" dirty="0">
                <a:latin typeface="+mn-lt"/>
                <a:cs typeface="Arial" charset="0"/>
              </a:rPr>
              <a:t>14. Demonstrate the process of receiving an IGAR by conducting an interview, completing a DA Form 1559 (IGAR), asking the fundamental interview questions, advising the complainant of the Privacy Act, and protecting confidentiality.</a:t>
            </a:r>
          </a:p>
          <a:p>
            <a:pPr marL="623888" indent="-623888"/>
            <a:endParaRPr lang="en-US" sz="2600" b="1" dirty="0">
              <a:latin typeface="+mn-lt"/>
              <a:cs typeface="Arial" charset="0"/>
            </a:endParaRPr>
          </a:p>
          <a:p>
            <a:pPr marL="623888" indent="-623888"/>
            <a:r>
              <a:rPr lang="en-US" sz="2600" b="1" dirty="0">
                <a:latin typeface="+mn-lt"/>
                <a:cs typeface="Arial" charset="0"/>
              </a:rPr>
              <a:t>15. </a:t>
            </a:r>
            <a:r>
              <a:rPr lang="en-US" sz="2600" b="1" dirty="0">
                <a:effectLst/>
                <a:latin typeface="+mn-lt"/>
                <a:ea typeface="Times New Roman" panose="02020603050405020304" pitchFamily="18" charset="0"/>
                <a:cs typeface="Times New Roman" panose="02020603050405020304" pitchFamily="18" charset="0"/>
              </a:rPr>
              <a:t>Determine the actionability of an allegation.</a:t>
            </a:r>
            <a:endParaRPr lang="en-US" sz="2600" b="1" dirty="0">
              <a:latin typeface="+mn-lt"/>
              <a:cs typeface="Arial" charset="0"/>
            </a:endParaRPr>
          </a:p>
          <a:p>
            <a:pPr marL="623888" indent="-623888"/>
            <a:endParaRPr lang="en-US" sz="2600" b="1" dirty="0">
              <a:latin typeface="+mn-lt"/>
              <a:cs typeface="Arial" charset="0"/>
            </a:endParaRPr>
          </a:p>
          <a:p>
            <a:pPr marL="623888" indent="-623888"/>
            <a:r>
              <a:rPr lang="en-US" sz="2600" b="1" dirty="0">
                <a:latin typeface="+mn-lt"/>
                <a:cs typeface="Arial" charset="0"/>
              </a:rPr>
              <a:t>16. Demonstrate the process of opening and closing an Assistance case in the Inspector General Action Request System (IGARS) database.</a:t>
            </a:r>
          </a:p>
        </p:txBody>
      </p:sp>
      <p:grpSp>
        <p:nvGrpSpPr>
          <p:cNvPr id="2" name="Group 1">
            <a:extLst>
              <a:ext uri="{FF2B5EF4-FFF2-40B4-BE49-F238E27FC236}">
                <a16:creationId xmlns:a16="http://schemas.microsoft.com/office/drawing/2014/main" id="{53CDC7F5-EA52-07D5-86B0-C10C6AC28D4B}"/>
              </a:ext>
            </a:extLst>
          </p:cNvPr>
          <p:cNvGrpSpPr/>
          <p:nvPr/>
        </p:nvGrpSpPr>
        <p:grpSpPr>
          <a:xfrm>
            <a:off x="7627143" y="457358"/>
            <a:ext cx="1052513" cy="903288"/>
            <a:chOff x="7543799" y="925512"/>
            <a:chExt cx="1052513" cy="903288"/>
          </a:xfrm>
        </p:grpSpPr>
        <p:sp>
          <p:nvSpPr>
            <p:cNvPr id="3" name="AutoShape 1029">
              <a:extLst>
                <a:ext uri="{FF2B5EF4-FFF2-40B4-BE49-F238E27FC236}">
                  <a16:creationId xmlns:a16="http://schemas.microsoft.com/office/drawing/2014/main" id="{6F6C0E2C-A9B5-C135-4A74-FE2509C9A15B}"/>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CFB1CBA5-C98B-3FC2-68D0-F73E5A722B41}"/>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endParaRPr lang="en-US" altLang="en-US" sz="1100" dirty="0">
                <a:cs typeface="Arial" panose="020B0604020202020204" pitchFamily="34" charset="0"/>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752600" y="609600"/>
            <a:ext cx="6781800" cy="646331"/>
          </a:xfrm>
          <a:prstGeom prst="rect">
            <a:avLst/>
          </a:prstGeom>
          <a:noFill/>
          <a:ln w="9525">
            <a:noFill/>
            <a:miter lim="800000"/>
            <a:headEnd/>
            <a:tailEnd/>
          </a:ln>
        </p:spPr>
        <p:txBody>
          <a:bodyPr>
            <a:spAutoFit/>
          </a:bodyPr>
          <a:lstStyle/>
          <a:p>
            <a:pPr>
              <a:spcBef>
                <a:spcPct val="50000"/>
              </a:spcBef>
            </a:pPr>
            <a:r>
              <a:rPr lang="en-US" b="1" dirty="0"/>
              <a:t> </a:t>
            </a:r>
            <a:r>
              <a:rPr lang="en-US" sz="3600" b="1" dirty="0"/>
              <a:t>Safety and Environmental</a:t>
            </a:r>
          </a:p>
        </p:txBody>
      </p:sp>
      <p:sp>
        <p:nvSpPr>
          <p:cNvPr id="36867" name="Text Box 4"/>
          <p:cNvSpPr txBox="1">
            <a:spLocks noChangeArrowheads="1"/>
          </p:cNvSpPr>
          <p:nvPr/>
        </p:nvSpPr>
        <p:spPr bwMode="auto">
          <a:xfrm>
            <a:off x="533400" y="2438400"/>
            <a:ext cx="8001000" cy="2677656"/>
          </a:xfrm>
          <a:prstGeom prst="rect">
            <a:avLst/>
          </a:prstGeom>
          <a:noFill/>
          <a:ln w="9525">
            <a:noFill/>
            <a:miter lim="800000"/>
            <a:headEnd/>
            <a:tailEnd/>
          </a:ln>
        </p:spPr>
        <p:txBody>
          <a:bodyPr>
            <a:spAutoFit/>
          </a:bodyPr>
          <a:lstStyle/>
          <a:p>
            <a:pPr marL="457200" indent="-457200">
              <a:buFontTx/>
              <a:buChar char="•"/>
            </a:pPr>
            <a:endParaRPr lang="en-US" sz="2400" b="1"/>
          </a:p>
          <a:p>
            <a:pPr marL="914400" lvl="1" indent="-457200">
              <a:spcBef>
                <a:spcPct val="50000"/>
              </a:spcBef>
            </a:pPr>
            <a:endParaRPr lang="en-US" sz="2400" b="1"/>
          </a:p>
          <a:p>
            <a:pPr marL="457200" indent="-457200">
              <a:spcBef>
                <a:spcPct val="50000"/>
              </a:spcBef>
            </a:pPr>
            <a:endParaRPr lang="en-US" sz="2400" b="1"/>
          </a:p>
          <a:p>
            <a:pPr marL="457200" indent="-457200">
              <a:spcBef>
                <a:spcPct val="50000"/>
              </a:spcBef>
            </a:pPr>
            <a:endParaRPr lang="en-US" sz="2400" b="1"/>
          </a:p>
          <a:p>
            <a:pPr marL="457200" indent="-457200">
              <a:spcBef>
                <a:spcPct val="50000"/>
              </a:spcBef>
            </a:pPr>
            <a:endParaRPr lang="en-US" sz="2400" b="1"/>
          </a:p>
        </p:txBody>
      </p:sp>
      <p:sp>
        <p:nvSpPr>
          <p:cNvPr id="36869" name="Rectangle 4"/>
          <p:cNvSpPr>
            <a:spLocks noGrp="1" noChangeArrowheads="1"/>
          </p:cNvSpPr>
          <p:nvPr>
            <p:ph type="ftr"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t>U.S. Army Inspector General School   </a:t>
            </a:r>
            <a:fld id="{F44A42A3-93EC-4DA3-8252-541504BFE2BA}" type="slidenum">
              <a:rPr lang="en-US"/>
              <a:pPr/>
              <a:t>11</a:t>
            </a:fld>
            <a:endParaRPr lang="en-US"/>
          </a:p>
        </p:txBody>
      </p:sp>
      <p:sp>
        <p:nvSpPr>
          <p:cNvPr id="3" name="Rectangle 81">
            <a:extLst>
              <a:ext uri="{FF2B5EF4-FFF2-40B4-BE49-F238E27FC236}">
                <a16:creationId xmlns:a16="http://schemas.microsoft.com/office/drawing/2014/main" id="{D336423B-6A67-6197-8625-EF1C14FAD98E}"/>
              </a:ext>
            </a:extLst>
          </p:cNvPr>
          <p:cNvSpPr txBox="1">
            <a:spLocks noChangeArrowheads="1"/>
          </p:cNvSpPr>
          <p:nvPr/>
        </p:nvSpPr>
        <p:spPr>
          <a:xfrm>
            <a:off x="457201" y="2057400"/>
            <a:ext cx="8229599" cy="4648200"/>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spcBef>
                <a:spcPts val="1200"/>
              </a:spcBef>
              <a:spcAft>
                <a:spcPts val="600"/>
              </a:spcAft>
              <a:buNone/>
            </a:pPr>
            <a:r>
              <a:rPr lang="en-US" sz="2300" kern="0">
                <a:latin typeface="Arial" panose="020B0604020202020204" pitchFamily="34" charset="0"/>
                <a:ea typeface="Calibri" panose="020F0502020204030204" pitchFamily="34" charset="0"/>
              </a:rPr>
              <a:t>Safety Requirements:</a:t>
            </a:r>
            <a:r>
              <a:rPr lang="en-US" sz="2300" b="0" kern="0">
                <a:latin typeface="Arial" panose="020B0604020202020204" pitchFamily="34" charset="0"/>
                <a:ea typeface="Calibri" panose="020F0502020204030204" pitchFamily="34" charset="0"/>
              </a:rPr>
              <a:t> No other specific safety requirements are unique to this block of instruction per DA PAM 385-30, </a:t>
            </a:r>
            <a:r>
              <a:rPr lang="en-US" sz="2300" b="0" u="sng" kern="0">
                <a:latin typeface="Arial" panose="020B0604020202020204" pitchFamily="34" charset="0"/>
                <a:ea typeface="Calibri" panose="020F0502020204030204" pitchFamily="34" charset="0"/>
              </a:rPr>
              <a:t>Risk Management</a:t>
            </a:r>
            <a:r>
              <a:rPr lang="en-US" sz="2300" b="0" kern="0">
                <a:latin typeface="Arial" panose="020B0604020202020204" pitchFamily="34" charset="0"/>
                <a:ea typeface="Calibri" panose="020F0502020204030204" pitchFamily="34" charset="0"/>
              </a:rPr>
              <a:t>, dated 2 December 2014.</a:t>
            </a:r>
            <a:endParaRPr lang="en-US" sz="2300" b="0" kern="0"/>
          </a:p>
          <a:p>
            <a:pPr marL="0" indent="0">
              <a:spcBef>
                <a:spcPts val="600"/>
              </a:spcBef>
              <a:spcAft>
                <a:spcPts val="600"/>
              </a:spcAft>
              <a:buNone/>
            </a:pPr>
            <a:r>
              <a:rPr lang="en-US" sz="2300" kern="0" spc="-10">
                <a:latin typeface="Arial" panose="020B0604020202020204" pitchFamily="34" charset="0"/>
                <a:ea typeface="Times New Roman" panose="02020603050405020304" pitchFamily="18" charset="0"/>
                <a:cs typeface="Times New Roman" panose="02020603050405020304" pitchFamily="18" charset="0"/>
              </a:rPr>
              <a:t>Risk Assessment Level: </a:t>
            </a:r>
            <a:r>
              <a:rPr lang="en-US" sz="2300" u="sng" kern="0"/>
              <a:t>Low</a:t>
            </a:r>
            <a:r>
              <a:rPr lang="en-US" sz="2300" kern="0"/>
              <a:t> </a:t>
            </a:r>
            <a:r>
              <a:rPr lang="en-US" sz="2300" b="0" kern="0"/>
              <a:t>in accordance with TRADOC Regulation 385-2, </a:t>
            </a:r>
            <a:r>
              <a:rPr lang="en-US" sz="2300" b="0" u="sng" kern="0"/>
              <a:t>U.S. Army Training and Doctrine Command Safety and Occupational Health Program</a:t>
            </a:r>
            <a:r>
              <a:rPr lang="en-US" sz="2300" b="0" kern="0"/>
              <a:t>, dated 14 June 2024</a:t>
            </a:r>
            <a:r>
              <a:rPr lang="en-US" sz="2300" kern="0"/>
              <a:t>.</a:t>
            </a:r>
          </a:p>
          <a:p>
            <a:pPr marL="0" indent="0">
              <a:spcBef>
                <a:spcPts val="600"/>
              </a:spcBef>
              <a:spcAft>
                <a:spcPts val="600"/>
              </a:spcAft>
              <a:buNone/>
            </a:pPr>
            <a:r>
              <a:rPr lang="en-US" sz="2300" kern="0"/>
              <a:t>Environmental Considerations: </a:t>
            </a:r>
            <a:r>
              <a:rPr lang="en-US" sz="2300" b="0" kern="0">
                <a:latin typeface="Arial" panose="020B0604020202020204" pitchFamily="34" charset="0"/>
                <a:ea typeface="Calibri" panose="020F0502020204030204" pitchFamily="34" charset="0"/>
              </a:rPr>
              <a:t>None </a:t>
            </a:r>
            <a:r>
              <a:rPr lang="en-US" sz="2300" b="0" kern="0"/>
              <a:t>in accordance with</a:t>
            </a:r>
            <a:r>
              <a:rPr lang="en-US" sz="2300" b="0" kern="0">
                <a:latin typeface="Arial" panose="020B0604020202020204" pitchFamily="34" charset="0"/>
                <a:ea typeface="Calibri" panose="020F0502020204030204" pitchFamily="34" charset="0"/>
              </a:rPr>
              <a:t> AR 200-1, </a:t>
            </a:r>
            <a:r>
              <a:rPr lang="en-US" sz="2300" b="0" u="sng" kern="0">
                <a:latin typeface="Arial" panose="020B0604020202020204" pitchFamily="34" charset="0"/>
                <a:ea typeface="Calibri" panose="020F0502020204030204" pitchFamily="34" charset="0"/>
              </a:rPr>
              <a:t>Environmental Protection and Enhancement</a:t>
            </a:r>
            <a:r>
              <a:rPr lang="en-US" sz="2300" b="0" kern="0">
                <a:latin typeface="Arial" panose="020B0604020202020204" pitchFamily="34" charset="0"/>
                <a:ea typeface="Calibri" panose="020F0502020204030204" pitchFamily="34" charset="0"/>
              </a:rPr>
              <a:t>, dated 13 December 2007, and ATP 3-34.5, </a:t>
            </a:r>
            <a:r>
              <a:rPr lang="en-US" sz="2300" b="0" u="sng" kern="0">
                <a:latin typeface="Arial" panose="020B0604020202020204" pitchFamily="34" charset="0"/>
                <a:ea typeface="Calibri" panose="020F0502020204030204" pitchFamily="34" charset="0"/>
              </a:rPr>
              <a:t>Environmental Considerations</a:t>
            </a:r>
            <a:r>
              <a:rPr lang="en-US" sz="2300" b="0" kern="0">
                <a:latin typeface="Arial" panose="020B0604020202020204" pitchFamily="34" charset="0"/>
                <a:ea typeface="Calibri" panose="020F0502020204030204" pitchFamily="34" charset="0"/>
              </a:rPr>
              <a:t>, dated January 2024.</a:t>
            </a:r>
            <a:endParaRPr lang="en-US" sz="2300" b="0" kern="0"/>
          </a:p>
          <a:p>
            <a:pPr marL="0" indent="0">
              <a:spcBef>
                <a:spcPts val="0"/>
              </a:spcBef>
              <a:buNone/>
            </a:pPr>
            <a:endParaRPr lang="en-US" sz="2800" kern="0" dirty="0"/>
          </a:p>
        </p:txBody>
      </p:sp>
    </p:spTree>
    <p:extLst>
      <p:ext uri="{BB962C8B-B14F-4D97-AF65-F5344CB8AC3E}">
        <p14:creationId xmlns:p14="http://schemas.microsoft.com/office/powerpoint/2010/main" val="1864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hip with smoke coming out of it&#10;&#10;Description automatically generated with low confidence">
            <a:extLst>
              <a:ext uri="{FF2B5EF4-FFF2-40B4-BE49-F238E27FC236}">
                <a16:creationId xmlns:a16="http://schemas.microsoft.com/office/drawing/2014/main" id="{6CF9F0F3-E190-F47E-194A-BCD58A60BEE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981200"/>
            <a:ext cx="7467599" cy="4267200"/>
          </a:xfrm>
          <a:ln w="28575">
            <a:solidFill>
              <a:schemeClr val="tx1"/>
            </a:solidFill>
          </a:ln>
        </p:spPr>
      </p:pic>
      <p:sp>
        <p:nvSpPr>
          <p:cNvPr id="8" name="TextBox 7">
            <a:extLst>
              <a:ext uri="{FF2B5EF4-FFF2-40B4-BE49-F238E27FC236}">
                <a16:creationId xmlns:a16="http://schemas.microsoft.com/office/drawing/2014/main" id="{92513C83-3A84-2FC6-EED8-6C500DE6ABFC}"/>
              </a:ext>
            </a:extLst>
          </p:cNvPr>
          <p:cNvSpPr txBox="1"/>
          <p:nvPr/>
        </p:nvSpPr>
        <p:spPr>
          <a:xfrm>
            <a:off x="6285182" y="1701520"/>
            <a:ext cx="2651612" cy="1061829"/>
          </a:xfrm>
          <a:prstGeom prst="rect">
            <a:avLst/>
          </a:prstGeom>
          <a:solidFill>
            <a:srgbClr val="FFFF00"/>
          </a:solidFill>
          <a:ln w="28575">
            <a:solidFill>
              <a:schemeClr val="tx1"/>
            </a:solidFill>
          </a:ln>
        </p:spPr>
        <p:txBody>
          <a:bodyPr wrap="square" rtlCol="0">
            <a:spAutoFit/>
          </a:bodyPr>
          <a:lstStyle/>
          <a:p>
            <a:r>
              <a:rPr lang="en-US" sz="2100" b="1" dirty="0"/>
              <a:t>Issue #3:</a:t>
            </a:r>
          </a:p>
          <a:p>
            <a:r>
              <a:rPr lang="en-US" sz="2100" b="1" dirty="0"/>
              <a:t>Binoculars locked away</a:t>
            </a:r>
          </a:p>
        </p:txBody>
      </p:sp>
      <p:sp>
        <p:nvSpPr>
          <p:cNvPr id="9" name="TextBox 8">
            <a:extLst>
              <a:ext uri="{FF2B5EF4-FFF2-40B4-BE49-F238E27FC236}">
                <a16:creationId xmlns:a16="http://schemas.microsoft.com/office/drawing/2014/main" id="{FF9D3138-FC59-9DB1-3495-EE50BA409D14}"/>
              </a:ext>
            </a:extLst>
          </p:cNvPr>
          <p:cNvSpPr txBox="1"/>
          <p:nvPr/>
        </p:nvSpPr>
        <p:spPr>
          <a:xfrm>
            <a:off x="6414530" y="3408433"/>
            <a:ext cx="2522264" cy="1061829"/>
          </a:xfrm>
          <a:prstGeom prst="rect">
            <a:avLst/>
          </a:prstGeom>
          <a:solidFill>
            <a:srgbClr val="FFFF00"/>
          </a:solidFill>
          <a:ln w="28575">
            <a:solidFill>
              <a:schemeClr val="tx1"/>
            </a:solidFill>
          </a:ln>
        </p:spPr>
        <p:txBody>
          <a:bodyPr wrap="square" rtlCol="0">
            <a:spAutoFit/>
          </a:bodyPr>
          <a:lstStyle/>
          <a:p>
            <a:r>
              <a:rPr lang="en-US" sz="2100" b="1" dirty="0"/>
              <a:t>Issue #4:</a:t>
            </a:r>
          </a:p>
          <a:p>
            <a:r>
              <a:rPr lang="en-US" sz="2100" b="1" i="1" dirty="0"/>
              <a:t>Speed</a:t>
            </a:r>
            <a:r>
              <a:rPr lang="en-US" sz="2100" b="1" dirty="0"/>
              <a:t> – moving too fast!</a:t>
            </a:r>
          </a:p>
        </p:txBody>
      </p:sp>
      <p:sp>
        <p:nvSpPr>
          <p:cNvPr id="10" name="TextBox 9">
            <a:extLst>
              <a:ext uri="{FF2B5EF4-FFF2-40B4-BE49-F238E27FC236}">
                <a16:creationId xmlns:a16="http://schemas.microsoft.com/office/drawing/2014/main" id="{F2FA8B48-700E-17A3-1296-D79333422F35}"/>
              </a:ext>
            </a:extLst>
          </p:cNvPr>
          <p:cNvSpPr txBox="1"/>
          <p:nvPr/>
        </p:nvSpPr>
        <p:spPr>
          <a:xfrm>
            <a:off x="126310" y="1981199"/>
            <a:ext cx="3044654" cy="738664"/>
          </a:xfrm>
          <a:prstGeom prst="rect">
            <a:avLst/>
          </a:prstGeom>
          <a:solidFill>
            <a:srgbClr val="FFFF00"/>
          </a:solidFill>
          <a:ln w="28575">
            <a:solidFill>
              <a:schemeClr val="tx1"/>
            </a:solidFill>
          </a:ln>
        </p:spPr>
        <p:txBody>
          <a:bodyPr wrap="square" rtlCol="0">
            <a:spAutoFit/>
          </a:bodyPr>
          <a:lstStyle/>
          <a:p>
            <a:r>
              <a:rPr lang="en-US" sz="2100" b="1" dirty="0"/>
              <a:t>Issue #1: </a:t>
            </a:r>
          </a:p>
          <a:p>
            <a:r>
              <a:rPr lang="en-US" sz="2100" b="1" dirty="0"/>
              <a:t>Weather conditions</a:t>
            </a:r>
          </a:p>
        </p:txBody>
      </p:sp>
      <p:sp>
        <p:nvSpPr>
          <p:cNvPr id="11" name="TextBox 10">
            <a:extLst>
              <a:ext uri="{FF2B5EF4-FFF2-40B4-BE49-F238E27FC236}">
                <a16:creationId xmlns:a16="http://schemas.microsoft.com/office/drawing/2014/main" id="{3D6A4F52-E1F6-AAC2-BF68-090398E6C9AE}"/>
              </a:ext>
            </a:extLst>
          </p:cNvPr>
          <p:cNvSpPr txBox="1"/>
          <p:nvPr/>
        </p:nvSpPr>
        <p:spPr>
          <a:xfrm>
            <a:off x="3450773" y="1674419"/>
            <a:ext cx="2522264" cy="1061829"/>
          </a:xfrm>
          <a:prstGeom prst="rect">
            <a:avLst/>
          </a:prstGeom>
          <a:solidFill>
            <a:srgbClr val="FFFF00"/>
          </a:solidFill>
          <a:ln w="28575">
            <a:solidFill>
              <a:schemeClr val="tx1"/>
            </a:solidFill>
          </a:ln>
        </p:spPr>
        <p:txBody>
          <a:bodyPr wrap="square" rtlCol="0">
            <a:spAutoFit/>
          </a:bodyPr>
          <a:lstStyle/>
          <a:p>
            <a:r>
              <a:rPr lang="en-US" sz="2100" b="1" dirty="0"/>
              <a:t>Issue #2:</a:t>
            </a:r>
          </a:p>
          <a:p>
            <a:r>
              <a:rPr lang="en-US" sz="2100" b="1" dirty="0"/>
              <a:t>Iceberg warnings went unheeded</a:t>
            </a:r>
          </a:p>
        </p:txBody>
      </p:sp>
      <p:sp>
        <p:nvSpPr>
          <p:cNvPr id="13" name="TextBox 12">
            <a:extLst>
              <a:ext uri="{FF2B5EF4-FFF2-40B4-BE49-F238E27FC236}">
                <a16:creationId xmlns:a16="http://schemas.microsoft.com/office/drawing/2014/main" id="{E6B5A550-816C-80BE-1E55-1002ABB77488}"/>
              </a:ext>
            </a:extLst>
          </p:cNvPr>
          <p:cNvSpPr txBox="1"/>
          <p:nvPr/>
        </p:nvSpPr>
        <p:spPr>
          <a:xfrm>
            <a:off x="5017171" y="5428866"/>
            <a:ext cx="2794718" cy="1061829"/>
          </a:xfrm>
          <a:prstGeom prst="rect">
            <a:avLst/>
          </a:prstGeom>
          <a:solidFill>
            <a:srgbClr val="FFFF00"/>
          </a:solidFill>
          <a:ln w="28575">
            <a:solidFill>
              <a:schemeClr val="tx1"/>
            </a:solidFill>
          </a:ln>
        </p:spPr>
        <p:txBody>
          <a:bodyPr wrap="square" rtlCol="0">
            <a:spAutoFit/>
          </a:bodyPr>
          <a:lstStyle/>
          <a:p>
            <a:r>
              <a:rPr lang="en-US" sz="2100" b="1" dirty="0"/>
              <a:t>Issue #5:</a:t>
            </a:r>
          </a:p>
          <a:p>
            <a:r>
              <a:rPr lang="en-US" sz="2100" b="1" dirty="0"/>
              <a:t>Radio operator “off duty”</a:t>
            </a:r>
          </a:p>
        </p:txBody>
      </p:sp>
      <p:sp>
        <p:nvSpPr>
          <p:cNvPr id="2" name="TextBox 1">
            <a:extLst>
              <a:ext uri="{FF2B5EF4-FFF2-40B4-BE49-F238E27FC236}">
                <a16:creationId xmlns:a16="http://schemas.microsoft.com/office/drawing/2014/main" id="{6561F40D-9367-DFD3-0EC1-52F445ADF393}"/>
              </a:ext>
            </a:extLst>
          </p:cNvPr>
          <p:cNvSpPr txBox="1"/>
          <p:nvPr/>
        </p:nvSpPr>
        <p:spPr>
          <a:xfrm>
            <a:off x="1809012" y="5428866"/>
            <a:ext cx="2915085" cy="738664"/>
          </a:xfrm>
          <a:prstGeom prst="rect">
            <a:avLst/>
          </a:prstGeom>
          <a:solidFill>
            <a:srgbClr val="FFFF00"/>
          </a:solidFill>
          <a:ln w="28575">
            <a:solidFill>
              <a:schemeClr val="tx1"/>
            </a:solidFill>
          </a:ln>
        </p:spPr>
        <p:txBody>
          <a:bodyPr wrap="square" rtlCol="0">
            <a:spAutoFit/>
          </a:bodyPr>
          <a:lstStyle/>
          <a:p>
            <a:r>
              <a:rPr lang="en-US" sz="2100" b="1" dirty="0"/>
              <a:t>Issue #6</a:t>
            </a:r>
          </a:p>
          <a:p>
            <a:r>
              <a:rPr lang="en-US" sz="2100" b="1" dirty="0"/>
              <a:t>Material Failure</a:t>
            </a:r>
          </a:p>
        </p:txBody>
      </p:sp>
      <p:sp>
        <p:nvSpPr>
          <p:cNvPr id="3" name="TextBox 2">
            <a:extLst>
              <a:ext uri="{FF2B5EF4-FFF2-40B4-BE49-F238E27FC236}">
                <a16:creationId xmlns:a16="http://schemas.microsoft.com/office/drawing/2014/main" id="{09C2EA3B-4A98-E0ED-A264-AAAEDD4F3824}"/>
              </a:ext>
            </a:extLst>
          </p:cNvPr>
          <p:cNvSpPr txBox="1"/>
          <p:nvPr/>
        </p:nvSpPr>
        <p:spPr>
          <a:xfrm>
            <a:off x="144598" y="4068533"/>
            <a:ext cx="2358854" cy="738664"/>
          </a:xfrm>
          <a:prstGeom prst="rect">
            <a:avLst/>
          </a:prstGeom>
          <a:solidFill>
            <a:srgbClr val="FFFF00"/>
          </a:solidFill>
          <a:ln w="28575">
            <a:solidFill>
              <a:schemeClr val="tx1"/>
            </a:solidFill>
          </a:ln>
        </p:spPr>
        <p:txBody>
          <a:bodyPr wrap="square" rtlCol="0">
            <a:spAutoFit/>
          </a:bodyPr>
          <a:lstStyle/>
          <a:p>
            <a:r>
              <a:rPr lang="en-US" sz="2100" b="1" dirty="0"/>
              <a:t>Issue #7:</a:t>
            </a:r>
          </a:p>
          <a:p>
            <a:r>
              <a:rPr lang="en-US" sz="2100" b="1" dirty="0"/>
              <a:t>Lack of lifeboats</a:t>
            </a:r>
          </a:p>
        </p:txBody>
      </p:sp>
    </p:spTree>
    <p:extLst>
      <p:ext uri="{BB962C8B-B14F-4D97-AF65-F5344CB8AC3E}">
        <p14:creationId xmlns:p14="http://schemas.microsoft.com/office/powerpoint/2010/main" val="4033693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6B2479C1-09E9-D600-FA72-1C586F209A64}"/>
              </a:ext>
            </a:extLst>
          </p:cNvPr>
          <p:cNvPicPr>
            <a:picLocks noGrp="1" noChangeAspect="1"/>
          </p:cNvPicPr>
          <p:nvPr>
            <p:ph idx="1"/>
          </p:nvPr>
        </p:nvPicPr>
        <p:blipFill>
          <a:blip r:embed="rId2"/>
          <a:stretch>
            <a:fillRect/>
          </a:stretch>
        </p:blipFill>
        <p:spPr>
          <a:xfrm>
            <a:off x="990600" y="1905000"/>
            <a:ext cx="7470648" cy="4943073"/>
          </a:xfrm>
        </p:spPr>
      </p:pic>
      <p:sp>
        <p:nvSpPr>
          <p:cNvPr id="4" name="Title 3">
            <a:extLst>
              <a:ext uri="{FF2B5EF4-FFF2-40B4-BE49-F238E27FC236}">
                <a16:creationId xmlns:a16="http://schemas.microsoft.com/office/drawing/2014/main" id="{D02C44B7-1FE9-3115-C3DA-5EC006DBDF48}"/>
              </a:ext>
            </a:extLst>
          </p:cNvPr>
          <p:cNvSpPr>
            <a:spLocks noGrp="1"/>
          </p:cNvSpPr>
          <p:nvPr>
            <p:ph type="title"/>
          </p:nvPr>
        </p:nvSpPr>
        <p:spPr>
          <a:xfrm>
            <a:off x="1106424" y="5943600"/>
            <a:ext cx="7239000" cy="738664"/>
          </a:xfrm>
          <a:solidFill>
            <a:srgbClr val="FFFF00"/>
          </a:solidFill>
          <a:ln w="28575">
            <a:solidFill>
              <a:schemeClr val="tx1"/>
            </a:solidFill>
          </a:ln>
        </p:spPr>
        <p:txBody>
          <a:bodyPr/>
          <a:lstStyle/>
          <a:p>
            <a:r>
              <a:rPr lang="en-US" sz="4000" dirty="0">
                <a:solidFill>
                  <a:schemeClr val="tx1"/>
                </a:solidFill>
              </a:rPr>
              <a:t>“They Said it Couldn’t Sink”</a:t>
            </a:r>
          </a:p>
        </p:txBody>
      </p:sp>
      <p:sp>
        <p:nvSpPr>
          <p:cNvPr id="3" name="TextBox 2">
            <a:extLst>
              <a:ext uri="{FF2B5EF4-FFF2-40B4-BE49-F238E27FC236}">
                <a16:creationId xmlns:a16="http://schemas.microsoft.com/office/drawing/2014/main" id="{09C2EA3B-4A98-E0ED-A264-AAAEDD4F3824}"/>
              </a:ext>
            </a:extLst>
          </p:cNvPr>
          <p:cNvSpPr txBox="1"/>
          <p:nvPr/>
        </p:nvSpPr>
        <p:spPr>
          <a:xfrm>
            <a:off x="228600" y="2286000"/>
            <a:ext cx="2590800" cy="738664"/>
          </a:xfrm>
          <a:prstGeom prst="rect">
            <a:avLst/>
          </a:prstGeom>
          <a:solidFill>
            <a:srgbClr val="FFFF00"/>
          </a:solidFill>
          <a:ln w="28575">
            <a:solidFill>
              <a:schemeClr val="tx1"/>
            </a:solidFill>
          </a:ln>
        </p:spPr>
        <p:txBody>
          <a:bodyPr wrap="square" rtlCol="0">
            <a:spAutoFit/>
          </a:bodyPr>
          <a:lstStyle/>
          <a:p>
            <a:r>
              <a:rPr lang="en-US" sz="2100" b="1" dirty="0"/>
              <a:t>- 2,200 Passengers</a:t>
            </a:r>
          </a:p>
          <a:p>
            <a:r>
              <a:rPr lang="en-US" sz="2100" b="1" dirty="0"/>
              <a:t>- 700 Survivors </a:t>
            </a:r>
          </a:p>
        </p:txBody>
      </p:sp>
      <p:sp>
        <p:nvSpPr>
          <p:cNvPr id="19" name="Title 3">
            <a:extLst>
              <a:ext uri="{FF2B5EF4-FFF2-40B4-BE49-F238E27FC236}">
                <a16:creationId xmlns:a16="http://schemas.microsoft.com/office/drawing/2014/main" id="{F4C10FD6-FCFF-671C-FC8C-E03B71735D99}"/>
              </a:ext>
            </a:extLst>
          </p:cNvPr>
          <p:cNvSpPr txBox="1">
            <a:spLocks/>
          </p:cNvSpPr>
          <p:nvPr/>
        </p:nvSpPr>
        <p:spPr bwMode="auto">
          <a:xfrm>
            <a:off x="1525046" y="224824"/>
            <a:ext cx="7411748"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r>
              <a:rPr lang="en-US" sz="4000" kern="0" dirty="0"/>
              <a:t>Succession </a:t>
            </a:r>
            <a:r>
              <a:rPr lang="en-US" sz="4000" kern="0"/>
              <a:t>of small Issues</a:t>
            </a:r>
            <a:r>
              <a:rPr lang="en-US" sz="4000" kern="0" dirty="0"/>
              <a:t>…         led to </a:t>
            </a:r>
            <a:r>
              <a:rPr lang="en-US" sz="4000" u="sng" kern="0" dirty="0"/>
              <a:t>BIG</a:t>
            </a:r>
            <a:r>
              <a:rPr lang="en-US" sz="4000" kern="0" dirty="0"/>
              <a:t> problems</a:t>
            </a:r>
          </a:p>
        </p:txBody>
      </p:sp>
    </p:spTree>
    <p:extLst>
      <p:ext uri="{BB962C8B-B14F-4D97-AF65-F5344CB8AC3E}">
        <p14:creationId xmlns:p14="http://schemas.microsoft.com/office/powerpoint/2010/main" val="141621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181100" y="3334434"/>
            <a:ext cx="6781800" cy="646331"/>
          </a:xfrm>
          <a:prstGeom prst="rect">
            <a:avLst/>
          </a:prstGeom>
          <a:noFill/>
          <a:ln w="9525">
            <a:noFill/>
            <a:miter lim="800000"/>
            <a:headEnd/>
            <a:tailEnd/>
          </a:ln>
        </p:spPr>
        <p:txBody>
          <a:bodyPr>
            <a:spAutoFit/>
          </a:bodyPr>
          <a:lstStyle/>
          <a:p>
            <a:pPr algn="ctr">
              <a:spcBef>
                <a:spcPct val="50000"/>
              </a:spcBef>
            </a:pPr>
            <a:r>
              <a:rPr lang="en-US" b="1" dirty="0"/>
              <a:t> </a:t>
            </a:r>
            <a:r>
              <a:rPr lang="en-US" sz="3600" b="1" dirty="0"/>
              <a:t>Why?</a:t>
            </a:r>
          </a:p>
        </p:txBody>
      </p:sp>
      <p:sp>
        <p:nvSpPr>
          <p:cNvPr id="36869" name="Rectangle 4"/>
          <p:cNvSpPr>
            <a:spLocks noGrp="1" noChangeArrowheads="1"/>
          </p:cNvSpPr>
          <p:nvPr>
            <p:ph type="ftr"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t>U.S. Army Inspector General School   </a:t>
            </a:r>
            <a:fld id="{F44A42A3-93EC-4DA3-8252-541504BFE2BA}" type="slidenum">
              <a:rPr lang="en-US"/>
              <a:pPr/>
              <a:t>14</a:t>
            </a:fld>
            <a:endParaRPr lang="en-US"/>
          </a:p>
        </p:txBody>
      </p:sp>
    </p:spTree>
    <p:extLst>
      <p:ext uri="{BB962C8B-B14F-4D97-AF65-F5344CB8AC3E}">
        <p14:creationId xmlns:p14="http://schemas.microsoft.com/office/powerpoint/2010/main" val="3075874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U.S. Army Inspector General School   </a:t>
            </a:r>
            <a:fld id="{AF210FA2-9A54-4C40-B688-7EBD5D98EE8A}" type="slidenum">
              <a:rPr lang="en-US" smtClean="0"/>
              <a:pPr/>
              <a:t>15</a:t>
            </a:fld>
            <a:endParaRPr lang="en-US"/>
          </a:p>
        </p:txBody>
      </p:sp>
      <p:sp>
        <p:nvSpPr>
          <p:cNvPr id="16387" name="Rectangle 2"/>
          <p:cNvSpPr>
            <a:spLocks noGrp="1" noChangeArrowheads="1"/>
          </p:cNvSpPr>
          <p:nvPr>
            <p:ph type="title"/>
          </p:nvPr>
        </p:nvSpPr>
        <p:spPr>
          <a:xfrm>
            <a:off x="990600" y="200933"/>
            <a:ext cx="7239000" cy="1219200"/>
          </a:xfrm>
        </p:spPr>
        <p:txBody>
          <a:bodyPr/>
          <a:lstStyle/>
          <a:p>
            <a:pPr eaLnBrk="1" hangingPunct="1"/>
            <a:r>
              <a:rPr lang="en-US" sz="4000" dirty="0"/>
              <a:t>Inspectors General Categories and Duties</a:t>
            </a:r>
          </a:p>
        </p:txBody>
      </p:sp>
      <p:graphicFrame>
        <p:nvGraphicFramePr>
          <p:cNvPr id="930998" name="Group 182"/>
          <p:cNvGraphicFramePr>
            <a:graphicFrameLocks noGrp="1"/>
          </p:cNvGraphicFramePr>
          <p:nvPr>
            <p:ph type="tbl" idx="1"/>
            <p:extLst>
              <p:ext uri="{D42A27DB-BD31-4B8C-83A1-F6EECF244321}">
                <p14:modId xmlns:p14="http://schemas.microsoft.com/office/powerpoint/2010/main" val="3989180201"/>
              </p:ext>
            </p:extLst>
          </p:nvPr>
        </p:nvGraphicFramePr>
        <p:xfrm>
          <a:off x="571500" y="2132786"/>
          <a:ext cx="8000999" cy="3998976"/>
        </p:xfrm>
        <a:graphic>
          <a:graphicData uri="http://schemas.openxmlformats.org/drawingml/2006/table">
            <a:tbl>
              <a:tblPr/>
              <a:tblGrid>
                <a:gridCol w="2286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133599">
                  <a:extLst>
                    <a:ext uri="{9D8B030D-6E8A-4147-A177-3AD203B41FA5}">
                      <a16:colId xmlns:a16="http://schemas.microsoft.com/office/drawing/2014/main" val="20004"/>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Category of 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336600"/>
                          </a:solidFill>
                          <a:effectLst/>
                          <a:latin typeface="Arial" charset="0"/>
                        </a:rPr>
                        <a:t>Inspection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33CC"/>
                          </a:solidFill>
                          <a:effectLst/>
                          <a:latin typeface="Arial" charset="0"/>
                        </a:rPr>
                        <a:t>Assistance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336600"/>
                          </a:solidFill>
                          <a:effectLst/>
                          <a:latin typeface="Arial" charset="0"/>
                        </a:rPr>
                        <a:t>Investigation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Assistant 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Temporary Assistant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Acting 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33CC"/>
                          </a:solidFill>
                          <a:effectLst/>
                          <a:latin typeface="Arial" charset="0"/>
                        </a:rPr>
                        <a:t>Assist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CC"/>
                          </a:solidFill>
                          <a:effectLst/>
                          <a:latin typeface="Arial" charset="0"/>
                        </a:rPr>
                        <a:t>with supervision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Admin Support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No</a:t>
                      </a:r>
                      <a:r>
                        <a:rPr kumimoji="0" lang="en-US" sz="2400" b="1" i="0" u="none" strike="noStrike" cap="none" normalizeH="0" baseline="0">
                          <a:ln>
                            <a:noFill/>
                          </a:ln>
                          <a:solidFill>
                            <a:srgbClr val="A5002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No</a:t>
                      </a:r>
                      <a:r>
                        <a:rPr kumimoji="0" lang="en-US" sz="2400" b="1" i="0" u="none" strike="noStrike" cap="none" normalizeH="0" baseline="0" dirty="0">
                          <a:ln>
                            <a:noFill/>
                          </a:ln>
                          <a:solidFill>
                            <a:srgbClr val="A5002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6432" name="Text Box 165"/>
          <p:cNvSpPr txBox="1">
            <a:spLocks noChangeArrowheads="1"/>
          </p:cNvSpPr>
          <p:nvPr/>
        </p:nvSpPr>
        <p:spPr bwMode="auto">
          <a:xfrm>
            <a:off x="381000" y="6324600"/>
            <a:ext cx="4789488" cy="457200"/>
          </a:xfrm>
          <a:prstGeom prst="rect">
            <a:avLst/>
          </a:prstGeom>
          <a:noFill/>
          <a:ln w="76200">
            <a:noFill/>
            <a:miter lim="800000"/>
            <a:headEnd/>
            <a:tailEnd/>
          </a:ln>
        </p:spPr>
        <p:txBody>
          <a:bodyPr wrap="none">
            <a:spAutoFit/>
          </a:bodyPr>
          <a:lstStyle/>
          <a:p>
            <a:r>
              <a:rPr lang="en-US" sz="2400" b="1" dirty="0">
                <a:solidFill>
                  <a:srgbClr val="A50021"/>
                </a:solidFill>
              </a:rPr>
              <a:t>*</a:t>
            </a:r>
            <a:r>
              <a:rPr lang="en-US" sz="2000" b="1" dirty="0">
                <a:solidFill>
                  <a:srgbClr val="A50021"/>
                </a:solidFill>
              </a:rPr>
              <a:t> </a:t>
            </a:r>
            <a:r>
              <a:rPr lang="en-US" sz="2000" b="1" dirty="0"/>
              <a:t>Unless approved &amp; graduate of TIGS</a:t>
            </a:r>
          </a:p>
        </p:txBody>
      </p:sp>
      <p:sp>
        <p:nvSpPr>
          <p:cNvPr id="16434" name="Text Box 171"/>
          <p:cNvSpPr txBox="1">
            <a:spLocks noChangeArrowheads="1"/>
          </p:cNvSpPr>
          <p:nvPr/>
        </p:nvSpPr>
        <p:spPr bwMode="auto">
          <a:xfrm>
            <a:off x="6819896" y="6519366"/>
            <a:ext cx="2324103" cy="338554"/>
          </a:xfrm>
          <a:prstGeom prst="rect">
            <a:avLst/>
          </a:prstGeom>
          <a:noFill/>
          <a:ln w="76200">
            <a:noFill/>
            <a:miter lim="800000"/>
            <a:headEnd/>
            <a:tailEnd/>
          </a:ln>
        </p:spPr>
        <p:txBody>
          <a:bodyPr wrap="square">
            <a:spAutoFit/>
          </a:bodyPr>
          <a:lstStyle/>
          <a:p>
            <a:r>
              <a:rPr lang="en-US" sz="1600" b="1" dirty="0">
                <a:solidFill>
                  <a:srgbClr val="336600"/>
                </a:solidFill>
              </a:rPr>
              <a:t>AR 20-1, </a:t>
            </a:r>
            <a:r>
              <a:rPr lang="en-US" sz="1600" b="1" dirty="0" err="1">
                <a:solidFill>
                  <a:srgbClr val="336600"/>
                </a:solidFill>
              </a:rPr>
              <a:t>para</a:t>
            </a:r>
            <a:r>
              <a:rPr lang="en-US" sz="1600" b="1" dirty="0">
                <a:solidFill>
                  <a:srgbClr val="336600"/>
                </a:solidFill>
              </a:rPr>
              <a:t>. 2-2</a:t>
            </a:r>
          </a:p>
        </p:txBody>
      </p:sp>
      <p:sp>
        <p:nvSpPr>
          <p:cNvPr id="2" name="6-Point Star 5">
            <a:extLst>
              <a:ext uri="{FF2B5EF4-FFF2-40B4-BE49-F238E27FC236}">
                <a16:creationId xmlns:a16="http://schemas.microsoft.com/office/drawing/2014/main" id="{EF77A232-1658-65F1-0914-739C3C81336F}"/>
              </a:ext>
            </a:extLst>
          </p:cNvPr>
          <p:cNvSpPr/>
          <p:nvPr/>
        </p:nvSpPr>
        <p:spPr bwMode="auto">
          <a:xfrm>
            <a:off x="236537" y="2819400"/>
            <a:ext cx="249238" cy="249238"/>
          </a:xfrm>
          <a:prstGeom prst="star6">
            <a:avLst/>
          </a:prstGeom>
          <a:solidFill>
            <a:srgbClr val="00B0F0"/>
          </a:solidFill>
          <a:ln w="3175" cap="flat" cmpd="sng" algn="ctr">
            <a:solidFill>
              <a:schemeClr val="tx1"/>
            </a:solidFill>
            <a:prstDash val="solid"/>
            <a:miter lim="800000"/>
            <a:headEnd type="none" w="med" len="med"/>
            <a:tailEnd type="none" w="med" len="med"/>
          </a:ln>
          <a:effectLst/>
        </p:spPr>
        <p:txBody>
          <a:bodyPr wrap="none"/>
          <a:lstStyle/>
          <a:p>
            <a:pPr algn="ctr" eaLnBrk="1" hangingPunct="1">
              <a:defRPr/>
            </a:pPr>
            <a:endParaRPr lang="en-US">
              <a:latin typeface="Arial" charset="0"/>
            </a:endParaRPr>
          </a:p>
        </p:txBody>
      </p:sp>
      <p:sp>
        <p:nvSpPr>
          <p:cNvPr id="3" name="6-Point Star 5">
            <a:extLst>
              <a:ext uri="{FF2B5EF4-FFF2-40B4-BE49-F238E27FC236}">
                <a16:creationId xmlns:a16="http://schemas.microsoft.com/office/drawing/2014/main" id="{42974993-FAA5-E1AC-F7C9-FA9FBD728ACB}"/>
              </a:ext>
            </a:extLst>
          </p:cNvPr>
          <p:cNvSpPr/>
          <p:nvPr/>
        </p:nvSpPr>
        <p:spPr bwMode="auto">
          <a:xfrm>
            <a:off x="218281" y="3408362"/>
            <a:ext cx="249238" cy="249238"/>
          </a:xfrm>
          <a:prstGeom prst="star6">
            <a:avLst/>
          </a:prstGeom>
          <a:solidFill>
            <a:srgbClr val="00B0F0"/>
          </a:solidFill>
          <a:ln w="3175" cap="flat" cmpd="sng" algn="ctr">
            <a:solidFill>
              <a:schemeClr val="tx1"/>
            </a:solidFill>
            <a:prstDash val="solid"/>
            <a:miter lim="800000"/>
            <a:headEnd type="none" w="med" len="med"/>
            <a:tailEnd type="none" w="med" len="med"/>
          </a:ln>
          <a:effectLst/>
        </p:spPr>
        <p:txBody>
          <a:bodyPr wrap="none"/>
          <a:lstStyle/>
          <a:p>
            <a:pPr algn="ctr" eaLnBrk="1" hangingPunct="1">
              <a:defRPr/>
            </a:pPr>
            <a:endParaRPr lang="en-US">
              <a:latin typeface="Arial"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U.S. Army Inspector General School   </a:t>
            </a:r>
            <a:fld id="{12DAC2E5-1A6E-4DA6-B9F1-9340BBDF5E25}" type="slidenum">
              <a:rPr lang="en-US" smtClean="0"/>
              <a:pPr/>
              <a:t>16</a:t>
            </a:fld>
            <a:endParaRPr lang="en-US"/>
          </a:p>
        </p:txBody>
      </p:sp>
      <p:sp>
        <p:nvSpPr>
          <p:cNvPr id="17411" name="Rectangle 18"/>
          <p:cNvSpPr>
            <a:spLocks noGrp="1" noChangeArrowheads="1"/>
          </p:cNvSpPr>
          <p:nvPr>
            <p:ph type="title"/>
          </p:nvPr>
        </p:nvSpPr>
        <p:spPr>
          <a:xfrm>
            <a:off x="990600" y="244475"/>
            <a:ext cx="7239000" cy="1219200"/>
          </a:xfrm>
        </p:spPr>
        <p:txBody>
          <a:bodyPr/>
          <a:lstStyle/>
          <a:p>
            <a:pPr eaLnBrk="1" hangingPunct="1"/>
            <a:r>
              <a:rPr lang="en-US" sz="4000" dirty="0"/>
              <a:t>“Other” IG Categories</a:t>
            </a:r>
          </a:p>
        </p:txBody>
      </p:sp>
      <p:sp>
        <p:nvSpPr>
          <p:cNvPr id="17412" name="Rectangle 19"/>
          <p:cNvSpPr>
            <a:spLocks noGrp="1" noChangeArrowheads="1"/>
          </p:cNvSpPr>
          <p:nvPr>
            <p:ph type="body" idx="1"/>
          </p:nvPr>
        </p:nvSpPr>
        <p:spPr>
          <a:xfrm>
            <a:off x="419100" y="1905000"/>
            <a:ext cx="8382000" cy="4794250"/>
          </a:xfrm>
        </p:spPr>
        <p:txBody>
          <a:bodyPr/>
          <a:lstStyle/>
          <a:p>
            <a:pPr eaLnBrk="1" hangingPunct="1">
              <a:lnSpc>
                <a:spcPct val="90000"/>
              </a:lnSpc>
              <a:spcBef>
                <a:spcPct val="0"/>
              </a:spcBef>
              <a:spcAft>
                <a:spcPct val="20000"/>
              </a:spcAft>
              <a:buFontTx/>
              <a:buNone/>
            </a:pPr>
            <a:r>
              <a:rPr lang="en-US" sz="2600" dirty="0">
                <a:solidFill>
                  <a:srgbClr val="A50021"/>
                </a:solidFill>
              </a:rPr>
              <a:t>Unwilling or Unable</a:t>
            </a:r>
          </a:p>
          <a:p>
            <a:pPr eaLnBrk="1" hangingPunct="1">
              <a:lnSpc>
                <a:spcPct val="90000"/>
              </a:lnSpc>
              <a:spcBef>
                <a:spcPct val="0"/>
              </a:spcBef>
              <a:spcAft>
                <a:spcPct val="20000"/>
              </a:spcAft>
            </a:pPr>
            <a:r>
              <a:rPr lang="en-US" sz="2600" dirty="0"/>
              <a:t>Don’t do their jobs correctly (Slept through IG course)</a:t>
            </a:r>
          </a:p>
          <a:p>
            <a:pPr eaLnBrk="1" hangingPunct="1">
              <a:lnSpc>
                <a:spcPct val="90000"/>
              </a:lnSpc>
              <a:spcBef>
                <a:spcPct val="0"/>
              </a:spcBef>
              <a:spcAft>
                <a:spcPct val="20000"/>
              </a:spcAft>
            </a:pPr>
            <a:r>
              <a:rPr lang="en-US" sz="2600" dirty="0">
                <a:solidFill>
                  <a:srgbClr val="0033CC"/>
                </a:solidFill>
              </a:rPr>
              <a:t>Take sides during an inquiry</a:t>
            </a:r>
          </a:p>
          <a:p>
            <a:pPr eaLnBrk="1" hangingPunct="1">
              <a:lnSpc>
                <a:spcPct val="90000"/>
              </a:lnSpc>
              <a:spcBef>
                <a:spcPct val="0"/>
              </a:spcBef>
              <a:spcAft>
                <a:spcPct val="20000"/>
              </a:spcAft>
            </a:pPr>
            <a:r>
              <a:rPr lang="en-US" sz="2600" dirty="0"/>
              <a:t>Fail to assist complainants</a:t>
            </a:r>
          </a:p>
          <a:p>
            <a:pPr eaLnBrk="1" hangingPunct="1">
              <a:lnSpc>
                <a:spcPct val="90000"/>
              </a:lnSpc>
              <a:spcBef>
                <a:spcPct val="0"/>
              </a:spcBef>
              <a:spcAft>
                <a:spcPct val="20000"/>
              </a:spcAft>
            </a:pPr>
            <a:r>
              <a:rPr lang="en-US" sz="2600" dirty="0"/>
              <a:t>Don’t take care of the commander, the Soldiers, the chain of command, or the Army</a:t>
            </a:r>
          </a:p>
          <a:p>
            <a:pPr eaLnBrk="1" hangingPunct="1">
              <a:lnSpc>
                <a:spcPct val="90000"/>
              </a:lnSpc>
              <a:buFontTx/>
              <a:buNone/>
            </a:pPr>
            <a:r>
              <a:rPr lang="en-US" sz="2600" dirty="0">
                <a:solidFill>
                  <a:srgbClr val="A50021"/>
                </a:solidFill>
              </a:rPr>
              <a:t>Decertified </a:t>
            </a:r>
          </a:p>
          <a:p>
            <a:pPr eaLnBrk="1" hangingPunct="1">
              <a:lnSpc>
                <a:spcPct val="90000"/>
              </a:lnSpc>
            </a:pPr>
            <a:r>
              <a:rPr lang="en-US" sz="2600" dirty="0"/>
              <a:t>Pretended to be commanders / 1SGs / CSMs</a:t>
            </a:r>
          </a:p>
          <a:p>
            <a:pPr eaLnBrk="1" hangingPunct="1">
              <a:lnSpc>
                <a:spcPct val="90000"/>
              </a:lnSpc>
            </a:pPr>
            <a:r>
              <a:rPr lang="en-US" sz="2600" dirty="0">
                <a:solidFill>
                  <a:srgbClr val="0033CC"/>
                </a:solidFill>
              </a:rPr>
              <a:t>Released IG records </a:t>
            </a:r>
            <a:r>
              <a:rPr lang="en-US" sz="2600" dirty="0"/>
              <a:t>without authority</a:t>
            </a:r>
          </a:p>
          <a:p>
            <a:pPr eaLnBrk="1" hangingPunct="1">
              <a:lnSpc>
                <a:spcPct val="90000"/>
              </a:lnSpc>
            </a:pPr>
            <a:r>
              <a:rPr lang="en-US" sz="2600" dirty="0"/>
              <a:t>Non-IG related improprieties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U.S. Army Inspector General School   </a:t>
            </a:r>
            <a:fld id="{1C2CDF19-D0D9-43A4-9A1E-8ACBB7B31A3A}" type="slidenum">
              <a:rPr lang="en-US" smtClean="0"/>
              <a:pPr/>
              <a:t>17</a:t>
            </a:fld>
            <a:endParaRPr lang="en-US"/>
          </a:p>
        </p:txBody>
      </p:sp>
      <p:sp>
        <p:nvSpPr>
          <p:cNvPr id="32772" name="Rectangle 3"/>
          <p:cNvSpPr>
            <a:spLocks noGrp="1" noChangeArrowheads="1"/>
          </p:cNvSpPr>
          <p:nvPr>
            <p:ph type="body" idx="1"/>
          </p:nvPr>
        </p:nvSpPr>
        <p:spPr>
          <a:xfrm>
            <a:off x="304800" y="2063750"/>
            <a:ext cx="8534400" cy="4794250"/>
          </a:xfrm>
        </p:spPr>
        <p:txBody>
          <a:bodyPr/>
          <a:lstStyle/>
          <a:p>
            <a:pPr eaLnBrk="1" hangingPunct="1">
              <a:buFontTx/>
              <a:buNone/>
            </a:pPr>
            <a:r>
              <a:rPr lang="en-US" dirty="0"/>
              <a:t>“The day Soldiers stop bringing you their problems is the day you have stopped leading them.  They have either lost confidence that you can help them or concluded that you do not care.  Either case is a failure of leadership.”</a:t>
            </a:r>
          </a:p>
          <a:p>
            <a:pPr eaLnBrk="1" hangingPunct="1">
              <a:buFontTx/>
              <a:buNone/>
            </a:pPr>
            <a:r>
              <a:rPr lang="en-US" dirty="0"/>
              <a:t>			</a:t>
            </a:r>
          </a:p>
          <a:p>
            <a:pPr eaLnBrk="1" hangingPunct="1">
              <a:buFontTx/>
              <a:buNone/>
            </a:pPr>
            <a:r>
              <a:rPr lang="en-US" dirty="0"/>
              <a:t>					    General Colin Powell</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5" b="1">
                <a:solidFill>
                  <a:schemeClr val="tx1"/>
                </a:solidFill>
                <a:latin typeface="Arial" panose="020B0604020202020204" pitchFamily="34" charset="0"/>
              </a:defRPr>
            </a:lvl1pPr>
            <a:lvl2pPr marL="707586" indent="-272148">
              <a:defRPr sz="1905" b="1">
                <a:solidFill>
                  <a:schemeClr val="tx1"/>
                </a:solidFill>
                <a:latin typeface="Arial" panose="020B0604020202020204" pitchFamily="34" charset="0"/>
              </a:defRPr>
            </a:lvl2pPr>
            <a:lvl3pPr marL="1088593" indent="-217719">
              <a:defRPr sz="1905" b="1">
                <a:solidFill>
                  <a:schemeClr val="tx1"/>
                </a:solidFill>
                <a:latin typeface="Arial" panose="020B0604020202020204" pitchFamily="34" charset="0"/>
              </a:defRPr>
            </a:lvl3pPr>
            <a:lvl4pPr marL="1524030" indent="-217719">
              <a:defRPr sz="1905" b="1">
                <a:solidFill>
                  <a:schemeClr val="tx1"/>
                </a:solidFill>
                <a:latin typeface="Arial" panose="020B0604020202020204" pitchFamily="34" charset="0"/>
              </a:defRPr>
            </a:lvl4pPr>
            <a:lvl5pPr marL="1959468" indent="-217719">
              <a:defRPr sz="1905" b="1">
                <a:solidFill>
                  <a:schemeClr val="tx1"/>
                </a:solidFill>
                <a:latin typeface="Arial" panose="020B0604020202020204" pitchFamily="34" charset="0"/>
              </a:defRPr>
            </a:lvl5pPr>
            <a:lvl6pPr marL="2394905" indent="-217719" eaLnBrk="0" fontAlgn="base" hangingPunct="0">
              <a:spcBef>
                <a:spcPct val="0"/>
              </a:spcBef>
              <a:spcAft>
                <a:spcPct val="0"/>
              </a:spcAft>
              <a:defRPr sz="1905" b="1">
                <a:solidFill>
                  <a:schemeClr val="tx1"/>
                </a:solidFill>
                <a:latin typeface="Arial" panose="020B0604020202020204" pitchFamily="34" charset="0"/>
              </a:defRPr>
            </a:lvl6pPr>
            <a:lvl7pPr marL="2830342" indent="-217719" eaLnBrk="0" fontAlgn="base" hangingPunct="0">
              <a:spcBef>
                <a:spcPct val="0"/>
              </a:spcBef>
              <a:spcAft>
                <a:spcPct val="0"/>
              </a:spcAft>
              <a:defRPr sz="1905" b="1">
                <a:solidFill>
                  <a:schemeClr val="tx1"/>
                </a:solidFill>
                <a:latin typeface="Arial" panose="020B0604020202020204" pitchFamily="34" charset="0"/>
              </a:defRPr>
            </a:lvl7pPr>
            <a:lvl8pPr marL="3265780" indent="-217719" eaLnBrk="0" fontAlgn="base" hangingPunct="0">
              <a:spcBef>
                <a:spcPct val="0"/>
              </a:spcBef>
              <a:spcAft>
                <a:spcPct val="0"/>
              </a:spcAft>
              <a:defRPr sz="1905" b="1">
                <a:solidFill>
                  <a:schemeClr val="tx1"/>
                </a:solidFill>
                <a:latin typeface="Arial" panose="020B0604020202020204" pitchFamily="34" charset="0"/>
              </a:defRPr>
            </a:lvl8pPr>
            <a:lvl9pPr marL="3701217" indent="-217719" eaLnBrk="0" fontAlgn="base" hangingPunct="0">
              <a:spcBef>
                <a:spcPct val="0"/>
              </a:spcBef>
              <a:spcAft>
                <a:spcPct val="0"/>
              </a:spcAft>
              <a:defRPr sz="1905" b="1">
                <a:solidFill>
                  <a:schemeClr val="tx1"/>
                </a:solidFill>
                <a:latin typeface="Arial" panose="020B0604020202020204" pitchFamily="34" charset="0"/>
              </a:defRPr>
            </a:lvl9pPr>
          </a:lstStyle>
          <a:p>
            <a:r>
              <a:rPr lang="en-US" altLang="en-US" sz="1429"/>
              <a:t>U.S. Army Inspector General School   </a:t>
            </a:r>
            <a:fld id="{DD9414B7-1A7E-4330-A934-8E06DE247CE0}" type="slidenum">
              <a:rPr lang="en-US" altLang="en-US" sz="1429"/>
              <a:pPr/>
              <a:t>18</a:t>
            </a:fld>
            <a:endParaRPr lang="en-US" altLang="en-US" sz="1429"/>
          </a:p>
        </p:txBody>
      </p:sp>
      <p:grpSp>
        <p:nvGrpSpPr>
          <p:cNvPr id="9" name="Group 8"/>
          <p:cNvGrpSpPr>
            <a:grpSpLocks/>
          </p:cNvGrpSpPr>
          <p:nvPr/>
        </p:nvGrpSpPr>
        <p:grpSpPr bwMode="auto">
          <a:xfrm>
            <a:off x="164905" y="2103536"/>
            <a:ext cx="2268763" cy="4724302"/>
            <a:chOff x="2124075" y="1355040"/>
            <a:chExt cx="2819400" cy="5241756"/>
          </a:xfrm>
        </p:grpSpPr>
        <p:pic>
          <p:nvPicPr>
            <p:cNvPr id="82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2472471"/>
              <a:ext cx="22288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Box 3"/>
            <p:cNvSpPr txBox="1">
              <a:spLocks noChangeArrowheads="1"/>
            </p:cNvSpPr>
            <p:nvPr/>
          </p:nvSpPr>
          <p:spPr bwMode="auto">
            <a:xfrm>
              <a:off x="2124075" y="1355040"/>
              <a:ext cx="2819400" cy="102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905"/>
                <a:t>What leaders think about the </a:t>
              </a:r>
            </a:p>
            <a:p>
              <a:pPr algn="ctr"/>
              <a:r>
                <a:rPr lang="en-US" altLang="en-US" sz="1905"/>
                <a:t>Inspector General</a:t>
              </a:r>
            </a:p>
          </p:txBody>
        </p:sp>
      </p:grpSp>
      <p:grpSp>
        <p:nvGrpSpPr>
          <p:cNvPr id="10" name="Group 9"/>
          <p:cNvGrpSpPr>
            <a:grpSpLocks/>
          </p:cNvGrpSpPr>
          <p:nvPr/>
        </p:nvGrpSpPr>
        <p:grpSpPr bwMode="auto">
          <a:xfrm>
            <a:off x="2362201" y="1796442"/>
            <a:ext cx="2971798" cy="4939396"/>
            <a:chOff x="5410199" y="1355040"/>
            <a:chExt cx="3240284" cy="5187366"/>
          </a:xfrm>
        </p:grpSpPr>
        <p:sp>
          <p:nvSpPr>
            <p:cNvPr id="8201" name="TextBox 4"/>
            <p:cNvSpPr txBox="1">
              <a:spLocks noChangeArrowheads="1"/>
            </p:cNvSpPr>
            <p:nvPr/>
          </p:nvSpPr>
          <p:spPr bwMode="auto">
            <a:xfrm>
              <a:off x="5410199" y="1355040"/>
              <a:ext cx="2819399" cy="102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905" dirty="0"/>
                <a:t>What Soldiers think about the       Inspector General</a:t>
              </a:r>
            </a:p>
          </p:txBody>
        </p:sp>
        <p:pic>
          <p:nvPicPr>
            <p:cNvPr id="8202" name="Picture 7"/>
            <p:cNvPicPr>
              <a:picLocks noChangeAspect="1"/>
            </p:cNvPicPr>
            <p:nvPr/>
          </p:nvPicPr>
          <p:blipFill rotWithShape="1">
            <a:blip r:embed="rId3">
              <a:extLst>
                <a:ext uri="{28A0092B-C50C-407E-A947-70E740481C1C}">
                  <a14:useLocalDpi xmlns:a14="http://schemas.microsoft.com/office/drawing/2010/main" val="0"/>
                </a:ext>
              </a:extLst>
            </a:blip>
            <a:srcRect l="5000" r="5000" b="1070"/>
            <a:stretch/>
          </p:blipFill>
          <p:spPr bwMode="auto">
            <a:xfrm>
              <a:off x="5488123" y="3235984"/>
              <a:ext cx="3162360" cy="330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5626295" y="1554480"/>
            <a:ext cx="3352800" cy="5211838"/>
            <a:chOff x="-2295525" y="1889468"/>
            <a:chExt cx="5648325" cy="4857445"/>
          </a:xfrm>
        </p:grpSpPr>
        <p:pic>
          <p:nvPicPr>
            <p:cNvPr id="819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3041688"/>
              <a:ext cx="56483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1"/>
            <p:cNvSpPr txBox="1">
              <a:spLocks noChangeArrowheads="1"/>
            </p:cNvSpPr>
            <p:nvPr/>
          </p:nvSpPr>
          <p:spPr bwMode="auto">
            <a:xfrm>
              <a:off x="-1663700" y="1889468"/>
              <a:ext cx="4457700" cy="102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905"/>
                <a:t>What we need everyone to know about the </a:t>
              </a:r>
            </a:p>
            <a:p>
              <a:pPr algn="ctr"/>
              <a:r>
                <a:rPr lang="en-US" altLang="en-US" sz="1905"/>
                <a:t>Inspector General</a:t>
              </a:r>
            </a:p>
          </p:txBody>
        </p:sp>
      </p:grpSp>
      <p:sp>
        <p:nvSpPr>
          <p:cNvPr id="8198" name="TextBox 13"/>
          <p:cNvSpPr txBox="1">
            <a:spLocks noChangeArrowheads="1"/>
          </p:cNvSpPr>
          <p:nvPr/>
        </p:nvSpPr>
        <p:spPr bwMode="auto">
          <a:xfrm>
            <a:off x="1637394" y="579362"/>
            <a:ext cx="7545655"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2286"/>
              <a:t> “What is your perception of the Inspector General?”</a:t>
            </a:r>
          </a:p>
        </p:txBody>
      </p:sp>
    </p:spTree>
    <p:extLst>
      <p:ext uri="{BB962C8B-B14F-4D97-AF65-F5344CB8AC3E}">
        <p14:creationId xmlns:p14="http://schemas.microsoft.com/office/powerpoint/2010/main" val="1981401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p:spPr>
        <p:txBody>
          <a:bodyPr/>
          <a:lstStyle/>
          <a:p>
            <a:r>
              <a:rPr lang="en-US"/>
              <a:t>U.S. Army Inspector General School   </a:t>
            </a:r>
            <a:fld id="{5C9F5ED6-6263-4FF3-A722-686116655F43}" type="slidenum">
              <a:rPr lang="en-US" smtClean="0"/>
              <a:pPr/>
              <a:t>19</a:t>
            </a:fld>
            <a:endParaRPr lang="en-US"/>
          </a:p>
        </p:txBody>
      </p:sp>
      <p:sp>
        <p:nvSpPr>
          <p:cNvPr id="5" name="Rectangle 7"/>
          <p:cNvSpPr txBox="1">
            <a:spLocks noChangeArrowheads="1"/>
          </p:cNvSpPr>
          <p:nvPr/>
        </p:nvSpPr>
        <p:spPr bwMode="auto">
          <a:xfrm>
            <a:off x="428625" y="1779240"/>
            <a:ext cx="8215313" cy="4214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spcBef>
                <a:spcPct val="0"/>
              </a:spcBef>
              <a:spcAft>
                <a:spcPct val="40000"/>
              </a:spcAft>
            </a:pPr>
            <a:r>
              <a:rPr lang="en-US" sz="2063" i="1" kern="0" dirty="0">
                <a:solidFill>
                  <a:srgbClr val="0033CC"/>
                </a:solidFill>
              </a:rPr>
              <a:t>Render assistance</a:t>
            </a:r>
          </a:p>
          <a:p>
            <a:pPr eaLnBrk="1" hangingPunct="1">
              <a:spcBef>
                <a:spcPct val="0"/>
              </a:spcBef>
              <a:spcAft>
                <a:spcPct val="40000"/>
              </a:spcAft>
            </a:pPr>
            <a:r>
              <a:rPr lang="en-US" sz="2063" i="1" kern="0" dirty="0">
                <a:solidFill>
                  <a:srgbClr val="0033CC"/>
                </a:solidFill>
              </a:rPr>
              <a:t>Correct injustices </a:t>
            </a:r>
            <a:r>
              <a:rPr lang="en-US" sz="2063" kern="0" dirty="0">
                <a:solidFill>
                  <a:srgbClr val="0033CC"/>
                </a:solidFill>
              </a:rPr>
              <a:t>(real or perceived) </a:t>
            </a:r>
          </a:p>
          <a:p>
            <a:pPr eaLnBrk="1" hangingPunct="1">
              <a:spcBef>
                <a:spcPct val="0"/>
              </a:spcBef>
              <a:spcAft>
                <a:spcPct val="40000"/>
              </a:spcAft>
            </a:pPr>
            <a:r>
              <a:rPr lang="en-US" sz="2063" i="1" kern="0" dirty="0">
                <a:solidFill>
                  <a:srgbClr val="0033CC"/>
                </a:solidFill>
              </a:rPr>
              <a:t>Help Commanders correct injustices and be proactive </a:t>
            </a:r>
          </a:p>
          <a:p>
            <a:pPr eaLnBrk="1" hangingPunct="1">
              <a:spcBef>
                <a:spcPct val="0"/>
              </a:spcBef>
              <a:spcAft>
                <a:spcPct val="40000"/>
              </a:spcAft>
            </a:pPr>
            <a:r>
              <a:rPr lang="en-US" sz="2063" kern="0" dirty="0"/>
              <a:t>Eliminate conditions detrimental to the efficiency or reputation of the Army</a:t>
            </a:r>
          </a:p>
          <a:p>
            <a:pPr eaLnBrk="1" hangingPunct="1">
              <a:spcBef>
                <a:spcPct val="0"/>
              </a:spcBef>
              <a:spcAft>
                <a:spcPct val="40000"/>
              </a:spcAft>
            </a:pPr>
            <a:r>
              <a:rPr lang="en-US" sz="2063" kern="0" dirty="0"/>
              <a:t>Use Tech Channels</a:t>
            </a:r>
          </a:p>
          <a:p>
            <a:pPr eaLnBrk="1" hangingPunct="1">
              <a:spcBef>
                <a:spcPct val="0"/>
              </a:spcBef>
              <a:spcAft>
                <a:spcPct val="40000"/>
              </a:spcAft>
            </a:pPr>
            <a:r>
              <a:rPr lang="en-US" sz="2063" kern="0" dirty="0"/>
              <a:t>Record and analyze data for corrective action</a:t>
            </a:r>
          </a:p>
          <a:p>
            <a:pPr eaLnBrk="1" hangingPunct="1">
              <a:spcBef>
                <a:spcPct val="0"/>
              </a:spcBef>
              <a:spcAft>
                <a:spcPct val="40000"/>
              </a:spcAft>
            </a:pPr>
            <a:r>
              <a:rPr lang="en-US" sz="2063" i="1" kern="0" dirty="0">
                <a:solidFill>
                  <a:srgbClr val="0033CC"/>
                </a:solidFill>
              </a:rPr>
              <a:t>Provide the Soldier with an alternative to the chain of command when the chain of command is unable to solve the problem</a:t>
            </a:r>
          </a:p>
          <a:p>
            <a:pPr eaLnBrk="1" hangingPunct="1">
              <a:spcBef>
                <a:spcPct val="0"/>
              </a:spcBef>
              <a:spcAft>
                <a:spcPct val="40000"/>
              </a:spcAft>
            </a:pPr>
            <a:r>
              <a:rPr lang="en-US" sz="2063" kern="0" dirty="0"/>
              <a:t>Enhance combat readiness and warfighting capability by maintaining the Soldier’s morale and focus</a:t>
            </a:r>
          </a:p>
          <a:p>
            <a:pPr eaLnBrk="1" hangingPunct="1">
              <a:spcBef>
                <a:spcPct val="0"/>
              </a:spcBef>
              <a:spcAft>
                <a:spcPct val="40000"/>
              </a:spcAft>
            </a:pPr>
            <a:endParaRPr lang="en-US" sz="2063" kern="0" dirty="0"/>
          </a:p>
        </p:txBody>
      </p:sp>
      <p:sp>
        <p:nvSpPr>
          <p:cNvPr id="7" name="Rectangle 6"/>
          <p:cNvSpPr>
            <a:spLocks noGrp="1" noChangeArrowheads="1"/>
          </p:cNvSpPr>
          <p:nvPr>
            <p:ph type="title"/>
          </p:nvPr>
        </p:nvSpPr>
        <p:spPr>
          <a:xfrm>
            <a:off x="1524000" y="244475"/>
            <a:ext cx="7239000" cy="1219200"/>
          </a:xfrm>
        </p:spPr>
        <p:txBody>
          <a:bodyPr/>
          <a:lstStyle/>
          <a:p>
            <a:pPr eaLnBrk="1" hangingPunct="1"/>
            <a:r>
              <a:rPr lang="en-US" sz="4000" dirty="0"/>
              <a:t>The Assistance Function</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0"/>
          </p:nvPr>
        </p:nvSpPr>
        <p:spPr>
          <a:noFill/>
        </p:spPr>
        <p:txBody>
          <a:bodyPr/>
          <a:lstStyle/>
          <a:p>
            <a:r>
              <a:rPr lang="en-US"/>
              <a:t>U.S. Army Inspector General School   </a:t>
            </a:r>
            <a:fld id="{B4EEED31-E033-48E2-93FB-9A87F7BA99FB}" type="slidenum">
              <a:rPr lang="en-US" smtClean="0"/>
              <a:pPr/>
              <a:t>2</a:t>
            </a:fld>
            <a:endParaRPr lang="en-US"/>
          </a:p>
        </p:txBody>
      </p:sp>
      <p:sp>
        <p:nvSpPr>
          <p:cNvPr id="7171" name="Rectangle 3074"/>
          <p:cNvSpPr>
            <a:spLocks noGrp="1" noChangeArrowheads="1"/>
          </p:cNvSpPr>
          <p:nvPr>
            <p:ph type="title"/>
          </p:nvPr>
        </p:nvSpPr>
        <p:spPr>
          <a:xfrm>
            <a:off x="914400" y="152400"/>
            <a:ext cx="7239000" cy="1219200"/>
          </a:xfrm>
        </p:spPr>
        <p:txBody>
          <a:bodyPr/>
          <a:lstStyle/>
          <a:p>
            <a:pPr eaLnBrk="1" hangingPunct="1"/>
            <a:r>
              <a:rPr lang="en-US" sz="4000" dirty="0"/>
              <a:t>Administrative Notes</a:t>
            </a:r>
          </a:p>
        </p:txBody>
      </p:sp>
      <p:sp>
        <p:nvSpPr>
          <p:cNvPr id="7172" name="Rectangle 3075"/>
          <p:cNvSpPr>
            <a:spLocks noGrp="1" noChangeArrowheads="1"/>
          </p:cNvSpPr>
          <p:nvPr>
            <p:ph type="body" sz="half" idx="1"/>
          </p:nvPr>
        </p:nvSpPr>
        <p:spPr>
          <a:xfrm>
            <a:off x="381412" y="1841865"/>
            <a:ext cx="7619588" cy="5140325"/>
          </a:xfrm>
        </p:spPr>
        <p:txBody>
          <a:bodyPr/>
          <a:lstStyle/>
          <a:p>
            <a:pPr marL="457200" lvl="1" indent="-342900" eaLnBrk="1" hangingPunct="1">
              <a:spcBef>
                <a:spcPct val="0"/>
              </a:spcBef>
              <a:spcAft>
                <a:spcPts val="0"/>
              </a:spcAft>
              <a:buFontTx/>
              <a:buChar char="-"/>
            </a:pPr>
            <a:r>
              <a:rPr lang="en-US" dirty="0"/>
              <a:t>Inspection ground rules apply</a:t>
            </a:r>
          </a:p>
          <a:p>
            <a:pPr marL="457200" lvl="1" indent="-342900" eaLnBrk="1" hangingPunct="1">
              <a:spcBef>
                <a:spcPct val="0"/>
              </a:spcBef>
              <a:spcAft>
                <a:spcPts val="0"/>
              </a:spcAft>
              <a:buFontTx/>
              <a:buChar char="-"/>
            </a:pPr>
            <a:r>
              <a:rPr lang="en-US" dirty="0"/>
              <a:t>Be on time</a:t>
            </a:r>
          </a:p>
          <a:p>
            <a:pPr marL="457200" lvl="1" indent="-342900" eaLnBrk="1" hangingPunct="1">
              <a:spcBef>
                <a:spcPct val="0"/>
              </a:spcBef>
              <a:spcAft>
                <a:spcPts val="0"/>
              </a:spcAft>
              <a:buFontTx/>
              <a:buChar char="-"/>
            </a:pPr>
            <a:r>
              <a:rPr lang="en-US" dirty="0"/>
              <a:t>Use table mics &amp; have name tents visible</a:t>
            </a:r>
          </a:p>
          <a:p>
            <a:pPr marL="457200" lvl="1" indent="-342900" eaLnBrk="1" hangingPunct="1">
              <a:spcBef>
                <a:spcPct val="0"/>
              </a:spcBef>
              <a:spcAft>
                <a:spcPts val="0"/>
              </a:spcAft>
              <a:buFontTx/>
              <a:buChar char="-"/>
            </a:pPr>
            <a:r>
              <a:rPr lang="en-US" dirty="0"/>
              <a:t>Avoid sidebar conversations</a:t>
            </a:r>
          </a:p>
          <a:p>
            <a:pPr marL="457200" lvl="1" indent="-342900" eaLnBrk="1" hangingPunct="1">
              <a:spcBef>
                <a:spcPct val="0"/>
              </a:spcBef>
              <a:spcAft>
                <a:spcPts val="0"/>
              </a:spcAft>
              <a:buFontTx/>
              <a:buChar char="-"/>
            </a:pPr>
            <a:r>
              <a:rPr lang="en-US" dirty="0"/>
              <a:t>Do not surf the web or check email</a:t>
            </a:r>
          </a:p>
          <a:p>
            <a:pPr marL="457200" lvl="1" indent="-342900" eaLnBrk="1" hangingPunct="1">
              <a:spcBef>
                <a:spcPct val="0"/>
              </a:spcBef>
              <a:spcAft>
                <a:spcPts val="0"/>
              </a:spcAft>
              <a:buFontTx/>
              <a:buChar char="-"/>
            </a:pPr>
            <a:r>
              <a:rPr lang="en-US" dirty="0">
                <a:solidFill>
                  <a:srgbClr val="0033CC"/>
                </a:solidFill>
              </a:rPr>
              <a:t>I may defer questions – topics build</a:t>
            </a:r>
          </a:p>
          <a:p>
            <a:pPr marL="457200" lvl="1" indent="-342900" eaLnBrk="1" hangingPunct="1">
              <a:spcBef>
                <a:spcPct val="0"/>
              </a:spcBef>
              <a:spcAft>
                <a:spcPts val="0"/>
              </a:spcAft>
              <a:buFontTx/>
              <a:buChar char="-"/>
            </a:pPr>
            <a:r>
              <a:rPr lang="en-US" dirty="0"/>
              <a:t>I want to hear from you, but please do</a:t>
            </a:r>
            <a:r>
              <a:rPr lang="en-US" dirty="0">
                <a:solidFill>
                  <a:srgbClr val="FF0000"/>
                </a:solidFill>
              </a:rPr>
              <a:t> </a:t>
            </a:r>
            <a:r>
              <a:rPr lang="en-US" u="sng" dirty="0">
                <a:solidFill>
                  <a:srgbClr val="FF0000"/>
                </a:solidFill>
              </a:rPr>
              <a:t>NOT </a:t>
            </a:r>
            <a:r>
              <a:rPr lang="en-US" dirty="0">
                <a:solidFill>
                  <a:srgbClr val="0033CC"/>
                </a:solidFill>
              </a:rPr>
              <a:t>use names of units, individuals, etc. </a:t>
            </a:r>
          </a:p>
          <a:p>
            <a:pPr marL="457200" lvl="1" indent="-342900" eaLnBrk="1" hangingPunct="1">
              <a:spcBef>
                <a:spcPct val="0"/>
              </a:spcBef>
              <a:spcAft>
                <a:spcPts val="0"/>
              </a:spcAft>
              <a:buFontTx/>
              <a:buNone/>
            </a:pPr>
            <a:endParaRPr lang="en-US" sz="1200" dirty="0"/>
          </a:p>
          <a:p>
            <a:pPr marL="457200" lvl="1" indent="-342900" eaLnBrk="1" hangingPunct="1">
              <a:lnSpc>
                <a:spcPct val="80000"/>
              </a:lnSpc>
              <a:spcBef>
                <a:spcPct val="0"/>
              </a:spcBef>
              <a:spcAft>
                <a:spcPct val="20000"/>
              </a:spcAft>
              <a:buFontTx/>
              <a:buChar char="•"/>
            </a:pPr>
            <a:endParaRPr lang="en-US" sz="2200" dirty="0"/>
          </a:p>
        </p:txBody>
      </p:sp>
      <p:sp>
        <p:nvSpPr>
          <p:cNvPr id="2" name="TextBox 1"/>
          <p:cNvSpPr txBox="1"/>
          <p:nvPr/>
        </p:nvSpPr>
        <p:spPr>
          <a:xfrm>
            <a:off x="2057400" y="5029200"/>
            <a:ext cx="4642618" cy="523220"/>
          </a:xfrm>
          <a:prstGeom prst="rect">
            <a:avLst/>
          </a:prstGeom>
          <a:solidFill>
            <a:srgbClr val="FFFF00"/>
          </a:solidFill>
          <a:ln w="19050">
            <a:solidFill>
              <a:schemeClr val="tx1"/>
            </a:solidFill>
          </a:ln>
        </p:spPr>
        <p:txBody>
          <a:bodyPr wrap="none" rtlCol="0">
            <a:spAutoFit/>
          </a:bodyPr>
          <a:lstStyle/>
          <a:p>
            <a:r>
              <a:rPr lang="en-US" i="1" dirty="0"/>
              <a:t>Student Course Evaluations</a:t>
            </a:r>
          </a:p>
        </p:txBody>
      </p:sp>
    </p:spTree>
    <p:extLst>
      <p:ext uri="{BB962C8B-B14F-4D97-AF65-F5344CB8AC3E}">
        <p14:creationId xmlns:p14="http://schemas.microsoft.com/office/powerpoint/2010/main" val="38237181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0"/>
          </p:nvPr>
        </p:nvSpPr>
        <p:spPr>
          <a:noFill/>
        </p:spPr>
        <p:txBody>
          <a:bodyPr/>
          <a:lstStyle/>
          <a:p>
            <a:r>
              <a:rPr lang="en-US"/>
              <a:t>U.S. Army Inspector General School   </a:t>
            </a:r>
            <a:fld id="{B74B43B6-71D5-4B48-89AB-89F1058B95DA}" type="slidenum">
              <a:rPr lang="en-US" smtClean="0"/>
              <a:pPr/>
              <a:t>20</a:t>
            </a:fld>
            <a:endParaRPr lang="en-US"/>
          </a:p>
        </p:txBody>
      </p:sp>
      <p:sp>
        <p:nvSpPr>
          <p:cNvPr id="23555" name="Rectangle 6"/>
          <p:cNvSpPr>
            <a:spLocks noGrp="1" noChangeArrowheads="1"/>
          </p:cNvSpPr>
          <p:nvPr>
            <p:ph type="title"/>
          </p:nvPr>
        </p:nvSpPr>
        <p:spPr>
          <a:xfrm>
            <a:off x="1524000" y="244475"/>
            <a:ext cx="7239000" cy="1219200"/>
          </a:xfrm>
        </p:spPr>
        <p:txBody>
          <a:bodyPr/>
          <a:lstStyle/>
          <a:p>
            <a:pPr eaLnBrk="1" hangingPunct="1"/>
            <a:r>
              <a:rPr lang="en-US" sz="4000"/>
              <a:t>The Assistance Function</a:t>
            </a:r>
          </a:p>
        </p:txBody>
      </p:sp>
      <p:sp>
        <p:nvSpPr>
          <p:cNvPr id="23556" name="Rectangle 7"/>
          <p:cNvSpPr>
            <a:spLocks noGrp="1" noChangeArrowheads="1"/>
          </p:cNvSpPr>
          <p:nvPr>
            <p:ph type="body" sz="half" idx="1"/>
          </p:nvPr>
        </p:nvSpPr>
        <p:spPr>
          <a:xfrm>
            <a:off x="304800" y="2362200"/>
            <a:ext cx="4953000" cy="4191000"/>
          </a:xfrm>
        </p:spPr>
        <p:txBody>
          <a:bodyPr/>
          <a:lstStyle/>
          <a:p>
            <a:pPr eaLnBrk="1" hangingPunct="1">
              <a:spcAft>
                <a:spcPct val="20000"/>
              </a:spcAft>
            </a:pPr>
            <a:r>
              <a:rPr lang="en-US" sz="2800" dirty="0"/>
              <a:t>Major contributor to the IG workload</a:t>
            </a:r>
          </a:p>
          <a:p>
            <a:pPr eaLnBrk="1" hangingPunct="1">
              <a:spcAft>
                <a:spcPct val="20000"/>
              </a:spcAft>
            </a:pPr>
            <a:r>
              <a:rPr lang="en-US" sz="2800" dirty="0">
                <a:solidFill>
                  <a:srgbClr val="0033CC"/>
                </a:solidFill>
              </a:rPr>
              <a:t>Complements Inspections and Investigations</a:t>
            </a:r>
          </a:p>
          <a:p>
            <a:pPr eaLnBrk="1" hangingPunct="1">
              <a:spcAft>
                <a:spcPct val="20000"/>
              </a:spcAft>
            </a:pPr>
            <a:r>
              <a:rPr lang="en-US" sz="2800" dirty="0"/>
              <a:t>Teaching and training</a:t>
            </a:r>
          </a:p>
        </p:txBody>
      </p:sp>
      <p:pic>
        <p:nvPicPr>
          <p:cNvPr id="23557" name="Picture 7" descr="Large View">
            <a:hlinkClick r:id="rId3"/>
          </p:cNvPr>
          <p:cNvPicPr>
            <a:picLocks noChangeAspect="1" noChangeArrowheads="1"/>
          </p:cNvPicPr>
          <p:nvPr/>
        </p:nvPicPr>
        <p:blipFill>
          <a:blip r:embed="rId4" cstate="print"/>
          <a:srcRect b="3773"/>
          <a:stretch>
            <a:fillRect/>
          </a:stretch>
        </p:blipFill>
        <p:spPr bwMode="auto">
          <a:xfrm>
            <a:off x="5049838" y="1600200"/>
            <a:ext cx="3941762" cy="4343400"/>
          </a:xfrm>
          <a:prstGeom prst="rect">
            <a:avLst/>
          </a:prstGeom>
          <a:noFill/>
          <a:ln w="9525">
            <a:noFill/>
            <a:miter lim="800000"/>
            <a:headEnd/>
            <a:tailEnd/>
          </a:ln>
        </p:spPr>
      </p:pic>
      <p:sp>
        <p:nvSpPr>
          <p:cNvPr id="23558" name="Rectangle 9"/>
          <p:cNvSpPr>
            <a:spLocks noChangeArrowheads="1"/>
          </p:cNvSpPr>
          <p:nvPr/>
        </p:nvSpPr>
        <p:spPr bwMode="auto">
          <a:xfrm>
            <a:off x="6324600" y="4572000"/>
            <a:ext cx="152400" cy="152400"/>
          </a:xfrm>
          <a:prstGeom prst="rect">
            <a:avLst/>
          </a:prstGeom>
          <a:solidFill>
            <a:srgbClr val="0000FF"/>
          </a:solidFill>
          <a:ln w="76200">
            <a:solidFill>
              <a:srgbClr val="0000FF"/>
            </a:solidFill>
            <a:miter lim="800000"/>
            <a:headEnd/>
            <a:tailEnd/>
          </a:ln>
        </p:spPr>
        <p:txBody>
          <a:bodyPr wrap="none" anchor="ctr"/>
          <a:lstStyle/>
          <a:p>
            <a:pPr algn="ctr"/>
            <a:endParaRPr lang="en-US">
              <a:solidFill>
                <a:srgbClr val="0000FF"/>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U.S. Army Inspector General School   </a:t>
            </a:r>
            <a:fld id="{47A1C31D-9473-4163-866C-8B0C8EC27F28}" type="slidenum">
              <a:rPr lang="en-US" smtClean="0"/>
              <a:pPr/>
              <a:t>21</a:t>
            </a:fld>
            <a:endParaRPr lang="en-US"/>
          </a:p>
        </p:txBody>
      </p:sp>
      <p:sp>
        <p:nvSpPr>
          <p:cNvPr id="25603" name="Rectangle 2"/>
          <p:cNvSpPr>
            <a:spLocks noGrp="1" noChangeArrowheads="1"/>
          </p:cNvSpPr>
          <p:nvPr>
            <p:ph type="title"/>
          </p:nvPr>
        </p:nvSpPr>
        <p:spPr>
          <a:xfrm>
            <a:off x="1447800" y="244475"/>
            <a:ext cx="7239000" cy="1219200"/>
          </a:xfrm>
        </p:spPr>
        <p:txBody>
          <a:bodyPr/>
          <a:lstStyle/>
          <a:p>
            <a:pPr eaLnBrk="1" hangingPunct="1"/>
            <a:br>
              <a:rPr lang="en-US" sz="4000">
                <a:solidFill>
                  <a:schemeClr val="tx1"/>
                </a:solidFill>
              </a:rPr>
            </a:br>
            <a:r>
              <a:rPr lang="en-US" sz="4000">
                <a:solidFill>
                  <a:schemeClr val="tx1"/>
                </a:solidFill>
              </a:rPr>
              <a:t>Inspector General Action Request</a:t>
            </a:r>
            <a:br>
              <a:rPr lang="en-US" sz="4000">
                <a:solidFill>
                  <a:schemeClr val="tx1"/>
                </a:solidFill>
              </a:rPr>
            </a:br>
            <a:r>
              <a:rPr lang="en-US" sz="4000"/>
              <a:t> </a:t>
            </a:r>
          </a:p>
        </p:txBody>
      </p:sp>
      <p:sp>
        <p:nvSpPr>
          <p:cNvPr id="25604" name="Text Box 8"/>
          <p:cNvSpPr txBox="1">
            <a:spLocks noChangeArrowheads="1"/>
          </p:cNvSpPr>
          <p:nvPr/>
        </p:nvSpPr>
        <p:spPr bwMode="auto">
          <a:xfrm>
            <a:off x="685800" y="2174875"/>
            <a:ext cx="8016875" cy="3540125"/>
          </a:xfrm>
          <a:prstGeom prst="rect">
            <a:avLst/>
          </a:prstGeom>
          <a:noFill/>
          <a:ln w="76200">
            <a:noFill/>
            <a:miter lim="800000"/>
            <a:headEnd/>
            <a:tailEnd/>
          </a:ln>
        </p:spPr>
        <p:txBody>
          <a:bodyPr>
            <a:spAutoFit/>
          </a:bodyPr>
          <a:lstStyle/>
          <a:p>
            <a:r>
              <a:rPr lang="en-US" b="1" dirty="0">
                <a:solidFill>
                  <a:srgbClr val="0033CC"/>
                </a:solidFill>
              </a:rPr>
              <a:t>Assistance </a:t>
            </a:r>
            <a:r>
              <a:rPr lang="en-US" b="1" dirty="0"/>
              <a:t>is the process of receiving, inquiring into, and responding to an </a:t>
            </a:r>
            <a:r>
              <a:rPr lang="en-US" b="1" dirty="0">
                <a:solidFill>
                  <a:srgbClr val="0033CC"/>
                </a:solidFill>
              </a:rPr>
              <a:t>I</a:t>
            </a:r>
            <a:r>
              <a:rPr lang="en-US" b="1" dirty="0">
                <a:solidFill>
                  <a:srgbClr val="336600"/>
                </a:solidFill>
              </a:rPr>
              <a:t>nspector</a:t>
            </a:r>
            <a:r>
              <a:rPr lang="en-US" b="1" dirty="0">
                <a:solidFill>
                  <a:srgbClr val="009900"/>
                </a:solidFill>
              </a:rPr>
              <a:t> </a:t>
            </a:r>
            <a:r>
              <a:rPr lang="en-US" b="1" dirty="0">
                <a:solidFill>
                  <a:srgbClr val="0033CC"/>
                </a:solidFill>
              </a:rPr>
              <a:t>G</a:t>
            </a:r>
            <a:r>
              <a:rPr lang="en-US" b="1" dirty="0">
                <a:solidFill>
                  <a:srgbClr val="336600"/>
                </a:solidFill>
              </a:rPr>
              <a:t>eneral</a:t>
            </a:r>
            <a:r>
              <a:rPr lang="en-US" b="1" dirty="0">
                <a:solidFill>
                  <a:srgbClr val="009900"/>
                </a:solidFill>
              </a:rPr>
              <a:t> </a:t>
            </a:r>
            <a:r>
              <a:rPr lang="en-US" b="1" dirty="0">
                <a:solidFill>
                  <a:srgbClr val="0033CC"/>
                </a:solidFill>
              </a:rPr>
              <a:t>A</a:t>
            </a:r>
            <a:r>
              <a:rPr lang="en-US" b="1" dirty="0">
                <a:solidFill>
                  <a:srgbClr val="336600"/>
                </a:solidFill>
              </a:rPr>
              <a:t>ction</a:t>
            </a:r>
            <a:r>
              <a:rPr lang="en-US" b="1" dirty="0">
                <a:solidFill>
                  <a:srgbClr val="009900"/>
                </a:solidFill>
              </a:rPr>
              <a:t> </a:t>
            </a:r>
            <a:r>
              <a:rPr lang="en-US" b="1" dirty="0">
                <a:solidFill>
                  <a:srgbClr val="0033CC"/>
                </a:solidFill>
              </a:rPr>
              <a:t>R</a:t>
            </a:r>
            <a:r>
              <a:rPr lang="en-US" b="1" dirty="0">
                <a:solidFill>
                  <a:srgbClr val="336600"/>
                </a:solidFill>
              </a:rPr>
              <a:t>equest </a:t>
            </a:r>
            <a:r>
              <a:rPr lang="en-US" b="1" dirty="0"/>
              <a:t>...</a:t>
            </a:r>
          </a:p>
          <a:p>
            <a:pPr marL="508000" lvl="1" indent="347663">
              <a:buFontTx/>
              <a:buChar char="•"/>
            </a:pPr>
            <a:r>
              <a:rPr lang="en-US" b="1" dirty="0">
                <a:solidFill>
                  <a:srgbClr val="0033CC"/>
                </a:solidFill>
              </a:rPr>
              <a:t>C</a:t>
            </a:r>
            <a:r>
              <a:rPr lang="en-US" b="1" dirty="0"/>
              <a:t>omplaints</a:t>
            </a:r>
          </a:p>
          <a:p>
            <a:pPr marL="508000" lvl="1" indent="347663">
              <a:buFontTx/>
              <a:buChar char="•"/>
            </a:pPr>
            <a:r>
              <a:rPr lang="en-US" b="1" dirty="0"/>
              <a:t>Request for </a:t>
            </a:r>
            <a:r>
              <a:rPr lang="en-US" b="1" dirty="0">
                <a:solidFill>
                  <a:srgbClr val="0033CC"/>
                </a:solidFill>
              </a:rPr>
              <a:t>I</a:t>
            </a:r>
            <a:r>
              <a:rPr lang="en-US" b="1" dirty="0"/>
              <a:t>nformation</a:t>
            </a:r>
          </a:p>
          <a:p>
            <a:pPr marL="508000" lvl="1" indent="347663">
              <a:buFontTx/>
              <a:buChar char="•"/>
            </a:pPr>
            <a:r>
              <a:rPr lang="en-US" b="1" dirty="0"/>
              <a:t>Request for </a:t>
            </a:r>
            <a:r>
              <a:rPr lang="en-US" b="1" dirty="0">
                <a:solidFill>
                  <a:srgbClr val="0033CC"/>
                </a:solidFill>
              </a:rPr>
              <a:t>A</a:t>
            </a:r>
            <a:r>
              <a:rPr lang="en-US" b="1" dirty="0"/>
              <a:t>ssistance</a:t>
            </a:r>
          </a:p>
          <a:p>
            <a:r>
              <a:rPr lang="en-US" b="1" dirty="0"/>
              <a:t>... presented or referred to an IG.</a:t>
            </a:r>
          </a:p>
          <a:p>
            <a:endParaRPr lang="en-US" b="1" dirty="0"/>
          </a:p>
        </p:txBody>
      </p:sp>
      <p:sp>
        <p:nvSpPr>
          <p:cNvPr id="25606" name="Text Box 1037"/>
          <p:cNvSpPr txBox="1">
            <a:spLocks noChangeArrowheads="1"/>
          </p:cNvSpPr>
          <p:nvPr/>
        </p:nvSpPr>
        <p:spPr bwMode="auto">
          <a:xfrm>
            <a:off x="5867400" y="6520061"/>
            <a:ext cx="3276600" cy="338554"/>
          </a:xfrm>
          <a:prstGeom prst="rect">
            <a:avLst/>
          </a:prstGeom>
          <a:noFill/>
          <a:ln w="76200">
            <a:noFill/>
            <a:miter lim="800000"/>
            <a:headEnd/>
            <a:tailEnd/>
          </a:ln>
        </p:spPr>
        <p:txBody>
          <a:bodyPr wrap="square">
            <a:spAutoFit/>
          </a:bodyPr>
          <a:lstStyle/>
          <a:p>
            <a:r>
              <a:rPr lang="en-US" sz="1600" b="1" dirty="0">
                <a:solidFill>
                  <a:srgbClr val="336600"/>
                </a:solidFill>
              </a:rPr>
              <a:t>A&amp;I Guide, Part One, Sect. 1-1</a:t>
            </a:r>
          </a:p>
        </p:txBody>
      </p:sp>
      <p:sp>
        <p:nvSpPr>
          <p:cNvPr id="2" name="Rectangle 1"/>
          <p:cNvSpPr/>
          <p:nvPr/>
        </p:nvSpPr>
        <p:spPr>
          <a:xfrm>
            <a:off x="2286000" y="5334000"/>
            <a:ext cx="3048000" cy="1323439"/>
          </a:xfrm>
          <a:prstGeom prst="rect">
            <a:avLst/>
          </a:prstGeom>
          <a:noFill/>
          <a:ln>
            <a:noFill/>
          </a:ln>
        </p:spPr>
        <p:txBody>
          <a:bodyPr wrap="square" lIns="91440" tIns="45720" rIns="91440" bIns="45720">
            <a:spAutoFit/>
          </a:bodyPr>
          <a:lstStyle/>
          <a:p>
            <a:pPr algn="ctr"/>
            <a:r>
              <a:rPr lang="en-US" sz="8000" b="1" cap="none" spc="0" dirty="0">
                <a:ln w="22225">
                  <a:solidFill>
                    <a:srgbClr val="0033CC"/>
                  </a:solidFill>
                  <a:prstDash val="solid"/>
                </a:ln>
                <a:solidFill>
                  <a:srgbClr val="0033CC"/>
                </a:solidFill>
                <a:effectLst>
                  <a:outerShdw blurRad="50800" dist="38100" dir="18900000" algn="bl" rotWithShape="0">
                    <a:prstClr val="black">
                      <a:alpha val="40000"/>
                    </a:prstClr>
                  </a:outerShdw>
                </a:effectLst>
              </a:rPr>
              <a:t>IGAR</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0"/>
          </p:nvPr>
        </p:nvSpPr>
        <p:spPr>
          <a:noFill/>
        </p:spPr>
        <p:txBody>
          <a:bodyPr/>
          <a:lstStyle/>
          <a:p>
            <a:r>
              <a:rPr lang="en-US"/>
              <a:t>U.S. Army Inspector General School   </a:t>
            </a:r>
            <a:fld id="{32322FD3-54C9-469E-A165-5E9463AFB209}" type="slidenum">
              <a:rPr lang="en-US" smtClean="0"/>
              <a:pPr/>
              <a:t>22</a:t>
            </a:fld>
            <a:endParaRPr lang="en-US"/>
          </a:p>
        </p:txBody>
      </p:sp>
      <p:sp>
        <p:nvSpPr>
          <p:cNvPr id="27651" name="Rectangle 2"/>
          <p:cNvSpPr>
            <a:spLocks noGrp="1" noChangeArrowheads="1"/>
          </p:cNvSpPr>
          <p:nvPr>
            <p:ph type="title"/>
          </p:nvPr>
        </p:nvSpPr>
        <p:spPr>
          <a:xfrm>
            <a:off x="1676400" y="228600"/>
            <a:ext cx="7467600" cy="1219200"/>
          </a:xfrm>
        </p:spPr>
        <p:txBody>
          <a:bodyPr/>
          <a:lstStyle/>
          <a:p>
            <a:pPr eaLnBrk="1" hangingPunct="1"/>
            <a:r>
              <a:rPr lang="en-US" sz="4000" dirty="0"/>
              <a:t>Who can Submit an IGAR?</a:t>
            </a:r>
          </a:p>
        </p:txBody>
      </p:sp>
      <p:sp>
        <p:nvSpPr>
          <p:cNvPr id="27652" name="Rectangle 3"/>
          <p:cNvSpPr>
            <a:spLocks noGrp="1" noChangeArrowheads="1"/>
          </p:cNvSpPr>
          <p:nvPr>
            <p:ph type="body" sz="half" idx="1"/>
          </p:nvPr>
        </p:nvSpPr>
        <p:spPr>
          <a:xfrm>
            <a:off x="304800" y="1752600"/>
            <a:ext cx="4181475" cy="4794250"/>
          </a:xfrm>
        </p:spPr>
        <p:txBody>
          <a:bodyPr/>
          <a:lstStyle/>
          <a:p>
            <a:pPr eaLnBrk="1" hangingPunct="1"/>
            <a:r>
              <a:rPr lang="en-US" sz="2400"/>
              <a:t>Soldiers (Active, USAR,  &amp; ARNG)</a:t>
            </a:r>
          </a:p>
          <a:p>
            <a:pPr eaLnBrk="1" hangingPunct="1"/>
            <a:r>
              <a:rPr lang="en-US" sz="2400"/>
              <a:t>Anonymous</a:t>
            </a:r>
          </a:p>
          <a:p>
            <a:pPr eaLnBrk="1" hangingPunct="1"/>
            <a:r>
              <a:rPr lang="en-US" sz="2400"/>
              <a:t>Department of Army Civilians</a:t>
            </a:r>
          </a:p>
          <a:p>
            <a:pPr eaLnBrk="1" hangingPunct="1"/>
            <a:r>
              <a:rPr lang="en-US" sz="2400"/>
              <a:t>Family Members</a:t>
            </a:r>
          </a:p>
          <a:p>
            <a:pPr eaLnBrk="1" hangingPunct="1"/>
            <a:r>
              <a:rPr lang="en-US" sz="2400"/>
              <a:t>Retirees / Veterans</a:t>
            </a:r>
          </a:p>
          <a:p>
            <a:pPr eaLnBrk="1" hangingPunct="1"/>
            <a:r>
              <a:rPr lang="en-US" sz="2400"/>
              <a:t>Commanders</a:t>
            </a:r>
          </a:p>
          <a:p>
            <a:pPr eaLnBrk="1" hangingPunct="1"/>
            <a:r>
              <a:rPr lang="en-US" sz="2400"/>
              <a:t>Other Services</a:t>
            </a:r>
          </a:p>
          <a:p>
            <a:pPr eaLnBrk="1" hangingPunct="1"/>
            <a:r>
              <a:rPr lang="en-US" sz="2400"/>
              <a:t>Government Agencies</a:t>
            </a:r>
          </a:p>
        </p:txBody>
      </p:sp>
      <p:sp>
        <p:nvSpPr>
          <p:cNvPr id="27653" name="Rectangle 4"/>
          <p:cNvSpPr>
            <a:spLocks noGrp="1" noChangeArrowheads="1"/>
          </p:cNvSpPr>
          <p:nvPr>
            <p:ph type="body" sz="half" idx="2"/>
          </p:nvPr>
        </p:nvSpPr>
        <p:spPr>
          <a:xfrm>
            <a:off x="4724400" y="1752600"/>
            <a:ext cx="4181475" cy="4794250"/>
          </a:xfrm>
        </p:spPr>
        <p:txBody>
          <a:bodyPr/>
          <a:lstStyle/>
          <a:p>
            <a:pPr eaLnBrk="1" hangingPunct="1"/>
            <a:r>
              <a:rPr lang="en-US" sz="2400"/>
              <a:t>Civilian-Civilians</a:t>
            </a:r>
          </a:p>
          <a:p>
            <a:pPr eaLnBrk="1" hangingPunct="1"/>
            <a:r>
              <a:rPr lang="en-US" sz="2400"/>
              <a:t>Media</a:t>
            </a:r>
          </a:p>
          <a:p>
            <a:pPr eaLnBrk="1" hangingPunct="1"/>
            <a:r>
              <a:rPr lang="en-US" sz="2400"/>
              <a:t>Contractors</a:t>
            </a:r>
          </a:p>
          <a:p>
            <a:pPr eaLnBrk="1" hangingPunct="1"/>
            <a:r>
              <a:rPr lang="en-US" sz="2400"/>
              <a:t>Third Parties</a:t>
            </a:r>
          </a:p>
          <a:p>
            <a:pPr eaLnBrk="1" hangingPunct="1"/>
            <a:r>
              <a:rPr lang="en-US" sz="2400"/>
              <a:t>Foreign Nationals</a:t>
            </a:r>
          </a:p>
          <a:p>
            <a:pPr eaLnBrk="1" hangingPunct="1"/>
            <a:endParaRPr lang="en-US" sz="1200"/>
          </a:p>
          <a:p>
            <a:pPr eaLnBrk="1" hangingPunct="1"/>
            <a:r>
              <a:rPr lang="en-US"/>
              <a:t>Referrals from:</a:t>
            </a:r>
          </a:p>
          <a:p>
            <a:pPr lvl="1" eaLnBrk="1" hangingPunct="1"/>
            <a:r>
              <a:rPr lang="en-US"/>
              <a:t>Other IGs</a:t>
            </a:r>
          </a:p>
          <a:p>
            <a:pPr lvl="1" eaLnBrk="1" hangingPunct="1"/>
            <a:r>
              <a:rPr lang="en-US"/>
              <a:t>Congress</a:t>
            </a:r>
          </a:p>
          <a:p>
            <a:pPr lvl="1" eaLnBrk="1" hangingPunct="1"/>
            <a:r>
              <a:rPr lang="en-US"/>
              <a:t>White House</a:t>
            </a:r>
          </a:p>
        </p:txBody>
      </p:sp>
      <p:sp>
        <p:nvSpPr>
          <p:cNvPr id="27654" name="Text Box 8"/>
          <p:cNvSpPr txBox="1">
            <a:spLocks noChangeArrowheads="1"/>
          </p:cNvSpPr>
          <p:nvPr/>
        </p:nvSpPr>
        <p:spPr bwMode="auto">
          <a:xfrm>
            <a:off x="2628901" y="5905500"/>
            <a:ext cx="3581400" cy="946150"/>
          </a:xfrm>
          <a:prstGeom prst="rect">
            <a:avLst/>
          </a:prstGeom>
          <a:noFill/>
          <a:ln w="76200">
            <a:noFill/>
            <a:miter lim="800000"/>
            <a:headEnd/>
            <a:tailEnd/>
          </a:ln>
        </p:spPr>
        <p:txBody>
          <a:bodyPr>
            <a:spAutoFit/>
          </a:bodyPr>
          <a:lstStyle/>
          <a:p>
            <a:pPr algn="ctr"/>
            <a:r>
              <a:rPr lang="en-US" b="1" dirty="0">
                <a:solidFill>
                  <a:srgbClr val="A50021"/>
                </a:solidFill>
              </a:rPr>
              <a:t>No precondition for coming to the IG</a:t>
            </a:r>
          </a:p>
        </p:txBody>
      </p:sp>
      <p:sp>
        <p:nvSpPr>
          <p:cNvPr id="27655" name="Text Box 9"/>
          <p:cNvSpPr txBox="1">
            <a:spLocks noChangeArrowheads="1"/>
          </p:cNvSpPr>
          <p:nvPr/>
        </p:nvSpPr>
        <p:spPr bwMode="auto">
          <a:xfrm>
            <a:off x="5965730" y="6304618"/>
            <a:ext cx="3178270" cy="584775"/>
          </a:xfrm>
          <a:prstGeom prst="rect">
            <a:avLst/>
          </a:prstGeom>
          <a:noFill/>
          <a:ln w="76200">
            <a:noFill/>
            <a:miter lim="800000"/>
            <a:headEnd/>
            <a:tailEnd/>
          </a:ln>
        </p:spPr>
        <p:txBody>
          <a:bodyPr wrap="square">
            <a:spAutoFit/>
          </a:bodyPr>
          <a:lstStyle/>
          <a:p>
            <a:r>
              <a:rPr lang="en-US" sz="1600" b="1" dirty="0">
                <a:solidFill>
                  <a:srgbClr val="336600"/>
                </a:solidFill>
              </a:rPr>
              <a:t>AR 20-1, </a:t>
            </a:r>
            <a:r>
              <a:rPr lang="en-US" sz="1600" b="1" dirty="0" err="1">
                <a:solidFill>
                  <a:srgbClr val="336600"/>
                </a:solidFill>
              </a:rPr>
              <a:t>para</a:t>
            </a:r>
            <a:r>
              <a:rPr lang="en-US" sz="1600" b="1" dirty="0">
                <a:solidFill>
                  <a:srgbClr val="336600"/>
                </a:solidFill>
              </a:rPr>
              <a:t>. 6-1</a:t>
            </a:r>
          </a:p>
          <a:p>
            <a:r>
              <a:rPr lang="en-US" sz="1600" b="1" dirty="0">
                <a:solidFill>
                  <a:srgbClr val="336600"/>
                </a:solidFill>
              </a:rPr>
              <a:t>A&amp;I Guide, Part One, Sect. 1-2</a:t>
            </a:r>
          </a:p>
        </p:txBody>
      </p:sp>
      <p:sp>
        <p:nvSpPr>
          <p:cNvPr id="27656" name="WordArt 10"/>
          <p:cNvSpPr>
            <a:spLocks noChangeArrowheads="1" noChangeShapeType="1" noTextEdit="1"/>
          </p:cNvSpPr>
          <p:nvPr/>
        </p:nvSpPr>
        <p:spPr bwMode="auto">
          <a:xfrm rot="-2235318">
            <a:off x="609600" y="2667000"/>
            <a:ext cx="7315200" cy="19812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220000" scaled="1"/>
                </a:gradFill>
                <a:effectLst>
                  <a:outerShdw dist="35921" dir="2700000" sy="50000" kx="2115830" algn="bl" rotWithShape="0">
                    <a:srgbClr val="C0C0C0">
                      <a:alpha val="79999"/>
                    </a:srgbClr>
                  </a:outerShdw>
                </a:effectLst>
                <a:latin typeface="Arial Black"/>
              </a:rPr>
              <a:t>Anyone</a:t>
            </a:r>
          </a:p>
        </p:txBody>
      </p:sp>
      <p:grpSp>
        <p:nvGrpSpPr>
          <p:cNvPr id="12" name="Group 11"/>
          <p:cNvGrpSpPr/>
          <p:nvPr/>
        </p:nvGrpSpPr>
        <p:grpSpPr>
          <a:xfrm>
            <a:off x="7815746" y="1175613"/>
            <a:ext cx="1052513" cy="903288"/>
            <a:chOff x="7543799" y="925512"/>
            <a:chExt cx="1052513" cy="903288"/>
          </a:xfrm>
        </p:grpSpPr>
        <p:sp>
          <p:nvSpPr>
            <p:cNvPr id="13"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5"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p:spPr>
        <p:txBody>
          <a:bodyPr/>
          <a:lstStyle/>
          <a:p>
            <a:r>
              <a:rPr lang="en-US">
                <a:solidFill>
                  <a:srgbClr val="000000"/>
                </a:solidFill>
              </a:rPr>
              <a:t>U.S. Army Inspector General School   </a:t>
            </a:r>
            <a:fld id="{4DD09E3E-5135-493F-90F9-5F155D07F1FC}" type="slidenum">
              <a:rPr lang="en-US" smtClean="0">
                <a:solidFill>
                  <a:srgbClr val="000000"/>
                </a:solidFill>
              </a:rPr>
              <a:pPr/>
              <a:t>23</a:t>
            </a:fld>
            <a:endParaRPr lang="en-US">
              <a:solidFill>
                <a:srgbClr val="000000"/>
              </a:solidFill>
            </a:endParaRPr>
          </a:p>
        </p:txBody>
      </p:sp>
      <p:sp>
        <p:nvSpPr>
          <p:cNvPr id="28675" name="Text Box 1031"/>
          <p:cNvSpPr txBox="1">
            <a:spLocks noChangeArrowheads="1"/>
          </p:cNvSpPr>
          <p:nvPr/>
        </p:nvSpPr>
        <p:spPr bwMode="auto">
          <a:xfrm>
            <a:off x="5543971" y="6562580"/>
            <a:ext cx="3276599" cy="338554"/>
          </a:xfrm>
          <a:prstGeom prst="rect">
            <a:avLst/>
          </a:prstGeom>
          <a:noFill/>
          <a:ln w="12700">
            <a:noFill/>
            <a:miter lim="800000"/>
            <a:headEnd type="none" w="sm" len="sm"/>
            <a:tailEnd type="none" w="sm" len="sm"/>
          </a:ln>
        </p:spPr>
        <p:txBody>
          <a:bodyPr wrap="square">
            <a:spAutoFit/>
          </a:bodyPr>
          <a:lstStyle/>
          <a:p>
            <a:r>
              <a:rPr lang="en-US" sz="1600" b="1" dirty="0">
                <a:solidFill>
                  <a:srgbClr val="336600"/>
                </a:solidFill>
              </a:rPr>
              <a:t>A&amp;I Guide, Part One, Sect. 1-3-1</a:t>
            </a:r>
          </a:p>
        </p:txBody>
      </p:sp>
      <p:sp>
        <p:nvSpPr>
          <p:cNvPr id="28679" name="Text Box 90"/>
          <p:cNvSpPr txBox="1">
            <a:spLocks noChangeArrowheads="1"/>
          </p:cNvSpPr>
          <p:nvPr/>
        </p:nvSpPr>
        <p:spPr bwMode="auto">
          <a:xfrm>
            <a:off x="6598051" y="2896735"/>
            <a:ext cx="2530475" cy="701675"/>
          </a:xfrm>
          <a:prstGeom prst="rect">
            <a:avLst/>
          </a:prstGeom>
          <a:noFill/>
          <a:ln w="76200">
            <a:noFill/>
            <a:miter lim="800000"/>
            <a:headEnd/>
            <a:tailEnd/>
          </a:ln>
        </p:spPr>
        <p:txBody>
          <a:bodyPr>
            <a:spAutoFit/>
          </a:bodyPr>
          <a:lstStyle/>
          <a:p>
            <a:r>
              <a:rPr lang="en-US" sz="2000" b="1" dirty="0">
                <a:solidFill>
                  <a:srgbClr val="A50021"/>
                </a:solidFill>
              </a:rPr>
              <a:t>What do you want the IG to do?</a:t>
            </a:r>
            <a:endParaRPr lang="en-US" sz="2000" dirty="0">
              <a:solidFill>
                <a:srgbClr val="000000"/>
              </a:solidFill>
            </a:endParaRPr>
          </a:p>
        </p:txBody>
      </p:sp>
      <p:sp>
        <p:nvSpPr>
          <p:cNvPr id="28681" name="Text Box 92"/>
          <p:cNvSpPr txBox="1">
            <a:spLocks noChangeArrowheads="1"/>
          </p:cNvSpPr>
          <p:nvPr/>
        </p:nvSpPr>
        <p:spPr bwMode="auto">
          <a:xfrm>
            <a:off x="262225" y="5881171"/>
            <a:ext cx="2309037" cy="369332"/>
          </a:xfrm>
          <a:prstGeom prst="rect">
            <a:avLst/>
          </a:prstGeom>
          <a:noFill/>
          <a:ln w="76200">
            <a:noFill/>
            <a:miter lim="800000"/>
            <a:headEnd/>
            <a:tailEnd/>
          </a:ln>
        </p:spPr>
        <p:txBody>
          <a:bodyPr wrap="square">
            <a:spAutoFit/>
          </a:bodyPr>
          <a:lstStyle/>
          <a:p>
            <a:r>
              <a:rPr lang="en-US" sz="1800" b="1" dirty="0">
                <a:solidFill>
                  <a:srgbClr val="A50021"/>
                </a:solidFill>
              </a:rPr>
              <a:t>Signature and Date</a:t>
            </a:r>
            <a:endParaRPr lang="en-US" sz="1800" dirty="0">
              <a:solidFill>
                <a:srgbClr val="000000"/>
              </a:solidFill>
            </a:endParaRPr>
          </a:p>
        </p:txBody>
      </p:sp>
      <p:sp>
        <p:nvSpPr>
          <p:cNvPr id="28682" name="Text Box 93"/>
          <p:cNvSpPr txBox="1">
            <a:spLocks noChangeArrowheads="1"/>
          </p:cNvSpPr>
          <p:nvPr/>
        </p:nvSpPr>
        <p:spPr bwMode="auto">
          <a:xfrm>
            <a:off x="6613525" y="1749292"/>
            <a:ext cx="2530475" cy="396875"/>
          </a:xfrm>
          <a:prstGeom prst="rect">
            <a:avLst/>
          </a:prstGeom>
          <a:noFill/>
          <a:ln w="76200">
            <a:noFill/>
            <a:miter lim="800000"/>
            <a:headEnd/>
            <a:tailEnd/>
          </a:ln>
        </p:spPr>
        <p:txBody>
          <a:bodyPr>
            <a:spAutoFit/>
          </a:bodyPr>
          <a:lstStyle/>
          <a:p>
            <a:r>
              <a:rPr lang="en-US" sz="2000" b="1" dirty="0">
                <a:solidFill>
                  <a:srgbClr val="A50021"/>
                </a:solidFill>
              </a:rPr>
              <a:t>Privacy Act</a:t>
            </a:r>
            <a:endParaRPr lang="en-US" sz="2000" dirty="0">
              <a:solidFill>
                <a:srgbClr val="000000"/>
              </a:solidFill>
            </a:endParaRPr>
          </a:p>
        </p:txBody>
      </p:sp>
      <p:sp>
        <p:nvSpPr>
          <p:cNvPr id="28683" name="Text Box 94"/>
          <p:cNvSpPr txBox="1">
            <a:spLocks noChangeArrowheads="1"/>
          </p:cNvSpPr>
          <p:nvPr/>
        </p:nvSpPr>
        <p:spPr bwMode="auto">
          <a:xfrm>
            <a:off x="1143000" y="152400"/>
            <a:ext cx="7315200" cy="1138773"/>
          </a:xfrm>
          <a:prstGeom prst="rect">
            <a:avLst/>
          </a:prstGeom>
          <a:noFill/>
          <a:ln w="76200">
            <a:noFill/>
            <a:miter lim="800000"/>
            <a:headEnd/>
            <a:tailEnd/>
          </a:ln>
        </p:spPr>
        <p:txBody>
          <a:bodyPr>
            <a:spAutoFit/>
          </a:bodyPr>
          <a:lstStyle/>
          <a:p>
            <a:pPr algn="ctr"/>
            <a:r>
              <a:rPr lang="en-US" sz="4000" b="1" dirty="0">
                <a:solidFill>
                  <a:srgbClr val="221304"/>
                </a:solidFill>
              </a:rPr>
              <a:t>DA Form 1559 </a:t>
            </a:r>
          </a:p>
          <a:p>
            <a:pPr algn="ctr"/>
            <a:r>
              <a:rPr lang="en-US" b="1" dirty="0">
                <a:solidFill>
                  <a:srgbClr val="221304"/>
                </a:solidFill>
              </a:rPr>
              <a:t>Inspector General Action Request</a:t>
            </a:r>
          </a:p>
        </p:txBody>
      </p:sp>
      <p:pic>
        <p:nvPicPr>
          <p:cNvPr id="3" name="Picture 2"/>
          <p:cNvPicPr>
            <a:picLocks noChangeAspect="1"/>
          </p:cNvPicPr>
          <p:nvPr/>
        </p:nvPicPr>
        <p:blipFill>
          <a:blip r:embed="rId3"/>
          <a:stretch>
            <a:fillRect/>
          </a:stretch>
        </p:blipFill>
        <p:spPr>
          <a:xfrm rot="5400000">
            <a:off x="1848746" y="1957027"/>
            <a:ext cx="5241595" cy="3909887"/>
          </a:xfrm>
          <a:prstGeom prst="rect">
            <a:avLst/>
          </a:prstGeom>
        </p:spPr>
      </p:pic>
      <p:cxnSp>
        <p:nvCxnSpPr>
          <p:cNvPr id="4" name="Straight Arrow Connector 3"/>
          <p:cNvCxnSpPr/>
          <p:nvPr/>
        </p:nvCxnSpPr>
        <p:spPr bwMode="auto">
          <a:xfrm>
            <a:off x="2514600" y="6065837"/>
            <a:ext cx="35228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9" name="Text Box 92"/>
          <p:cNvSpPr txBox="1">
            <a:spLocks noChangeArrowheads="1"/>
          </p:cNvSpPr>
          <p:nvPr/>
        </p:nvSpPr>
        <p:spPr bwMode="auto">
          <a:xfrm>
            <a:off x="40787" y="5420009"/>
            <a:ext cx="2530475" cy="396875"/>
          </a:xfrm>
          <a:prstGeom prst="rect">
            <a:avLst/>
          </a:prstGeom>
          <a:noFill/>
          <a:ln w="76200">
            <a:noFill/>
            <a:miter lim="800000"/>
            <a:headEnd/>
            <a:tailEnd/>
          </a:ln>
        </p:spPr>
        <p:txBody>
          <a:bodyPr>
            <a:spAutoFit/>
          </a:bodyPr>
          <a:lstStyle/>
          <a:p>
            <a:pPr algn="r"/>
            <a:r>
              <a:rPr lang="en-US" sz="2000" b="1" dirty="0">
                <a:solidFill>
                  <a:srgbClr val="A50021"/>
                </a:solidFill>
              </a:rPr>
              <a:t>Consent Blocks</a:t>
            </a:r>
            <a:endParaRPr lang="en-US" sz="2000" dirty="0">
              <a:solidFill>
                <a:srgbClr val="000000"/>
              </a:solidFill>
            </a:endParaRPr>
          </a:p>
        </p:txBody>
      </p:sp>
      <p:sp>
        <p:nvSpPr>
          <p:cNvPr id="20" name="Text Box 90"/>
          <p:cNvSpPr txBox="1">
            <a:spLocks noChangeArrowheads="1"/>
          </p:cNvSpPr>
          <p:nvPr/>
        </p:nvSpPr>
        <p:spPr bwMode="auto">
          <a:xfrm>
            <a:off x="6442144" y="5793681"/>
            <a:ext cx="1763984" cy="584775"/>
          </a:xfrm>
          <a:prstGeom prst="rect">
            <a:avLst/>
          </a:prstGeom>
          <a:noFill/>
          <a:ln w="76200">
            <a:noFill/>
            <a:miter lim="800000"/>
            <a:headEnd/>
            <a:tailEnd/>
          </a:ln>
        </p:spPr>
        <p:txBody>
          <a:bodyPr wrap="square">
            <a:spAutoFit/>
          </a:bodyPr>
          <a:lstStyle/>
          <a:p>
            <a:r>
              <a:rPr lang="en-US" sz="1600" b="1" dirty="0">
                <a:solidFill>
                  <a:srgbClr val="0033CC"/>
                </a:solidFill>
              </a:rPr>
              <a:t>IG (office) use only</a:t>
            </a:r>
            <a:endParaRPr lang="en-US" sz="1600" dirty="0">
              <a:solidFill>
                <a:srgbClr val="0033CC"/>
              </a:solidFill>
            </a:endParaRPr>
          </a:p>
        </p:txBody>
      </p:sp>
      <p:cxnSp>
        <p:nvCxnSpPr>
          <p:cNvPr id="21" name="Straight Arrow Connector 20"/>
          <p:cNvCxnSpPr/>
          <p:nvPr/>
        </p:nvCxnSpPr>
        <p:spPr bwMode="auto">
          <a:xfrm flipH="1">
            <a:off x="6137405" y="6065836"/>
            <a:ext cx="34244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23" name="Text Box 92"/>
          <p:cNvSpPr txBox="1">
            <a:spLocks noChangeArrowheads="1"/>
          </p:cNvSpPr>
          <p:nvPr/>
        </p:nvSpPr>
        <p:spPr bwMode="auto">
          <a:xfrm>
            <a:off x="88656" y="2441081"/>
            <a:ext cx="2378075" cy="338554"/>
          </a:xfrm>
          <a:prstGeom prst="rect">
            <a:avLst/>
          </a:prstGeom>
          <a:noFill/>
          <a:ln w="76200">
            <a:noFill/>
            <a:miter lim="800000"/>
            <a:headEnd/>
            <a:tailEnd/>
          </a:ln>
        </p:spPr>
        <p:txBody>
          <a:bodyPr wrap="square">
            <a:spAutoFit/>
          </a:bodyPr>
          <a:lstStyle/>
          <a:p>
            <a:r>
              <a:rPr lang="en-US" sz="1600" b="1" dirty="0">
                <a:solidFill>
                  <a:srgbClr val="0033CC"/>
                </a:solidFill>
              </a:rPr>
              <a:t>Ability to attach files</a:t>
            </a:r>
            <a:endParaRPr lang="en-US" sz="1600" dirty="0">
              <a:solidFill>
                <a:srgbClr val="0033CC"/>
              </a:solidFill>
            </a:endParaRPr>
          </a:p>
        </p:txBody>
      </p:sp>
      <p:cxnSp>
        <p:nvCxnSpPr>
          <p:cNvPr id="24" name="Straight Arrow Connector 23"/>
          <p:cNvCxnSpPr>
            <a:cxnSpLocks/>
          </p:cNvCxnSpPr>
          <p:nvPr/>
        </p:nvCxnSpPr>
        <p:spPr bwMode="auto">
          <a:xfrm flipV="1">
            <a:off x="2057400" y="2146167"/>
            <a:ext cx="457200" cy="368433"/>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6" name="Straight Arrow Connector 25"/>
          <p:cNvCxnSpPr/>
          <p:nvPr/>
        </p:nvCxnSpPr>
        <p:spPr bwMode="auto">
          <a:xfrm flipH="1">
            <a:off x="6229579" y="3206127"/>
            <a:ext cx="34244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a:off x="6255610" y="1946102"/>
            <a:ext cx="34244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8" name="Straight Arrow Connector 27"/>
          <p:cNvCxnSpPr/>
          <p:nvPr/>
        </p:nvCxnSpPr>
        <p:spPr bwMode="auto">
          <a:xfrm flipV="1">
            <a:off x="4724400" y="6363570"/>
            <a:ext cx="319030" cy="26583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30" name="Text Box 92"/>
          <p:cNvSpPr txBox="1">
            <a:spLocks noChangeArrowheads="1"/>
          </p:cNvSpPr>
          <p:nvPr/>
        </p:nvSpPr>
        <p:spPr bwMode="auto">
          <a:xfrm>
            <a:off x="1524000" y="6467418"/>
            <a:ext cx="3276600" cy="338554"/>
          </a:xfrm>
          <a:prstGeom prst="rect">
            <a:avLst/>
          </a:prstGeom>
          <a:noFill/>
          <a:ln w="76200">
            <a:noFill/>
            <a:miter lim="800000"/>
            <a:headEnd/>
            <a:tailEnd/>
          </a:ln>
        </p:spPr>
        <p:txBody>
          <a:bodyPr wrap="square">
            <a:spAutoFit/>
          </a:bodyPr>
          <a:lstStyle/>
          <a:p>
            <a:pPr algn="r"/>
            <a:r>
              <a:rPr lang="en-US" sz="1600" b="1" dirty="0">
                <a:solidFill>
                  <a:srgbClr val="0033CC"/>
                </a:solidFill>
              </a:rPr>
              <a:t>Up to 10 continuation pages </a:t>
            </a:r>
            <a:endParaRPr lang="en-US" sz="1600" dirty="0">
              <a:solidFill>
                <a:srgbClr val="0033CC"/>
              </a:solidFill>
            </a:endParaRPr>
          </a:p>
        </p:txBody>
      </p:sp>
      <p:grpSp>
        <p:nvGrpSpPr>
          <p:cNvPr id="25" name="Group 24"/>
          <p:cNvGrpSpPr/>
          <p:nvPr/>
        </p:nvGrpSpPr>
        <p:grpSpPr>
          <a:xfrm>
            <a:off x="7863288" y="163153"/>
            <a:ext cx="1052513" cy="903288"/>
            <a:chOff x="7543799" y="925512"/>
            <a:chExt cx="1052513" cy="903288"/>
          </a:xfrm>
        </p:grpSpPr>
        <p:sp>
          <p:nvSpPr>
            <p:cNvPr id="29"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31"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2</a:t>
              </a:r>
            </a:p>
          </p:txBody>
        </p:sp>
      </p:grpSp>
      <p:grpSp>
        <p:nvGrpSpPr>
          <p:cNvPr id="7" name="Group 6">
            <a:extLst>
              <a:ext uri="{FF2B5EF4-FFF2-40B4-BE49-F238E27FC236}">
                <a16:creationId xmlns:a16="http://schemas.microsoft.com/office/drawing/2014/main" id="{CA8B4C33-DE9C-6494-0CD6-296A93E07B2B}"/>
              </a:ext>
            </a:extLst>
          </p:cNvPr>
          <p:cNvGrpSpPr/>
          <p:nvPr/>
        </p:nvGrpSpPr>
        <p:grpSpPr>
          <a:xfrm>
            <a:off x="7541899" y="5246144"/>
            <a:ext cx="1511215" cy="488627"/>
            <a:chOff x="40787" y="3206127"/>
            <a:chExt cx="1511215" cy="488627"/>
          </a:xfrm>
        </p:grpSpPr>
        <p:sp>
          <p:nvSpPr>
            <p:cNvPr id="2" name="Rectangle 1">
              <a:extLst>
                <a:ext uri="{FF2B5EF4-FFF2-40B4-BE49-F238E27FC236}">
                  <a16:creationId xmlns:a16="http://schemas.microsoft.com/office/drawing/2014/main" id="{1A7F2D25-006B-9A19-8307-692CB40F12F1}"/>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Turn &amp; Tab</a:t>
              </a:r>
            </a:p>
          </p:txBody>
        </p:sp>
        <p:sp>
          <p:nvSpPr>
            <p:cNvPr id="6" name="Speech Bubble: Rectangle with Corners Rounded 5">
              <a:extLst>
                <a:ext uri="{FF2B5EF4-FFF2-40B4-BE49-F238E27FC236}">
                  <a16:creationId xmlns:a16="http://schemas.microsoft.com/office/drawing/2014/main" id="{54CF60A6-798B-E30C-590D-82DCB8EA5744}"/>
                </a:ext>
              </a:extLst>
            </p:cNvPr>
            <p:cNvSpPr/>
            <p:nvPr/>
          </p:nvSpPr>
          <p:spPr bwMode="auto">
            <a:xfrm>
              <a:off x="40787" y="3206127"/>
              <a:ext cx="1511215" cy="488627"/>
            </a:xfrm>
            <a:prstGeom prst="wedgeRoundRectCallout">
              <a:avLst>
                <a:gd name="adj1" fmla="val 2324"/>
                <a:gd name="adj2" fmla="val 215536"/>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10" name="Left Brace 9">
            <a:extLst>
              <a:ext uri="{FF2B5EF4-FFF2-40B4-BE49-F238E27FC236}">
                <a16:creationId xmlns:a16="http://schemas.microsoft.com/office/drawing/2014/main" id="{39A1DC8E-2999-6786-570D-873372709BB9}"/>
              </a:ext>
            </a:extLst>
          </p:cNvPr>
          <p:cNvSpPr/>
          <p:nvPr/>
        </p:nvSpPr>
        <p:spPr bwMode="auto">
          <a:xfrm>
            <a:off x="2588919" y="5420009"/>
            <a:ext cx="277962" cy="428333"/>
          </a:xfrm>
          <a:prstGeom prst="lef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59098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a:noFill/>
        </p:spPr>
        <p:txBody>
          <a:bodyPr/>
          <a:lstStyle/>
          <a:p>
            <a:r>
              <a:rPr lang="en-US"/>
              <a:t>U.S. Army Inspector General School   </a:t>
            </a:r>
            <a:fld id="{6B6B4304-BA8A-4E44-A270-B0E96012E6B3}" type="slidenum">
              <a:rPr lang="en-US" smtClean="0"/>
              <a:pPr/>
              <a:t>24</a:t>
            </a:fld>
            <a:endParaRPr lang="en-US"/>
          </a:p>
        </p:txBody>
      </p:sp>
      <p:sp>
        <p:nvSpPr>
          <p:cNvPr id="29700" name="AutoShape 7"/>
          <p:cNvSpPr>
            <a:spLocks noChangeArrowheads="1"/>
          </p:cNvSpPr>
          <p:nvPr/>
        </p:nvSpPr>
        <p:spPr bwMode="auto">
          <a:xfrm>
            <a:off x="1263324" y="1645399"/>
            <a:ext cx="2211146" cy="4463117"/>
          </a:xfrm>
          <a:prstGeom prst="rightArrow">
            <a:avLst>
              <a:gd name="adj1" fmla="val 50000"/>
              <a:gd name="adj2" fmla="val 25000"/>
            </a:avLst>
          </a:prstGeom>
          <a:solidFill>
            <a:srgbClr val="FFFFFF"/>
          </a:solidFill>
          <a:ln w="57150">
            <a:solidFill>
              <a:schemeClr val="tx2"/>
            </a:solidFill>
            <a:miter lim="800000"/>
            <a:headEnd type="none" w="sm" len="sm"/>
            <a:tailEnd type="none" w="sm" len="sm"/>
          </a:ln>
        </p:spPr>
        <p:txBody>
          <a:bodyPr wrap="square">
            <a:spAutoFit/>
          </a:bodyPr>
          <a:lstStyle/>
          <a:p>
            <a:pPr>
              <a:spcBef>
                <a:spcPct val="50000"/>
              </a:spcBef>
            </a:pPr>
            <a:r>
              <a:rPr lang="en-US" b="1" dirty="0">
                <a:solidFill>
                  <a:srgbClr val="A50021"/>
                </a:solidFill>
              </a:rPr>
              <a:t>The IGARS Electronic Case Form</a:t>
            </a:r>
          </a:p>
        </p:txBody>
      </p:sp>
      <p:sp>
        <p:nvSpPr>
          <p:cNvPr id="29701" name="Text Box 8"/>
          <p:cNvSpPr txBox="1">
            <a:spLocks noChangeArrowheads="1"/>
          </p:cNvSpPr>
          <p:nvPr/>
        </p:nvSpPr>
        <p:spPr bwMode="auto">
          <a:xfrm>
            <a:off x="5715000" y="6548573"/>
            <a:ext cx="3429000" cy="338554"/>
          </a:xfrm>
          <a:prstGeom prst="rect">
            <a:avLst/>
          </a:prstGeom>
          <a:noFill/>
          <a:ln w="12700">
            <a:noFill/>
            <a:miter lim="800000"/>
            <a:headEnd type="none" w="sm" len="sm"/>
            <a:tailEnd type="none" w="sm" len="sm"/>
          </a:ln>
        </p:spPr>
        <p:txBody>
          <a:bodyPr wrap="square">
            <a:spAutoFit/>
          </a:bodyPr>
          <a:lstStyle/>
          <a:p>
            <a:r>
              <a:rPr lang="en-US" sz="1600" b="1" dirty="0">
                <a:solidFill>
                  <a:srgbClr val="336600"/>
                </a:solidFill>
              </a:rPr>
              <a:t>A&amp;I Guide, Part One, Sect. 1-3-2</a:t>
            </a:r>
          </a:p>
        </p:txBody>
      </p:sp>
      <p:pic>
        <p:nvPicPr>
          <p:cNvPr id="4" name="Picture 3"/>
          <p:cNvPicPr>
            <a:picLocks noChangeAspect="1"/>
          </p:cNvPicPr>
          <p:nvPr/>
        </p:nvPicPr>
        <p:blipFill>
          <a:blip r:embed="rId3"/>
          <a:stretch>
            <a:fillRect/>
          </a:stretch>
        </p:blipFill>
        <p:spPr>
          <a:xfrm rot="5400000">
            <a:off x="2820186" y="1937983"/>
            <a:ext cx="5400378" cy="3877951"/>
          </a:xfrm>
          <a:prstGeom prst="rect">
            <a:avLst/>
          </a:prstGeom>
        </p:spPr>
      </p:pic>
      <p:sp>
        <p:nvSpPr>
          <p:cNvPr id="10" name="Text Box 94"/>
          <p:cNvSpPr txBox="1">
            <a:spLocks noChangeArrowheads="1"/>
          </p:cNvSpPr>
          <p:nvPr/>
        </p:nvSpPr>
        <p:spPr bwMode="auto">
          <a:xfrm>
            <a:off x="1371600" y="154018"/>
            <a:ext cx="7315200" cy="1138773"/>
          </a:xfrm>
          <a:prstGeom prst="rect">
            <a:avLst/>
          </a:prstGeom>
          <a:noFill/>
          <a:ln w="76200">
            <a:noFill/>
            <a:miter lim="800000"/>
            <a:headEnd/>
            <a:tailEnd/>
          </a:ln>
        </p:spPr>
        <p:txBody>
          <a:bodyPr>
            <a:spAutoFit/>
          </a:bodyPr>
          <a:lstStyle/>
          <a:p>
            <a:pPr algn="ctr"/>
            <a:r>
              <a:rPr lang="en-US" sz="4000" b="1" dirty="0">
                <a:solidFill>
                  <a:srgbClr val="221304"/>
                </a:solidFill>
              </a:rPr>
              <a:t>Electronic Case Form </a:t>
            </a:r>
          </a:p>
          <a:p>
            <a:pPr algn="ctr"/>
            <a:r>
              <a:rPr lang="en-US" b="1" dirty="0">
                <a:solidFill>
                  <a:srgbClr val="221304"/>
                </a:solidFill>
              </a:rPr>
              <a:t>(IGARS)</a:t>
            </a:r>
          </a:p>
        </p:txBody>
      </p:sp>
      <p:sp>
        <p:nvSpPr>
          <p:cNvPr id="1058816" name="WordArt 1024"/>
          <p:cNvSpPr>
            <a:spLocks noChangeArrowheads="1" noChangeShapeType="1" noTextEdit="1"/>
          </p:cNvSpPr>
          <p:nvPr/>
        </p:nvSpPr>
        <p:spPr bwMode="auto">
          <a:xfrm rot="19682934">
            <a:off x="3022848" y="2726182"/>
            <a:ext cx="5682405" cy="1500548"/>
          </a:xfrm>
          <a:prstGeom prst="rect">
            <a:avLst/>
          </a:prstGeom>
        </p:spPr>
        <p:txBody>
          <a:bodyPr wrap="none" fromWordArt="1">
            <a:prstTxWarp prst="textSlantUp">
              <a:avLst>
                <a:gd name="adj" fmla="val 38351"/>
              </a:avLst>
            </a:prstTxWarp>
          </a:bodyPr>
          <a:lstStyle/>
          <a:p>
            <a:pPr algn="ctr"/>
            <a:r>
              <a:rPr lang="en-US" b="1" kern="10" dirty="0">
                <a:ln w="9525">
                  <a:solidFill>
                    <a:srgbClr val="000000"/>
                  </a:solidFill>
                  <a:round/>
                  <a:headEnd/>
                  <a:tailEnd/>
                </a:ln>
                <a:solidFill>
                  <a:srgbClr val="FF0000"/>
                </a:solidFill>
                <a:latin typeface="Arial"/>
                <a:cs typeface="Arial"/>
              </a:rPr>
              <a:t>Do not give this </a:t>
            </a:r>
          </a:p>
          <a:p>
            <a:pPr algn="ctr"/>
            <a:r>
              <a:rPr lang="en-US" b="1" kern="10" dirty="0">
                <a:ln w="9525">
                  <a:solidFill>
                    <a:srgbClr val="000000"/>
                  </a:solidFill>
                  <a:round/>
                  <a:headEnd/>
                  <a:tailEnd/>
                </a:ln>
                <a:solidFill>
                  <a:srgbClr val="FF0000"/>
                </a:solidFill>
                <a:latin typeface="Arial"/>
                <a:cs typeface="Arial"/>
              </a:rPr>
              <a:t>form to the complainant!</a:t>
            </a:r>
          </a:p>
        </p:txBody>
      </p:sp>
    </p:spTree>
    <p:extLst>
      <p:ext uri="{BB962C8B-B14F-4D97-AF65-F5344CB8AC3E}">
        <p14:creationId xmlns:p14="http://schemas.microsoft.com/office/powerpoint/2010/main" val="742252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58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25</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5" name="TextBox 4">
            <a:extLst>
              <a:ext uri="{FF2B5EF4-FFF2-40B4-BE49-F238E27FC236}">
                <a16:creationId xmlns:a16="http://schemas.microsoft.com/office/drawing/2014/main" id="{090B0286-D8C1-FA63-4A1D-BB0098D7097A}"/>
              </a:ext>
            </a:extLst>
          </p:cNvPr>
          <p:cNvSpPr txBox="1"/>
          <p:nvPr/>
        </p:nvSpPr>
        <p:spPr>
          <a:xfrm>
            <a:off x="228600" y="5039428"/>
            <a:ext cx="6524030" cy="1384995"/>
          </a:xfrm>
          <a:prstGeom prst="rect">
            <a:avLst/>
          </a:prstGeom>
          <a:noFill/>
        </p:spPr>
        <p:txBody>
          <a:bodyPr wrap="none" rtlCol="0">
            <a:spAutoFit/>
          </a:bodyPr>
          <a:lstStyle/>
          <a:p>
            <a:r>
              <a:rPr lang="en-US" b="1" dirty="0"/>
              <a:t>What is the use of the DA form 1559?</a:t>
            </a:r>
          </a:p>
          <a:p>
            <a:r>
              <a:rPr lang="en-US" b="1" dirty="0">
                <a:solidFill>
                  <a:srgbClr val="0033CC"/>
                </a:solidFill>
              </a:rPr>
              <a:t>Primary Intake Tool  </a:t>
            </a:r>
          </a:p>
          <a:p>
            <a:r>
              <a:rPr lang="en-US" b="1" dirty="0">
                <a:solidFill>
                  <a:srgbClr val="0033CC"/>
                </a:solidFill>
              </a:rPr>
              <a:t>     but Not Required</a:t>
            </a:r>
          </a:p>
        </p:txBody>
      </p:sp>
      <p:sp>
        <p:nvSpPr>
          <p:cNvPr id="6" name="TextBox 5"/>
          <p:cNvSpPr txBox="1"/>
          <p:nvPr/>
        </p:nvSpPr>
        <p:spPr>
          <a:xfrm>
            <a:off x="304800" y="1877126"/>
            <a:ext cx="8508660" cy="1209661"/>
          </a:xfrm>
          <a:prstGeom prst="rect">
            <a:avLst/>
          </a:prstGeom>
          <a:noFill/>
        </p:spPr>
        <p:txBody>
          <a:bodyPr wrap="square" rtlCol="0">
            <a:spAutoFit/>
          </a:bodyPr>
          <a:lstStyle/>
          <a:p>
            <a:r>
              <a:rPr lang="en-US" b="1" dirty="0"/>
              <a:t>Who may submit an IG complaint?</a:t>
            </a:r>
          </a:p>
          <a:p>
            <a:r>
              <a:rPr lang="en-US" b="1" dirty="0">
                <a:solidFill>
                  <a:srgbClr val="0033CC"/>
                </a:solidFill>
              </a:rPr>
              <a:t>Anyone</a:t>
            </a:r>
          </a:p>
        </p:txBody>
      </p:sp>
      <p:sp>
        <p:nvSpPr>
          <p:cNvPr id="7" name="TextBox 6">
            <a:extLst>
              <a:ext uri="{FF2B5EF4-FFF2-40B4-BE49-F238E27FC236}">
                <a16:creationId xmlns:a16="http://schemas.microsoft.com/office/drawing/2014/main" id="{B86E45B6-12A7-7151-262B-CD2EF5B0BDA9}"/>
              </a:ext>
            </a:extLst>
          </p:cNvPr>
          <p:cNvSpPr txBox="1"/>
          <p:nvPr/>
        </p:nvSpPr>
        <p:spPr>
          <a:xfrm>
            <a:off x="228600" y="3059315"/>
            <a:ext cx="8763000" cy="1815882"/>
          </a:xfrm>
          <a:prstGeom prst="rect">
            <a:avLst/>
          </a:prstGeom>
          <a:noFill/>
        </p:spPr>
        <p:txBody>
          <a:bodyPr wrap="square" rtlCol="0">
            <a:spAutoFit/>
          </a:bodyPr>
          <a:lstStyle/>
          <a:p>
            <a:r>
              <a:rPr lang="en-US" b="1" dirty="0"/>
              <a:t>What is the purpose of the DA Form 1559?</a:t>
            </a:r>
          </a:p>
          <a:p>
            <a:r>
              <a:rPr lang="en-US" b="1" dirty="0">
                <a:solidFill>
                  <a:srgbClr val="0033CC"/>
                </a:solidFill>
              </a:rPr>
              <a:t>Privacy Act Notice</a:t>
            </a:r>
          </a:p>
          <a:p>
            <a:r>
              <a:rPr lang="en-US" b="1" dirty="0">
                <a:solidFill>
                  <a:srgbClr val="0033CC"/>
                </a:solidFill>
              </a:rPr>
              <a:t>What can the IG do for you?</a:t>
            </a:r>
          </a:p>
          <a:p>
            <a:r>
              <a:rPr lang="en-US" b="1" dirty="0">
                <a:solidFill>
                  <a:srgbClr val="0033CC"/>
                </a:solidFill>
              </a:rPr>
              <a:t>Complainant Consent</a:t>
            </a:r>
          </a:p>
        </p:txBody>
      </p:sp>
    </p:spTree>
    <p:extLst>
      <p:ext uri="{BB962C8B-B14F-4D97-AF65-F5344CB8AC3E}">
        <p14:creationId xmlns:p14="http://schemas.microsoft.com/office/powerpoint/2010/main" val="1632832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additive="base">
                                        <p:cTn id="3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Effect transition="in" filter="fade">
                                      <p:cBhvr>
                                        <p:cTn id="45" dur="500"/>
                                        <p:tgtEl>
                                          <p:spTgt spid="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fade">
                                      <p:cBhvr>
                                        <p:cTn id="5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0"/>
          </p:nvPr>
        </p:nvSpPr>
        <p:spPr>
          <a:noFill/>
        </p:spPr>
        <p:txBody>
          <a:bodyPr/>
          <a:lstStyle/>
          <a:p>
            <a:r>
              <a:rPr lang="en-US"/>
              <a:t>U.S. Army Inspector General School   </a:t>
            </a:r>
            <a:fld id="{DE5C4253-5EED-4D4C-9D11-4CDCD234EDFB}" type="slidenum">
              <a:rPr lang="en-US" smtClean="0"/>
              <a:pPr/>
              <a:t>26</a:t>
            </a:fld>
            <a:endParaRPr lang="en-US"/>
          </a:p>
        </p:txBody>
      </p:sp>
      <p:sp>
        <p:nvSpPr>
          <p:cNvPr id="41987" name="Rectangle 2"/>
          <p:cNvSpPr>
            <a:spLocks noGrp="1" noChangeArrowheads="1"/>
          </p:cNvSpPr>
          <p:nvPr>
            <p:ph type="title"/>
          </p:nvPr>
        </p:nvSpPr>
        <p:spPr>
          <a:xfrm>
            <a:off x="1341120" y="228600"/>
            <a:ext cx="7239000" cy="1219200"/>
          </a:xfrm>
        </p:spPr>
        <p:txBody>
          <a:bodyPr/>
          <a:lstStyle/>
          <a:p>
            <a:pPr eaLnBrk="1" hangingPunct="1"/>
            <a:r>
              <a:rPr lang="en-US" sz="4000" dirty="0"/>
              <a:t> IG Confidentiality</a:t>
            </a:r>
          </a:p>
        </p:txBody>
      </p:sp>
      <p:sp>
        <p:nvSpPr>
          <p:cNvPr id="41988" name="Rectangle 3"/>
          <p:cNvSpPr>
            <a:spLocks noGrp="1" noChangeArrowheads="1"/>
          </p:cNvSpPr>
          <p:nvPr>
            <p:ph type="body" sz="half" idx="1"/>
          </p:nvPr>
        </p:nvSpPr>
        <p:spPr>
          <a:xfrm>
            <a:off x="304800" y="1876425"/>
            <a:ext cx="6400800" cy="4267200"/>
          </a:xfrm>
        </p:spPr>
        <p:txBody>
          <a:bodyPr/>
          <a:lstStyle/>
          <a:p>
            <a:pPr eaLnBrk="1" hangingPunct="1">
              <a:lnSpc>
                <a:spcPct val="90000"/>
              </a:lnSpc>
            </a:pPr>
            <a:r>
              <a:rPr lang="en-US" sz="2800" dirty="0"/>
              <a:t>Need </a:t>
            </a:r>
            <a:r>
              <a:rPr lang="en-US" sz="2800" u="sng" dirty="0"/>
              <a:t>not</a:t>
            </a:r>
            <a:r>
              <a:rPr lang="en-US" sz="2800" dirty="0"/>
              <a:t> be specifically requested</a:t>
            </a:r>
          </a:p>
          <a:p>
            <a:pPr eaLnBrk="1" hangingPunct="1">
              <a:lnSpc>
                <a:spcPct val="90000"/>
              </a:lnSpc>
            </a:pPr>
            <a:endParaRPr lang="en-US" sz="1400" dirty="0">
              <a:solidFill>
                <a:srgbClr val="FF0000"/>
              </a:solidFill>
            </a:endParaRPr>
          </a:p>
          <a:p>
            <a:pPr eaLnBrk="1" hangingPunct="1">
              <a:lnSpc>
                <a:spcPct val="90000"/>
              </a:lnSpc>
            </a:pPr>
            <a:r>
              <a:rPr lang="en-US" sz="2800" dirty="0">
                <a:solidFill>
                  <a:srgbClr val="FF0000"/>
                </a:solidFill>
              </a:rPr>
              <a:t>NOT</a:t>
            </a:r>
            <a:r>
              <a:rPr lang="en-US" sz="2800" dirty="0"/>
              <a:t> </a:t>
            </a:r>
            <a:r>
              <a:rPr lang="en-US" sz="2800" dirty="0">
                <a:solidFill>
                  <a:srgbClr val="FF0000"/>
                </a:solidFill>
              </a:rPr>
              <a:t>Guaranteed</a:t>
            </a:r>
          </a:p>
          <a:p>
            <a:pPr marL="0" indent="0" eaLnBrk="1" hangingPunct="1">
              <a:lnSpc>
                <a:spcPct val="90000"/>
              </a:lnSpc>
              <a:buNone/>
            </a:pPr>
            <a:endParaRPr lang="en-US" sz="1400" dirty="0"/>
          </a:p>
          <a:p>
            <a:pPr eaLnBrk="1" hangingPunct="1">
              <a:lnSpc>
                <a:spcPct val="90000"/>
              </a:lnSpc>
            </a:pPr>
            <a:r>
              <a:rPr lang="en-US" sz="2800" dirty="0">
                <a:solidFill>
                  <a:srgbClr val="0033CC"/>
                </a:solidFill>
              </a:rPr>
              <a:t>Protects individual privacy and maintains confidence in the IG System</a:t>
            </a:r>
          </a:p>
          <a:p>
            <a:pPr eaLnBrk="1" hangingPunct="1">
              <a:lnSpc>
                <a:spcPct val="90000"/>
              </a:lnSpc>
            </a:pPr>
            <a:endParaRPr lang="en-US" sz="1400" dirty="0"/>
          </a:p>
          <a:p>
            <a:pPr eaLnBrk="1" hangingPunct="1">
              <a:lnSpc>
                <a:spcPct val="90000"/>
              </a:lnSpc>
            </a:pPr>
            <a:r>
              <a:rPr lang="en-US" sz="2800" dirty="0"/>
              <a:t>Ethically comparable to the doctor-patient relationship</a:t>
            </a:r>
          </a:p>
          <a:p>
            <a:pPr eaLnBrk="1" hangingPunct="1">
              <a:lnSpc>
                <a:spcPct val="90000"/>
              </a:lnSpc>
            </a:pPr>
            <a:endParaRPr lang="en-US" sz="1800" dirty="0"/>
          </a:p>
          <a:p>
            <a:pPr marL="0" indent="0" eaLnBrk="1" hangingPunct="1">
              <a:lnSpc>
                <a:spcPct val="90000"/>
              </a:lnSpc>
              <a:buNone/>
            </a:pPr>
            <a:endParaRPr lang="en-US" sz="1800" dirty="0"/>
          </a:p>
        </p:txBody>
      </p:sp>
      <p:sp>
        <p:nvSpPr>
          <p:cNvPr id="41989" name="Rectangle 4"/>
          <p:cNvSpPr>
            <a:spLocks noChangeArrowheads="1"/>
          </p:cNvSpPr>
          <p:nvPr/>
        </p:nvSpPr>
        <p:spPr bwMode="auto">
          <a:xfrm>
            <a:off x="5540688" y="6265389"/>
            <a:ext cx="3405099" cy="584775"/>
          </a:xfrm>
          <a:prstGeom prst="rect">
            <a:avLst/>
          </a:prstGeom>
          <a:noFill/>
          <a:ln w="76200">
            <a:noFill/>
            <a:miter lim="800000"/>
            <a:headEnd/>
            <a:tailEnd/>
          </a:ln>
        </p:spPr>
        <p:txBody>
          <a:bodyPr wrap="none">
            <a:spAutoFit/>
          </a:bodyPr>
          <a:lstStyle/>
          <a:p>
            <a:r>
              <a:rPr lang="en-US" sz="1600" b="1" dirty="0">
                <a:solidFill>
                  <a:srgbClr val="336600"/>
                </a:solidFill>
              </a:rPr>
              <a:t>AR 20-1, para. 1-13</a:t>
            </a:r>
          </a:p>
          <a:p>
            <a:r>
              <a:rPr lang="en-US" sz="1600" b="1" dirty="0">
                <a:solidFill>
                  <a:srgbClr val="336600"/>
                </a:solidFill>
              </a:rPr>
              <a:t>A&amp;I Guide, Part One, Sect. 2-2-1e</a:t>
            </a:r>
          </a:p>
        </p:txBody>
      </p:sp>
      <p:pic>
        <p:nvPicPr>
          <p:cNvPr id="41990" name="Picture 8" descr="medcn010"/>
          <p:cNvPicPr>
            <a:picLocks noChangeAspect="1" noChangeArrowheads="1"/>
          </p:cNvPicPr>
          <p:nvPr/>
        </p:nvPicPr>
        <p:blipFill>
          <a:blip r:embed="rId3" cstate="print"/>
          <a:srcRect/>
          <a:stretch>
            <a:fillRect/>
          </a:stretch>
        </p:blipFill>
        <p:spPr bwMode="auto">
          <a:xfrm>
            <a:off x="6238875" y="2590800"/>
            <a:ext cx="2371725" cy="2838450"/>
          </a:xfrm>
          <a:prstGeom prst="rect">
            <a:avLst/>
          </a:prstGeom>
          <a:noFill/>
          <a:ln w="9525">
            <a:noFill/>
            <a:miter lim="800000"/>
            <a:headEnd/>
            <a:tailEnd/>
          </a:ln>
        </p:spPr>
      </p:pic>
      <p:grpSp>
        <p:nvGrpSpPr>
          <p:cNvPr id="10" name="Group 9"/>
          <p:cNvGrpSpPr/>
          <p:nvPr/>
        </p:nvGrpSpPr>
        <p:grpSpPr>
          <a:xfrm>
            <a:off x="7573327" y="374560"/>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4</a:t>
              </a: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2"/>
          <p:cNvSpPr>
            <a:spLocks noGrp="1"/>
          </p:cNvSpPr>
          <p:nvPr>
            <p:ph type="ftr" sz="quarter" idx="10"/>
          </p:nvPr>
        </p:nvSpPr>
        <p:spPr>
          <a:noFill/>
        </p:spPr>
        <p:txBody>
          <a:bodyPr/>
          <a:lstStyle/>
          <a:p>
            <a:r>
              <a:rPr lang="en-US" dirty="0"/>
              <a:t>U.S. Army Inspector General School   </a:t>
            </a:r>
            <a:fld id="{DB706655-ACF7-4353-93B2-0CD91EC7D315}" type="slidenum">
              <a:rPr lang="en-US" smtClean="0"/>
              <a:pPr/>
              <a:t>27</a:t>
            </a:fld>
            <a:endParaRPr lang="en-US" dirty="0"/>
          </a:p>
        </p:txBody>
      </p:sp>
      <p:sp>
        <p:nvSpPr>
          <p:cNvPr id="44035" name="Rectangle 2"/>
          <p:cNvSpPr>
            <a:spLocks noGrp="1" noChangeArrowheads="1"/>
          </p:cNvSpPr>
          <p:nvPr>
            <p:ph type="title"/>
          </p:nvPr>
        </p:nvSpPr>
        <p:spPr>
          <a:xfrm>
            <a:off x="1295400" y="228600"/>
            <a:ext cx="7239000" cy="1219200"/>
          </a:xfrm>
        </p:spPr>
        <p:txBody>
          <a:bodyPr/>
          <a:lstStyle/>
          <a:p>
            <a:pPr eaLnBrk="1" hangingPunct="1"/>
            <a:r>
              <a:rPr lang="en-US" sz="4000" dirty="0"/>
              <a:t>Triangle of Confidentiality</a:t>
            </a:r>
          </a:p>
        </p:txBody>
      </p:sp>
      <p:sp>
        <p:nvSpPr>
          <p:cNvPr id="44036" name="Oval 3"/>
          <p:cNvSpPr>
            <a:spLocks noChangeArrowheads="1"/>
          </p:cNvSpPr>
          <p:nvPr/>
        </p:nvSpPr>
        <p:spPr bwMode="auto">
          <a:xfrm>
            <a:off x="609600" y="2590800"/>
            <a:ext cx="2287588" cy="733425"/>
          </a:xfrm>
          <a:prstGeom prst="ellipse">
            <a:avLst/>
          </a:prstGeom>
          <a:solidFill>
            <a:srgbClr val="AEAEAE"/>
          </a:solidFill>
          <a:ln w="38100">
            <a:solidFill>
              <a:srgbClr val="000000"/>
            </a:solidFill>
            <a:round/>
            <a:headEnd/>
            <a:tailEnd/>
          </a:ln>
        </p:spPr>
        <p:txBody>
          <a:bodyPr>
            <a:spAutoFit/>
          </a:bodyPr>
          <a:lstStyle/>
          <a:p>
            <a:pPr algn="ctr"/>
            <a:r>
              <a:rPr lang="en-US" b="1">
                <a:solidFill>
                  <a:srgbClr val="FFFF00"/>
                </a:solidFill>
              </a:rPr>
              <a:t>**</a:t>
            </a:r>
            <a:r>
              <a:rPr lang="en-US" b="1">
                <a:solidFill>
                  <a:srgbClr val="3136FD"/>
                </a:solidFill>
              </a:rPr>
              <a:t>SJA</a:t>
            </a:r>
            <a:r>
              <a:rPr lang="en-US" b="1">
                <a:solidFill>
                  <a:srgbClr val="FFFF00"/>
                </a:solidFill>
              </a:rPr>
              <a:t>**</a:t>
            </a:r>
          </a:p>
        </p:txBody>
      </p:sp>
      <p:sp>
        <p:nvSpPr>
          <p:cNvPr id="44037" name="Text Box 4"/>
          <p:cNvSpPr txBox="1">
            <a:spLocks noChangeArrowheads="1"/>
          </p:cNvSpPr>
          <p:nvPr/>
        </p:nvSpPr>
        <p:spPr bwMode="auto">
          <a:xfrm>
            <a:off x="311506" y="5291379"/>
            <a:ext cx="8728075" cy="1292662"/>
          </a:xfrm>
          <a:prstGeom prst="rect">
            <a:avLst/>
          </a:prstGeom>
          <a:noFill/>
          <a:ln w="12700">
            <a:noFill/>
            <a:miter lim="800000"/>
            <a:headEnd type="none" w="sm" len="sm"/>
            <a:tailEnd type="none" w="sm" len="sm"/>
          </a:ln>
        </p:spPr>
        <p:txBody>
          <a:bodyPr wrap="square">
            <a:spAutoFit/>
          </a:bodyPr>
          <a:lstStyle/>
          <a:p>
            <a:pPr marL="285750" indent="-285750">
              <a:buFontTx/>
              <a:buChar char="•"/>
            </a:pPr>
            <a:r>
              <a:rPr lang="en-US" sz="2600" b="1" dirty="0"/>
              <a:t>Protect privacy</a:t>
            </a:r>
          </a:p>
          <a:p>
            <a:pPr marL="285750" indent="-285750">
              <a:buFontTx/>
              <a:buChar char="•"/>
            </a:pPr>
            <a:r>
              <a:rPr lang="en-US" sz="2600" b="1" dirty="0"/>
              <a:t>Maintain confidence in the IG system</a:t>
            </a:r>
          </a:p>
          <a:p>
            <a:pPr marL="285750" indent="-285750">
              <a:buFontTx/>
              <a:buChar char="•"/>
            </a:pPr>
            <a:r>
              <a:rPr lang="en-US" sz="2600" b="1" dirty="0">
                <a:solidFill>
                  <a:srgbClr val="0033CC"/>
                </a:solidFill>
              </a:rPr>
              <a:t>SJA </a:t>
            </a:r>
            <a:r>
              <a:rPr lang="en-US" sz="2600" b="1" u="sng" dirty="0">
                <a:solidFill>
                  <a:srgbClr val="0033CC"/>
                </a:solidFill>
              </a:rPr>
              <a:t>not</a:t>
            </a:r>
            <a:r>
              <a:rPr lang="en-US" sz="2600" b="1" dirty="0">
                <a:solidFill>
                  <a:srgbClr val="0033CC"/>
                </a:solidFill>
              </a:rPr>
              <a:t> Trial Defense Service / Legal Assistance</a:t>
            </a:r>
          </a:p>
        </p:txBody>
      </p:sp>
      <p:sp>
        <p:nvSpPr>
          <p:cNvPr id="44038" name="Rectangle 5"/>
          <p:cNvSpPr>
            <a:spLocks noChangeArrowheads="1"/>
          </p:cNvSpPr>
          <p:nvPr/>
        </p:nvSpPr>
        <p:spPr bwMode="auto">
          <a:xfrm>
            <a:off x="6594475" y="6551196"/>
            <a:ext cx="2514600" cy="338554"/>
          </a:xfrm>
          <a:prstGeom prst="rect">
            <a:avLst/>
          </a:prstGeom>
          <a:noFill/>
          <a:ln w="76200">
            <a:noFill/>
            <a:miter lim="800000"/>
            <a:headEnd/>
            <a:tailEnd/>
          </a:ln>
        </p:spPr>
        <p:txBody>
          <a:bodyPr>
            <a:spAutoFit/>
          </a:bodyPr>
          <a:lstStyle/>
          <a:p>
            <a:r>
              <a:rPr lang="en-US" sz="1600" b="1" dirty="0">
                <a:solidFill>
                  <a:srgbClr val="336600"/>
                </a:solidFill>
              </a:rPr>
              <a:t>AR 20-1, para. 1-13</a:t>
            </a:r>
          </a:p>
        </p:txBody>
      </p:sp>
      <p:grpSp>
        <p:nvGrpSpPr>
          <p:cNvPr id="44039" name="Group 25"/>
          <p:cNvGrpSpPr>
            <a:grpSpLocks/>
          </p:cNvGrpSpPr>
          <p:nvPr/>
        </p:nvGrpSpPr>
        <p:grpSpPr bwMode="auto">
          <a:xfrm>
            <a:off x="3657600" y="1395413"/>
            <a:ext cx="5257800" cy="4167187"/>
            <a:chOff x="1536" y="788"/>
            <a:chExt cx="3312" cy="2625"/>
          </a:xfrm>
        </p:grpSpPr>
        <p:sp>
          <p:nvSpPr>
            <p:cNvPr id="44041" name="Oval 26"/>
            <p:cNvSpPr>
              <a:spLocks noChangeArrowheads="1"/>
            </p:cNvSpPr>
            <p:nvPr/>
          </p:nvSpPr>
          <p:spPr bwMode="auto">
            <a:xfrm>
              <a:off x="2000" y="1243"/>
              <a:ext cx="2252" cy="2170"/>
            </a:xfrm>
            <a:prstGeom prst="ellipse">
              <a:avLst/>
            </a:prstGeom>
            <a:solidFill>
              <a:srgbClr val="D9ECFF">
                <a:alpha val="47058"/>
              </a:srgbClr>
            </a:solidFill>
            <a:ln w="9525">
              <a:solidFill>
                <a:schemeClr val="tx1"/>
              </a:solidFill>
              <a:round/>
              <a:headEnd/>
              <a:tailEnd/>
            </a:ln>
          </p:spPr>
          <p:txBody>
            <a:bodyPr wrap="none" anchor="ctr"/>
            <a:lstStyle/>
            <a:p>
              <a:pPr algn="ctr"/>
              <a:endParaRPr lang="en-US" sz="1400">
                <a:latin typeface="Times New Roman" pitchFamily="18" charset="0"/>
              </a:endParaRPr>
            </a:p>
          </p:txBody>
        </p:sp>
        <p:sp>
          <p:nvSpPr>
            <p:cNvPr id="44042" name="AutoShape 27"/>
            <p:cNvSpPr>
              <a:spLocks noChangeArrowheads="1"/>
            </p:cNvSpPr>
            <p:nvPr/>
          </p:nvSpPr>
          <p:spPr bwMode="auto">
            <a:xfrm>
              <a:off x="1834" y="788"/>
              <a:ext cx="2650" cy="2450"/>
            </a:xfrm>
            <a:prstGeom prst="triangle">
              <a:avLst>
                <a:gd name="adj" fmla="val 50000"/>
              </a:avLst>
            </a:prstGeom>
            <a:solidFill>
              <a:srgbClr val="E5F5FF"/>
            </a:solidFill>
            <a:ln w="9525">
              <a:solidFill>
                <a:schemeClr val="tx1"/>
              </a:solidFill>
              <a:miter lim="800000"/>
              <a:headEnd/>
              <a:tailEnd/>
            </a:ln>
          </p:spPr>
          <p:txBody>
            <a:bodyPr wrap="none" anchor="ctr"/>
            <a:lstStyle/>
            <a:p>
              <a:pPr algn="ctr"/>
              <a:endParaRPr lang="en-US" sz="1400">
                <a:latin typeface="Times New Roman" pitchFamily="18" charset="0"/>
              </a:endParaRPr>
            </a:p>
          </p:txBody>
        </p:sp>
        <p:sp>
          <p:nvSpPr>
            <p:cNvPr id="44043" name="AutoShape 28"/>
            <p:cNvSpPr>
              <a:spLocks noChangeArrowheads="1"/>
            </p:cNvSpPr>
            <p:nvPr/>
          </p:nvSpPr>
          <p:spPr bwMode="auto">
            <a:xfrm>
              <a:off x="1536" y="1138"/>
              <a:ext cx="298" cy="2100"/>
            </a:xfrm>
            <a:prstGeom prst="upArrow">
              <a:avLst>
                <a:gd name="adj1" fmla="val 50000"/>
                <a:gd name="adj2" fmla="val 176174"/>
              </a:avLst>
            </a:prstGeom>
            <a:solidFill>
              <a:srgbClr val="E5F5FF"/>
            </a:solidFill>
            <a:ln w="9525">
              <a:solidFill>
                <a:schemeClr val="tx1"/>
              </a:solidFill>
              <a:miter lim="800000"/>
              <a:headEnd/>
              <a:tailEnd/>
            </a:ln>
          </p:spPr>
          <p:txBody>
            <a:bodyPr vert="eaVert" wrap="none" anchor="ctr"/>
            <a:lstStyle/>
            <a:p>
              <a:pPr algn="ctr"/>
              <a:r>
                <a:rPr lang="en-US" sz="1400" b="1"/>
                <a:t>Degree of Protection</a:t>
              </a:r>
            </a:p>
          </p:txBody>
        </p:sp>
        <p:sp>
          <p:nvSpPr>
            <p:cNvPr id="44044" name="AutoShape 29"/>
            <p:cNvSpPr>
              <a:spLocks noChangeArrowheads="1"/>
            </p:cNvSpPr>
            <p:nvPr/>
          </p:nvSpPr>
          <p:spPr bwMode="auto">
            <a:xfrm rot="10800000">
              <a:off x="4464" y="1157"/>
              <a:ext cx="384" cy="2046"/>
            </a:xfrm>
            <a:prstGeom prst="upArrow">
              <a:avLst>
                <a:gd name="adj1" fmla="val 50000"/>
                <a:gd name="adj2" fmla="val 176173"/>
              </a:avLst>
            </a:prstGeom>
            <a:solidFill>
              <a:srgbClr val="E5F5FF"/>
            </a:solidFill>
            <a:ln w="9525">
              <a:solidFill>
                <a:schemeClr val="tx1"/>
              </a:solidFill>
              <a:miter lim="800000"/>
              <a:headEnd/>
              <a:tailEnd/>
            </a:ln>
          </p:spPr>
          <p:txBody>
            <a:bodyPr rot="10800000" vert="eaVert" wrap="none" anchor="ctr"/>
            <a:lstStyle/>
            <a:p>
              <a:pPr algn="ctr"/>
              <a:r>
                <a:rPr lang="en-US" sz="1400" b="1"/>
                <a:t>Individual Privacy Interest</a:t>
              </a:r>
            </a:p>
          </p:txBody>
        </p:sp>
        <p:sp>
          <p:nvSpPr>
            <p:cNvPr id="44045" name="Line 30"/>
            <p:cNvSpPr>
              <a:spLocks noChangeShapeType="1"/>
            </p:cNvSpPr>
            <p:nvPr/>
          </p:nvSpPr>
          <p:spPr bwMode="auto">
            <a:xfrm>
              <a:off x="2099" y="2748"/>
              <a:ext cx="2120" cy="0"/>
            </a:xfrm>
            <a:prstGeom prst="line">
              <a:avLst/>
            </a:prstGeom>
            <a:noFill/>
            <a:ln w="9525">
              <a:solidFill>
                <a:schemeClr val="tx1"/>
              </a:solidFill>
              <a:round/>
              <a:headEnd/>
              <a:tailEnd/>
            </a:ln>
          </p:spPr>
          <p:txBody>
            <a:bodyPr/>
            <a:lstStyle/>
            <a:p>
              <a:endParaRPr lang="en-US"/>
            </a:p>
          </p:txBody>
        </p:sp>
        <p:sp>
          <p:nvSpPr>
            <p:cNvPr id="44046" name="Rectangle 31"/>
            <p:cNvSpPr>
              <a:spLocks noChangeArrowheads="1"/>
            </p:cNvSpPr>
            <p:nvPr/>
          </p:nvSpPr>
          <p:spPr bwMode="auto">
            <a:xfrm>
              <a:off x="2695" y="2948"/>
              <a:ext cx="986" cy="173"/>
            </a:xfrm>
            <a:prstGeom prst="rect">
              <a:avLst/>
            </a:prstGeom>
            <a:noFill/>
            <a:ln w="9525">
              <a:noFill/>
              <a:miter lim="800000"/>
              <a:headEnd/>
              <a:tailEnd/>
            </a:ln>
          </p:spPr>
          <p:txBody>
            <a:bodyPr wrap="none">
              <a:spAutoFit/>
            </a:bodyPr>
            <a:lstStyle/>
            <a:p>
              <a:r>
                <a:rPr lang="en-US" sz="1200" b="1" dirty="0"/>
                <a:t>Inspection Reports</a:t>
              </a:r>
            </a:p>
          </p:txBody>
        </p:sp>
        <p:sp>
          <p:nvSpPr>
            <p:cNvPr id="44047" name="Text Box 32"/>
            <p:cNvSpPr txBox="1">
              <a:spLocks noChangeArrowheads="1"/>
            </p:cNvSpPr>
            <p:nvPr/>
          </p:nvSpPr>
          <p:spPr bwMode="auto">
            <a:xfrm rot="3693883">
              <a:off x="2775" y="1795"/>
              <a:ext cx="2072" cy="154"/>
            </a:xfrm>
            <a:prstGeom prst="rect">
              <a:avLst/>
            </a:prstGeom>
            <a:noFill/>
            <a:ln w="9525">
              <a:noFill/>
              <a:miter lim="800000"/>
              <a:headEnd/>
              <a:tailEnd/>
            </a:ln>
          </p:spPr>
          <p:txBody>
            <a:bodyPr wrap="none">
              <a:spAutoFit/>
            </a:bodyPr>
            <a:lstStyle/>
            <a:p>
              <a:r>
                <a:rPr lang="en-US" sz="1000" b="1"/>
                <a:t>(less) Amount of Information Released by IG (more)</a:t>
              </a:r>
            </a:p>
          </p:txBody>
        </p:sp>
        <p:sp>
          <p:nvSpPr>
            <p:cNvPr id="44048" name="Line 33"/>
            <p:cNvSpPr>
              <a:spLocks noChangeShapeType="1"/>
            </p:cNvSpPr>
            <p:nvPr/>
          </p:nvSpPr>
          <p:spPr bwMode="auto">
            <a:xfrm>
              <a:off x="2473" y="2048"/>
              <a:ext cx="1368" cy="0"/>
            </a:xfrm>
            <a:prstGeom prst="line">
              <a:avLst/>
            </a:prstGeom>
            <a:noFill/>
            <a:ln w="9525">
              <a:solidFill>
                <a:schemeClr val="tx1"/>
              </a:solidFill>
              <a:round/>
              <a:headEnd/>
              <a:tailEnd/>
            </a:ln>
          </p:spPr>
          <p:txBody>
            <a:bodyPr/>
            <a:lstStyle/>
            <a:p>
              <a:endParaRPr lang="en-US"/>
            </a:p>
          </p:txBody>
        </p:sp>
        <p:sp>
          <p:nvSpPr>
            <p:cNvPr id="44049" name="Text Box 34"/>
            <p:cNvSpPr txBox="1">
              <a:spLocks noChangeArrowheads="1"/>
            </p:cNvSpPr>
            <p:nvPr/>
          </p:nvSpPr>
          <p:spPr bwMode="auto">
            <a:xfrm>
              <a:off x="2454" y="2073"/>
              <a:ext cx="1396" cy="231"/>
            </a:xfrm>
            <a:prstGeom prst="rect">
              <a:avLst/>
            </a:prstGeom>
            <a:noFill/>
            <a:ln w="9525">
              <a:noFill/>
              <a:miter lim="800000"/>
              <a:headEnd/>
              <a:tailEnd/>
            </a:ln>
          </p:spPr>
          <p:txBody>
            <a:bodyPr wrap="none">
              <a:spAutoFit/>
            </a:bodyPr>
            <a:lstStyle/>
            <a:p>
              <a:pPr algn="ctr"/>
              <a:r>
                <a:rPr lang="en-US" sz="1800" b="1">
                  <a:solidFill>
                    <a:srgbClr val="0000FF"/>
                  </a:solidFill>
                </a:rPr>
                <a:t>Assistance Inquiry</a:t>
              </a:r>
            </a:p>
          </p:txBody>
        </p:sp>
        <p:sp>
          <p:nvSpPr>
            <p:cNvPr id="44050" name="Text Box 35"/>
            <p:cNvSpPr txBox="1">
              <a:spLocks noChangeArrowheads="1"/>
            </p:cNvSpPr>
            <p:nvPr/>
          </p:nvSpPr>
          <p:spPr bwMode="auto">
            <a:xfrm>
              <a:off x="2704" y="1595"/>
              <a:ext cx="886" cy="250"/>
            </a:xfrm>
            <a:prstGeom prst="rect">
              <a:avLst/>
            </a:prstGeom>
            <a:noFill/>
            <a:ln w="9525">
              <a:noFill/>
              <a:miter lim="800000"/>
              <a:headEnd/>
              <a:tailEnd/>
            </a:ln>
          </p:spPr>
          <p:txBody>
            <a:bodyPr wrap="none">
              <a:spAutoFit/>
            </a:bodyPr>
            <a:lstStyle/>
            <a:p>
              <a:pPr algn="ctr"/>
              <a:r>
                <a:rPr lang="en-US" sz="1000" b="1"/>
                <a:t>Investigation /</a:t>
              </a:r>
            </a:p>
            <a:p>
              <a:pPr algn="ctr"/>
              <a:r>
                <a:rPr lang="en-US" sz="1000" b="1"/>
                <a:t>Investigative Inquiry</a:t>
              </a:r>
            </a:p>
          </p:txBody>
        </p:sp>
        <p:sp>
          <p:nvSpPr>
            <p:cNvPr id="44051" name="Text Box 36"/>
            <p:cNvSpPr txBox="1">
              <a:spLocks noChangeArrowheads="1"/>
            </p:cNvSpPr>
            <p:nvPr/>
          </p:nvSpPr>
          <p:spPr bwMode="auto">
            <a:xfrm>
              <a:off x="2496" y="1943"/>
              <a:ext cx="570" cy="116"/>
            </a:xfrm>
            <a:prstGeom prst="rect">
              <a:avLst/>
            </a:prstGeom>
            <a:noFill/>
            <a:ln w="9525">
              <a:noFill/>
              <a:miter lim="800000"/>
              <a:headEnd/>
              <a:tailEnd/>
            </a:ln>
          </p:spPr>
          <p:txBody>
            <a:bodyPr>
              <a:spAutoFit/>
            </a:bodyPr>
            <a:lstStyle/>
            <a:p>
              <a:r>
                <a:rPr lang="en-US" sz="600"/>
                <a:t>Directing Authority</a:t>
              </a:r>
            </a:p>
          </p:txBody>
        </p:sp>
        <p:sp>
          <p:nvSpPr>
            <p:cNvPr id="44052" name="Text Box 37"/>
            <p:cNvSpPr txBox="1">
              <a:spLocks noChangeArrowheads="1"/>
            </p:cNvSpPr>
            <p:nvPr/>
          </p:nvSpPr>
          <p:spPr bwMode="auto">
            <a:xfrm>
              <a:off x="2064" y="2420"/>
              <a:ext cx="1296" cy="460"/>
            </a:xfrm>
            <a:prstGeom prst="rect">
              <a:avLst/>
            </a:prstGeom>
            <a:noFill/>
            <a:ln w="9525">
              <a:noFill/>
              <a:miter lim="800000"/>
              <a:headEnd/>
              <a:tailEnd/>
            </a:ln>
          </p:spPr>
          <p:txBody>
            <a:bodyPr>
              <a:spAutoFit/>
            </a:bodyPr>
            <a:lstStyle/>
            <a:p>
              <a:r>
                <a:rPr lang="en-US" sz="1400" b="1">
                  <a:solidFill>
                    <a:srgbClr val="CC3300"/>
                  </a:solidFill>
                </a:rPr>
                <a:t>Commanders and Staff necessary to solve problem</a:t>
              </a:r>
            </a:p>
          </p:txBody>
        </p:sp>
        <p:sp>
          <p:nvSpPr>
            <p:cNvPr id="44053" name="Text Box 38"/>
            <p:cNvSpPr txBox="1">
              <a:spLocks noChangeArrowheads="1"/>
            </p:cNvSpPr>
            <p:nvPr/>
          </p:nvSpPr>
          <p:spPr bwMode="auto">
            <a:xfrm>
              <a:off x="1900" y="2993"/>
              <a:ext cx="729" cy="232"/>
            </a:xfrm>
            <a:prstGeom prst="rect">
              <a:avLst/>
            </a:prstGeom>
            <a:noFill/>
            <a:ln w="9525">
              <a:noFill/>
              <a:miter lim="800000"/>
              <a:headEnd/>
              <a:tailEnd/>
            </a:ln>
          </p:spPr>
          <p:txBody>
            <a:bodyPr>
              <a:spAutoFit/>
            </a:bodyPr>
            <a:lstStyle/>
            <a:p>
              <a:r>
                <a:rPr lang="en-US" sz="600"/>
                <a:t>Commanders, Staff, and others who are part of the solution</a:t>
              </a:r>
            </a:p>
          </p:txBody>
        </p:sp>
        <p:sp>
          <p:nvSpPr>
            <p:cNvPr id="44054" name="Text Box 39"/>
            <p:cNvSpPr txBox="1">
              <a:spLocks noChangeArrowheads="1"/>
            </p:cNvSpPr>
            <p:nvPr/>
          </p:nvSpPr>
          <p:spPr bwMode="auto">
            <a:xfrm>
              <a:off x="2976" y="1008"/>
              <a:ext cx="348" cy="231"/>
            </a:xfrm>
            <a:prstGeom prst="rect">
              <a:avLst/>
            </a:prstGeom>
            <a:noFill/>
            <a:ln w="9525">
              <a:noFill/>
              <a:miter lim="800000"/>
              <a:headEnd/>
              <a:tailEnd/>
            </a:ln>
          </p:spPr>
          <p:txBody>
            <a:bodyPr wrap="none">
              <a:spAutoFit/>
            </a:bodyPr>
            <a:lstStyle/>
            <a:p>
              <a:pPr algn="ctr"/>
              <a:r>
                <a:rPr lang="en-US" sz="1800" b="1">
                  <a:solidFill>
                    <a:srgbClr val="CC3300"/>
                  </a:solidFill>
                </a:rPr>
                <a:t>IGs</a:t>
              </a:r>
            </a:p>
          </p:txBody>
        </p:sp>
        <p:sp>
          <p:nvSpPr>
            <p:cNvPr id="44055" name="Text Box 40"/>
            <p:cNvSpPr txBox="1">
              <a:spLocks noChangeArrowheads="1"/>
            </p:cNvSpPr>
            <p:nvPr/>
          </p:nvSpPr>
          <p:spPr bwMode="auto">
            <a:xfrm>
              <a:off x="3408" y="2572"/>
              <a:ext cx="818" cy="192"/>
            </a:xfrm>
            <a:prstGeom prst="rect">
              <a:avLst/>
            </a:prstGeom>
            <a:noFill/>
            <a:ln w="9525">
              <a:noFill/>
              <a:miter lim="800000"/>
              <a:headEnd/>
              <a:tailEnd/>
            </a:ln>
          </p:spPr>
          <p:txBody>
            <a:bodyPr>
              <a:spAutoFit/>
            </a:bodyPr>
            <a:lstStyle/>
            <a:p>
              <a:r>
                <a:rPr lang="en-US" sz="1400" b="1">
                  <a:solidFill>
                    <a:srgbClr val="CC3300"/>
                  </a:solidFill>
                </a:rPr>
                <a:t>Complainant</a:t>
              </a:r>
            </a:p>
          </p:txBody>
        </p:sp>
        <p:sp>
          <p:nvSpPr>
            <p:cNvPr id="44056" name="Text Box 41"/>
            <p:cNvSpPr txBox="1">
              <a:spLocks noChangeArrowheads="1"/>
            </p:cNvSpPr>
            <p:nvPr/>
          </p:nvSpPr>
          <p:spPr bwMode="auto">
            <a:xfrm>
              <a:off x="3026" y="1943"/>
              <a:ext cx="762" cy="116"/>
            </a:xfrm>
            <a:prstGeom prst="rect">
              <a:avLst/>
            </a:prstGeom>
            <a:noFill/>
            <a:ln w="9525">
              <a:noFill/>
              <a:miter lim="800000"/>
              <a:headEnd/>
              <a:tailEnd/>
            </a:ln>
          </p:spPr>
          <p:txBody>
            <a:bodyPr>
              <a:spAutoFit/>
            </a:bodyPr>
            <a:lstStyle/>
            <a:p>
              <a:pPr algn="r"/>
              <a:r>
                <a:rPr lang="en-US" sz="600"/>
                <a:t>Witness / Complainant</a:t>
              </a:r>
            </a:p>
          </p:txBody>
        </p:sp>
        <p:sp>
          <p:nvSpPr>
            <p:cNvPr id="44057" name="Text Box 42"/>
            <p:cNvSpPr txBox="1">
              <a:spLocks noChangeArrowheads="1"/>
            </p:cNvSpPr>
            <p:nvPr/>
          </p:nvSpPr>
          <p:spPr bwMode="auto">
            <a:xfrm>
              <a:off x="3623" y="2993"/>
              <a:ext cx="761" cy="232"/>
            </a:xfrm>
            <a:prstGeom prst="rect">
              <a:avLst/>
            </a:prstGeom>
            <a:noFill/>
            <a:ln w="9525">
              <a:noFill/>
              <a:miter lim="800000"/>
              <a:headEnd/>
              <a:tailEnd/>
            </a:ln>
          </p:spPr>
          <p:txBody>
            <a:bodyPr>
              <a:spAutoFit/>
            </a:bodyPr>
            <a:lstStyle/>
            <a:p>
              <a:pPr algn="r"/>
              <a:r>
                <a:rPr lang="en-US" sz="600" b="1"/>
                <a:t>Inspections information sources (Soldiers, commanders, units, etc.)</a:t>
              </a:r>
            </a:p>
          </p:txBody>
        </p:sp>
        <p:sp>
          <p:nvSpPr>
            <p:cNvPr id="44058" name="WordArt 43"/>
            <p:cNvSpPr>
              <a:spLocks noChangeArrowheads="1" noChangeShapeType="1" noTextEdit="1"/>
            </p:cNvSpPr>
            <p:nvPr/>
          </p:nvSpPr>
          <p:spPr bwMode="auto">
            <a:xfrm rot="-3898755">
              <a:off x="1847" y="1865"/>
              <a:ext cx="1019" cy="331"/>
            </a:xfrm>
            <a:prstGeom prst="rect">
              <a:avLst/>
            </a:prstGeom>
          </p:spPr>
          <p:txBody>
            <a:bodyPr spcFirstLastPara="1" wrap="none" fromWordArt="1">
              <a:prstTxWarp prst="textArchUp">
                <a:avLst>
                  <a:gd name="adj" fmla="val 11235860"/>
                </a:avLst>
              </a:prstTxWarp>
            </a:bodyPr>
            <a:lstStyle/>
            <a:p>
              <a:pPr algn="ctr"/>
              <a:r>
                <a:rPr lang="en-US" sz="2400" kern="10">
                  <a:ln w="9525">
                    <a:solidFill>
                      <a:srgbClr val="000000"/>
                    </a:solidFill>
                    <a:round/>
                    <a:headEnd/>
                    <a:tailEnd/>
                  </a:ln>
                  <a:solidFill>
                    <a:srgbClr val="000000"/>
                  </a:solidFill>
                  <a:latin typeface="Arial"/>
                  <a:cs typeface="Arial"/>
                </a:rPr>
                <a:t>Teach and Train</a:t>
              </a:r>
            </a:p>
          </p:txBody>
        </p:sp>
        <p:sp>
          <p:nvSpPr>
            <p:cNvPr id="44059" name="Oval 44"/>
            <p:cNvSpPr>
              <a:spLocks noChangeArrowheads="1"/>
            </p:cNvSpPr>
            <p:nvPr/>
          </p:nvSpPr>
          <p:spPr bwMode="auto">
            <a:xfrm>
              <a:off x="2880" y="1032"/>
              <a:ext cx="576" cy="192"/>
            </a:xfrm>
            <a:prstGeom prst="ellipse">
              <a:avLst/>
            </a:prstGeom>
            <a:noFill/>
            <a:ln w="38100">
              <a:solidFill>
                <a:srgbClr val="CC3300"/>
              </a:solidFill>
              <a:round/>
              <a:headEnd/>
              <a:tailEnd/>
            </a:ln>
          </p:spPr>
          <p:txBody>
            <a:bodyPr wrap="none" anchor="ctr"/>
            <a:lstStyle/>
            <a:p>
              <a:endParaRPr lang="en-US"/>
            </a:p>
          </p:txBody>
        </p:sp>
        <p:sp>
          <p:nvSpPr>
            <p:cNvPr id="44060" name="Oval 45"/>
            <p:cNvSpPr>
              <a:spLocks noChangeArrowheads="1"/>
            </p:cNvSpPr>
            <p:nvPr/>
          </p:nvSpPr>
          <p:spPr bwMode="auto">
            <a:xfrm>
              <a:off x="1980" y="2358"/>
              <a:ext cx="1248" cy="576"/>
            </a:xfrm>
            <a:prstGeom prst="ellipse">
              <a:avLst/>
            </a:prstGeom>
            <a:noFill/>
            <a:ln w="38100">
              <a:solidFill>
                <a:srgbClr val="CC3300"/>
              </a:solidFill>
              <a:round/>
              <a:headEnd/>
              <a:tailEnd/>
            </a:ln>
          </p:spPr>
          <p:txBody>
            <a:bodyPr wrap="none" anchor="ctr"/>
            <a:lstStyle/>
            <a:p>
              <a:endParaRPr lang="en-US"/>
            </a:p>
          </p:txBody>
        </p:sp>
        <p:sp>
          <p:nvSpPr>
            <p:cNvPr id="44061" name="Oval 46"/>
            <p:cNvSpPr>
              <a:spLocks noChangeArrowheads="1"/>
            </p:cNvSpPr>
            <p:nvPr/>
          </p:nvSpPr>
          <p:spPr bwMode="auto">
            <a:xfrm>
              <a:off x="3410" y="2526"/>
              <a:ext cx="768" cy="288"/>
            </a:xfrm>
            <a:prstGeom prst="ellipse">
              <a:avLst/>
            </a:prstGeom>
            <a:noFill/>
            <a:ln w="38100">
              <a:solidFill>
                <a:srgbClr val="CC3300"/>
              </a:solidFill>
              <a:round/>
              <a:headEnd/>
              <a:tailEnd/>
            </a:ln>
          </p:spPr>
          <p:txBody>
            <a:bodyPr wrap="none" anchor="ctr"/>
            <a:lstStyle/>
            <a:p>
              <a:endParaRPr lang="en-US"/>
            </a:p>
          </p:txBody>
        </p:sp>
      </p:grpSp>
      <p:sp>
        <p:nvSpPr>
          <p:cNvPr id="44040" name="Line 47"/>
          <p:cNvSpPr>
            <a:spLocks noChangeShapeType="1"/>
          </p:cNvSpPr>
          <p:nvPr/>
        </p:nvSpPr>
        <p:spPr bwMode="auto">
          <a:xfrm flipH="1" flipV="1">
            <a:off x="2772879" y="3227275"/>
            <a:ext cx="1653085" cy="1031820"/>
          </a:xfrm>
          <a:prstGeom prst="line">
            <a:avLst/>
          </a:prstGeom>
          <a:noFill/>
          <a:ln w="76200">
            <a:solidFill>
              <a:schemeClr val="tx1"/>
            </a:solidFill>
            <a:prstDash val="sysDot"/>
            <a:round/>
            <a:headEnd/>
            <a:tailEnd type="arrow" w="med" len="med"/>
          </a:ln>
        </p:spPr>
        <p:txBody>
          <a:bodyPr wrap="none"/>
          <a:lstStyle/>
          <a:p>
            <a:endParaRPr lang="en-US"/>
          </a:p>
        </p:txBody>
      </p:sp>
      <p:sp>
        <p:nvSpPr>
          <p:cNvPr id="2" name="Line 47">
            <a:extLst>
              <a:ext uri="{FF2B5EF4-FFF2-40B4-BE49-F238E27FC236}">
                <a16:creationId xmlns:a16="http://schemas.microsoft.com/office/drawing/2014/main" id="{FDE81C2D-70A6-6BCA-1630-D97416BD4CD4}"/>
              </a:ext>
            </a:extLst>
          </p:cNvPr>
          <p:cNvSpPr>
            <a:spLocks noChangeShapeType="1"/>
          </p:cNvSpPr>
          <p:nvPr/>
        </p:nvSpPr>
        <p:spPr bwMode="auto">
          <a:xfrm flipH="1" flipV="1">
            <a:off x="2563330" y="3435350"/>
            <a:ext cx="1599110" cy="1592263"/>
          </a:xfrm>
          <a:prstGeom prst="line">
            <a:avLst/>
          </a:prstGeom>
          <a:noFill/>
          <a:ln w="76200">
            <a:solidFill>
              <a:schemeClr val="tx1"/>
            </a:solidFill>
            <a:prstDash val="sysDot"/>
            <a:round/>
            <a:headEnd/>
            <a:tailEnd type="arrow" w="med" len="med"/>
          </a:ln>
        </p:spPr>
        <p:txBody>
          <a:bodyPr wrap="none"/>
          <a:lstStyle/>
          <a:p>
            <a:endParaRPr lang="en-US"/>
          </a:p>
        </p:txBody>
      </p:sp>
      <p:sp>
        <p:nvSpPr>
          <p:cNvPr id="3" name="Line 47">
            <a:extLst>
              <a:ext uri="{FF2B5EF4-FFF2-40B4-BE49-F238E27FC236}">
                <a16:creationId xmlns:a16="http://schemas.microsoft.com/office/drawing/2014/main" id="{F5CD35E6-7921-7D71-8F50-84849C2AFB00}"/>
              </a:ext>
            </a:extLst>
          </p:cNvPr>
          <p:cNvSpPr>
            <a:spLocks noChangeShapeType="1"/>
          </p:cNvSpPr>
          <p:nvPr/>
        </p:nvSpPr>
        <p:spPr bwMode="auto">
          <a:xfrm flipH="1" flipV="1">
            <a:off x="2969730" y="3084969"/>
            <a:ext cx="2216150" cy="142306"/>
          </a:xfrm>
          <a:prstGeom prst="line">
            <a:avLst/>
          </a:prstGeom>
          <a:noFill/>
          <a:ln w="76200">
            <a:solidFill>
              <a:schemeClr val="tx1"/>
            </a:solidFill>
            <a:prstDash val="sysDot"/>
            <a:round/>
            <a:headEnd/>
            <a:tailEnd type="arrow" w="med" len="med"/>
          </a:ln>
        </p:spPr>
        <p:txBody>
          <a:bodyPr wrap="none"/>
          <a:lstStyle/>
          <a:p>
            <a:endParaRPr lang="en-US"/>
          </a:p>
        </p:txBody>
      </p:sp>
      <p:grpSp>
        <p:nvGrpSpPr>
          <p:cNvPr id="4" name="Group 3">
            <a:extLst>
              <a:ext uri="{FF2B5EF4-FFF2-40B4-BE49-F238E27FC236}">
                <a16:creationId xmlns:a16="http://schemas.microsoft.com/office/drawing/2014/main" id="{E0A779B9-1262-5723-9926-7BF832ADBE82}"/>
              </a:ext>
            </a:extLst>
          </p:cNvPr>
          <p:cNvGrpSpPr/>
          <p:nvPr/>
        </p:nvGrpSpPr>
        <p:grpSpPr>
          <a:xfrm>
            <a:off x="7550192" y="5492991"/>
            <a:ext cx="1511215" cy="399184"/>
            <a:chOff x="40787" y="3206127"/>
            <a:chExt cx="1511215" cy="488627"/>
          </a:xfrm>
        </p:grpSpPr>
        <p:sp>
          <p:nvSpPr>
            <p:cNvPr id="5" name="Rectangle 4">
              <a:extLst>
                <a:ext uri="{FF2B5EF4-FFF2-40B4-BE49-F238E27FC236}">
                  <a16:creationId xmlns:a16="http://schemas.microsoft.com/office/drawing/2014/main" id="{67BE4FCC-B823-9C44-2692-1DF00CECB348}"/>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Turn &amp; Tab</a:t>
              </a:r>
            </a:p>
          </p:txBody>
        </p:sp>
        <p:sp>
          <p:nvSpPr>
            <p:cNvPr id="6" name="Speech Bubble: Rectangle with Corners Rounded 5">
              <a:extLst>
                <a:ext uri="{FF2B5EF4-FFF2-40B4-BE49-F238E27FC236}">
                  <a16:creationId xmlns:a16="http://schemas.microsoft.com/office/drawing/2014/main" id="{F0F968CB-6C6D-5C77-D4FE-EA5E9847F8E4}"/>
                </a:ext>
              </a:extLst>
            </p:cNvPr>
            <p:cNvSpPr/>
            <p:nvPr/>
          </p:nvSpPr>
          <p:spPr bwMode="auto">
            <a:xfrm>
              <a:off x="40787" y="3206127"/>
              <a:ext cx="1511215" cy="488627"/>
            </a:xfrm>
            <a:prstGeom prst="wedgeRoundRectCallout">
              <a:avLst>
                <a:gd name="adj1" fmla="val 2324"/>
                <a:gd name="adj2" fmla="val 215536"/>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760226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7">
            <a:extLst>
              <a:ext uri="{FF2B5EF4-FFF2-40B4-BE49-F238E27FC236}">
                <a16:creationId xmlns:a16="http://schemas.microsoft.com/office/drawing/2014/main" id="{F01BDF75-F7A4-B156-723B-E85770AC51AC}"/>
              </a:ext>
            </a:extLst>
          </p:cNvPr>
          <p:cNvSpPr>
            <a:spLocks noChangeShapeType="1"/>
          </p:cNvSpPr>
          <p:nvPr/>
        </p:nvSpPr>
        <p:spPr bwMode="auto">
          <a:xfrm flipH="1">
            <a:off x="5638800" y="5533153"/>
            <a:ext cx="1661491" cy="715247"/>
          </a:xfrm>
          <a:prstGeom prst="line">
            <a:avLst/>
          </a:prstGeom>
          <a:noFill/>
          <a:ln w="76200">
            <a:solidFill>
              <a:schemeClr val="tx1"/>
            </a:solidFill>
            <a:prstDash val="sysDot"/>
            <a:round/>
            <a:headEnd/>
            <a:tailEnd type="arrow" w="med" len="med"/>
          </a:ln>
        </p:spPr>
        <p:txBody>
          <a:bodyPr wrap="none"/>
          <a:lstStyle/>
          <a:p>
            <a:endParaRPr lang="en-US"/>
          </a:p>
        </p:txBody>
      </p:sp>
      <p:sp>
        <p:nvSpPr>
          <p:cNvPr id="44035" name="Rectangle 2"/>
          <p:cNvSpPr>
            <a:spLocks noGrp="1" noChangeArrowheads="1"/>
          </p:cNvSpPr>
          <p:nvPr>
            <p:ph type="title"/>
          </p:nvPr>
        </p:nvSpPr>
        <p:spPr>
          <a:xfrm>
            <a:off x="1295400" y="205879"/>
            <a:ext cx="7239000" cy="1023381"/>
          </a:xfrm>
        </p:spPr>
        <p:txBody>
          <a:bodyPr/>
          <a:lstStyle/>
          <a:p>
            <a:pPr eaLnBrk="1" hangingPunct="1"/>
            <a:r>
              <a:rPr lang="en-US" sz="4000" dirty="0"/>
              <a:t>Triangle of Confidentiality</a:t>
            </a:r>
            <a:br>
              <a:rPr lang="en-US" sz="4000" dirty="0"/>
            </a:br>
            <a:r>
              <a:rPr lang="en-US" sz="2000" i="1" dirty="0">
                <a:solidFill>
                  <a:srgbClr val="0033CC"/>
                </a:solidFill>
              </a:rPr>
              <a:t>Clarification: AR 20-1, paragraph 1-7f (5) and 1-13</a:t>
            </a:r>
          </a:p>
        </p:txBody>
      </p:sp>
      <p:sp>
        <p:nvSpPr>
          <p:cNvPr id="44037" name="Text Box 4"/>
          <p:cNvSpPr txBox="1">
            <a:spLocks noChangeArrowheads="1"/>
          </p:cNvSpPr>
          <p:nvPr/>
        </p:nvSpPr>
        <p:spPr bwMode="auto">
          <a:xfrm>
            <a:off x="155041" y="1844526"/>
            <a:ext cx="8833917" cy="4693593"/>
          </a:xfrm>
          <a:prstGeom prst="rect">
            <a:avLst/>
          </a:prstGeom>
          <a:noFill/>
          <a:ln w="12700">
            <a:noFill/>
            <a:miter lim="800000"/>
            <a:headEnd type="none" w="sm" len="sm"/>
            <a:tailEnd type="none" w="sm" len="sm"/>
          </a:ln>
        </p:spPr>
        <p:txBody>
          <a:bodyPr wrap="square">
            <a:spAutoFit/>
          </a:bodyPr>
          <a:lstStyle/>
          <a:p>
            <a:pPr marL="285750" indent="-285750">
              <a:buFontTx/>
              <a:buChar char="•"/>
            </a:pPr>
            <a:r>
              <a:rPr lang="en-US" sz="2300" b="1" dirty="0"/>
              <a:t>Directing Authority (DA) </a:t>
            </a:r>
            <a:r>
              <a:rPr lang="en-US" sz="2300" b="1" dirty="0">
                <a:solidFill>
                  <a:srgbClr val="0033CC"/>
                </a:solidFill>
              </a:rPr>
              <a:t>may bring staff members </a:t>
            </a:r>
            <a:r>
              <a:rPr lang="en-US" sz="2300" b="1" dirty="0"/>
              <a:t>and </a:t>
            </a:r>
            <a:r>
              <a:rPr lang="en-US" sz="2300" b="1" dirty="0">
                <a:solidFill>
                  <a:srgbClr val="0033CC"/>
                </a:solidFill>
              </a:rPr>
              <a:t>subordinate commanders</a:t>
            </a:r>
            <a:r>
              <a:rPr lang="en-US" sz="2300" b="1" dirty="0"/>
              <a:t> into the Triangle of Confidentiality </a:t>
            </a:r>
            <a:r>
              <a:rPr lang="en-US" sz="2300" b="1" dirty="0">
                <a:solidFill>
                  <a:srgbClr val="FF0000"/>
                </a:solidFill>
              </a:rPr>
              <a:t>(except for information pertaining to Investigations)</a:t>
            </a:r>
          </a:p>
          <a:p>
            <a:pPr marL="285750" indent="-285750">
              <a:buFontTx/>
              <a:buChar char="•"/>
            </a:pPr>
            <a:r>
              <a:rPr lang="en-US" sz="2300" b="1" dirty="0"/>
              <a:t>DA may authorize release by topic, function, timeframe, etc. (not limited to individual occurrences)</a:t>
            </a:r>
          </a:p>
          <a:p>
            <a:pPr marL="285750" indent="-285750">
              <a:buFontTx/>
              <a:buChar char="•"/>
            </a:pPr>
            <a:r>
              <a:rPr lang="en-US" sz="2300" b="1" dirty="0"/>
              <a:t>DA is not required to be present when authorized information is released</a:t>
            </a:r>
          </a:p>
          <a:p>
            <a:pPr marL="285750" indent="-285750">
              <a:buFontTx/>
              <a:buChar char="•"/>
            </a:pPr>
            <a:r>
              <a:rPr lang="en-US" sz="2300" b="1" dirty="0">
                <a:solidFill>
                  <a:srgbClr val="0033CC"/>
                </a:solidFill>
              </a:rPr>
              <a:t>DA’s SJA always allowed in the Triangle of Confidentiality</a:t>
            </a:r>
          </a:p>
          <a:p>
            <a:r>
              <a:rPr lang="en-US" sz="2300" b="1" dirty="0"/>
              <a:t>    </a:t>
            </a:r>
            <a:r>
              <a:rPr lang="en-US" sz="2300" b="1" dirty="0">
                <a:solidFill>
                  <a:srgbClr val="0033CC"/>
                </a:solidFill>
              </a:rPr>
              <a:t>at all levels</a:t>
            </a:r>
          </a:p>
          <a:p>
            <a:pPr marL="285750" indent="-285750">
              <a:buFontTx/>
              <a:buChar char="•"/>
            </a:pPr>
            <a:r>
              <a:rPr lang="en-US" sz="2300" b="1" dirty="0"/>
              <a:t>DA </a:t>
            </a:r>
            <a:r>
              <a:rPr lang="en-US" sz="2300" b="1" dirty="0">
                <a:solidFill>
                  <a:srgbClr val="FF0000"/>
                </a:solidFill>
              </a:rPr>
              <a:t>may</a:t>
            </a:r>
            <a:r>
              <a:rPr lang="en-US" sz="2300" b="1" dirty="0"/>
              <a:t> release and / or authorize </a:t>
            </a:r>
          </a:p>
          <a:p>
            <a:r>
              <a:rPr lang="en-US" sz="2300" b="1" dirty="0"/>
              <a:t>    the release of information about IG</a:t>
            </a:r>
          </a:p>
          <a:p>
            <a:r>
              <a:rPr lang="en-US" sz="2300" b="1" dirty="0"/>
              <a:t>    Investigation(s) and allegations</a:t>
            </a:r>
          </a:p>
          <a:p>
            <a:r>
              <a:rPr lang="en-US" sz="2300" b="1" dirty="0"/>
              <a:t>    to their </a:t>
            </a:r>
            <a:r>
              <a:rPr lang="en-US" sz="2300" b="1" dirty="0">
                <a:solidFill>
                  <a:srgbClr val="0033CC"/>
                </a:solidFill>
              </a:rPr>
              <a:t>CSM</a:t>
            </a:r>
            <a:endParaRPr lang="en-US" sz="2300" b="1" dirty="0"/>
          </a:p>
        </p:txBody>
      </p:sp>
      <p:pic>
        <p:nvPicPr>
          <p:cNvPr id="2" name="Picture 1"/>
          <p:cNvPicPr>
            <a:picLocks noChangeAspect="1"/>
          </p:cNvPicPr>
          <p:nvPr/>
        </p:nvPicPr>
        <p:blipFill>
          <a:blip r:embed="rId3"/>
          <a:stretch>
            <a:fillRect/>
          </a:stretch>
        </p:blipFill>
        <p:spPr>
          <a:xfrm>
            <a:off x="6500191" y="4724400"/>
            <a:ext cx="2462313" cy="2120056"/>
          </a:xfrm>
          <a:prstGeom prst="rect">
            <a:avLst/>
          </a:prstGeom>
        </p:spPr>
      </p:pic>
      <p:sp>
        <p:nvSpPr>
          <p:cNvPr id="3" name="Oval 3">
            <a:extLst>
              <a:ext uri="{FF2B5EF4-FFF2-40B4-BE49-F238E27FC236}">
                <a16:creationId xmlns:a16="http://schemas.microsoft.com/office/drawing/2014/main" id="{B990A72C-0592-AB50-5A91-F39D5D14175F}"/>
              </a:ext>
            </a:extLst>
          </p:cNvPr>
          <p:cNvSpPr>
            <a:spLocks noChangeArrowheads="1"/>
          </p:cNvSpPr>
          <p:nvPr/>
        </p:nvSpPr>
        <p:spPr bwMode="auto">
          <a:xfrm>
            <a:off x="4318856" y="6155224"/>
            <a:ext cx="1420687" cy="476071"/>
          </a:xfrm>
          <a:prstGeom prst="ellipse">
            <a:avLst/>
          </a:prstGeom>
          <a:solidFill>
            <a:srgbClr val="FFFF00"/>
          </a:solidFill>
          <a:ln w="38100">
            <a:solidFill>
              <a:srgbClr val="000000"/>
            </a:solidFill>
            <a:round/>
            <a:headEnd/>
            <a:tailEnd/>
          </a:ln>
        </p:spPr>
        <p:txBody>
          <a:bodyPr wrap="square">
            <a:spAutoFit/>
          </a:bodyPr>
          <a:lstStyle/>
          <a:p>
            <a:pPr algn="ctr"/>
            <a:r>
              <a:rPr lang="en-US" sz="1600" b="1" dirty="0">
                <a:solidFill>
                  <a:srgbClr val="FF0000"/>
                </a:solidFill>
              </a:rPr>
              <a:t>**CSM**</a:t>
            </a:r>
          </a:p>
        </p:txBody>
      </p:sp>
      <p:sp>
        <p:nvSpPr>
          <p:cNvPr id="5" name="Footer Placeholder 2">
            <a:extLst>
              <a:ext uri="{FF2B5EF4-FFF2-40B4-BE49-F238E27FC236}">
                <a16:creationId xmlns:a16="http://schemas.microsoft.com/office/drawing/2014/main" id="{F91B208D-A3E1-5013-3A26-C67EBA49C68A}"/>
              </a:ext>
            </a:extLst>
          </p:cNvPr>
          <p:cNvSpPr>
            <a:spLocks noGrp="1"/>
          </p:cNvSpPr>
          <p:nvPr>
            <p:ph type="ftr" sz="quarter" idx="10"/>
          </p:nvPr>
        </p:nvSpPr>
        <p:spPr>
          <a:xfrm>
            <a:off x="5029200" y="6827838"/>
            <a:ext cx="4114800" cy="487362"/>
          </a:xfrm>
          <a:noFill/>
        </p:spPr>
        <p:txBody>
          <a:bodyPr/>
          <a:lstStyle/>
          <a:p>
            <a:r>
              <a:rPr lang="en-US" dirty="0"/>
              <a:t>U.S. Army Inspector General School   </a:t>
            </a:r>
            <a:fld id="{DB706655-ACF7-4353-93B2-0CD91EC7D315}" type="slidenum">
              <a:rPr lang="en-US" smtClean="0"/>
              <a:pPr/>
              <a:t>28</a:t>
            </a:fld>
            <a:endParaRPr lang="en-US" dirty="0"/>
          </a:p>
        </p:txBody>
      </p:sp>
    </p:spTree>
    <p:extLst>
      <p:ext uri="{BB962C8B-B14F-4D97-AF65-F5344CB8AC3E}">
        <p14:creationId xmlns:p14="http://schemas.microsoft.com/office/powerpoint/2010/main" val="35811365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969182" y="503035"/>
            <a:ext cx="7765143" cy="816429"/>
          </a:xfrm>
        </p:spPr>
        <p:txBody>
          <a:bodyPr/>
          <a:lstStyle/>
          <a:p>
            <a:r>
              <a:rPr lang="en-US" altLang="en-US" sz="3429" dirty="0"/>
              <a:t>Inspector General / CSM Relationship</a:t>
            </a:r>
          </a:p>
        </p:txBody>
      </p:sp>
      <p:sp>
        <p:nvSpPr>
          <p:cNvPr id="3" name="Content Placeholder 2"/>
          <p:cNvSpPr>
            <a:spLocks noGrp="1"/>
          </p:cNvSpPr>
          <p:nvPr>
            <p:ph idx="1"/>
          </p:nvPr>
        </p:nvSpPr>
        <p:spPr>
          <a:xfrm>
            <a:off x="158115" y="1844767"/>
            <a:ext cx="8533190" cy="4565952"/>
          </a:xfrm>
        </p:spPr>
        <p:txBody>
          <a:bodyPr/>
          <a:lstStyle/>
          <a:p>
            <a:pPr marL="510778" lvl="1" defTabSz="725106" eaLnBrk="1" hangingPunct="1">
              <a:lnSpc>
                <a:spcPct val="80000"/>
              </a:lnSpc>
              <a:buFont typeface="Arial" panose="020B0604020202020204" pitchFamily="34" charset="0"/>
              <a:buChar char="•"/>
              <a:defRPr/>
            </a:pPr>
            <a:r>
              <a:rPr lang="en-US" sz="2000" dirty="0"/>
              <a:t>Meet </a:t>
            </a:r>
            <a:r>
              <a:rPr lang="en-US" sz="2000" dirty="0">
                <a:solidFill>
                  <a:srgbClr val="0033CC"/>
                </a:solidFill>
              </a:rPr>
              <a:t>regularly</a:t>
            </a:r>
            <a:r>
              <a:rPr lang="en-US" sz="2000" dirty="0"/>
              <a:t> to </a:t>
            </a:r>
            <a:r>
              <a:rPr lang="en-US" sz="2000" dirty="0">
                <a:solidFill>
                  <a:srgbClr val="0033CC"/>
                </a:solidFill>
              </a:rPr>
              <a:t>discuss issues </a:t>
            </a:r>
            <a:r>
              <a:rPr lang="en-US" sz="2000" dirty="0"/>
              <a:t>impacting the command</a:t>
            </a:r>
          </a:p>
          <a:p>
            <a:pPr marL="510778"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Get CSM’s input for potential inspections</a:t>
            </a:r>
          </a:p>
          <a:p>
            <a:pPr marL="510778"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Share Assistance trends and issues occurring within the command</a:t>
            </a:r>
          </a:p>
          <a:p>
            <a:pPr marL="510777"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solidFill>
                  <a:srgbClr val="0033CC"/>
                </a:solidFill>
              </a:rPr>
              <a:t>Share overarching observations</a:t>
            </a:r>
          </a:p>
          <a:p>
            <a:pPr marL="510777"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Share Inspections reports, results, and recommendations (released by DA)</a:t>
            </a:r>
          </a:p>
          <a:p>
            <a:pPr marL="510778"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Encourage the CSM to engage with the DA about IG matters</a:t>
            </a:r>
          </a:p>
          <a:p>
            <a:pPr marL="225028" lvl="1" indent="0" defTabSz="725106" eaLnBrk="1" hangingPunct="1">
              <a:lnSpc>
                <a:spcPct val="80000"/>
              </a:lnSpc>
              <a:buNone/>
              <a:defRPr/>
            </a:pPr>
            <a:endParaRPr lang="en-US" sz="1000" dirty="0"/>
          </a:p>
          <a:p>
            <a:pPr marL="510778" lvl="1" defTabSz="725106" eaLnBrk="1" hangingPunct="1">
              <a:lnSpc>
                <a:spcPct val="80000"/>
              </a:lnSpc>
              <a:buFont typeface="Arial" panose="020B0604020202020204" pitchFamily="34" charset="0"/>
              <a:buChar char="•"/>
              <a:defRPr/>
            </a:pPr>
            <a:r>
              <a:rPr lang="en-US" sz="2000" dirty="0"/>
              <a:t>Permissible release to resolve / action Assistance Case(s), as appropriate, while protecting confidentiality</a:t>
            </a:r>
          </a:p>
          <a:p>
            <a:pPr marL="510777"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solidFill>
                  <a:srgbClr val="FF0000"/>
                </a:solidFill>
              </a:rPr>
              <a:t>The CSM is allowed into the Triangle of Confidentiality when necessary and at the Directing Authority's discretion to include IG investigation and allegations. </a:t>
            </a:r>
          </a:p>
          <a:p>
            <a:pPr>
              <a:buFont typeface="Arial" panose="020B0604020202020204" pitchFamily="34" charset="0"/>
              <a:buChar char="•"/>
              <a:defRPr/>
            </a:pPr>
            <a:endParaRPr lang="en-US" sz="2000" dirty="0"/>
          </a:p>
        </p:txBody>
      </p:sp>
      <p:sp>
        <p:nvSpPr>
          <p:cNvPr id="17412" name="Footer Placeholder 3"/>
          <p:cNvSpPr>
            <a:spLocks noGrp="1"/>
          </p:cNvSpPr>
          <p:nvPr>
            <p:ph type="ftr" sz="quarter" idx="4294967295"/>
          </p:nvPr>
        </p:nvSpPr>
        <p:spPr>
          <a:xfrm>
            <a:off x="5029200" y="6827838"/>
            <a:ext cx="4114800"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69">
              <a:spcBef>
                <a:spcPct val="20000"/>
              </a:spcBef>
              <a:buChar char="•"/>
              <a:defRPr sz="3238" b="1">
                <a:solidFill>
                  <a:schemeClr val="tx1"/>
                </a:solidFill>
                <a:latin typeface="Arial" panose="020B0604020202020204" pitchFamily="34" charset="0"/>
              </a:defRPr>
            </a:lvl1pPr>
            <a:lvl2pPr marL="707586" indent="-272148" defTabSz="920769">
              <a:spcBef>
                <a:spcPct val="20000"/>
              </a:spcBef>
              <a:buChar char="–"/>
              <a:defRPr sz="2857" b="1">
                <a:solidFill>
                  <a:schemeClr val="tx1"/>
                </a:solidFill>
                <a:latin typeface="Arial" panose="020B0604020202020204" pitchFamily="34" charset="0"/>
              </a:defRPr>
            </a:lvl2pPr>
            <a:lvl3pPr marL="1088593" indent="-217719" defTabSz="920769">
              <a:spcBef>
                <a:spcPct val="20000"/>
              </a:spcBef>
              <a:buChar char="•"/>
              <a:defRPr sz="2381" b="1">
                <a:solidFill>
                  <a:schemeClr val="tx1"/>
                </a:solidFill>
                <a:latin typeface="Arial" panose="020B0604020202020204" pitchFamily="34" charset="0"/>
              </a:defRPr>
            </a:lvl3pPr>
            <a:lvl4pPr marL="1524030" indent="-217719" defTabSz="920769">
              <a:spcBef>
                <a:spcPct val="20000"/>
              </a:spcBef>
              <a:buChar char="–"/>
              <a:defRPr sz="2000" b="1">
                <a:solidFill>
                  <a:schemeClr val="tx1"/>
                </a:solidFill>
                <a:latin typeface="Arial" panose="020B0604020202020204" pitchFamily="34" charset="0"/>
              </a:defRPr>
            </a:lvl4pPr>
            <a:lvl5pPr marL="1959468" indent="-217719" defTabSz="920769">
              <a:spcBef>
                <a:spcPct val="20000"/>
              </a:spcBef>
              <a:buChar char="»"/>
              <a:defRPr sz="2000" b="1">
                <a:solidFill>
                  <a:schemeClr val="tx1"/>
                </a:solidFill>
                <a:latin typeface="Arial" panose="020B0604020202020204" pitchFamily="34" charset="0"/>
              </a:defRPr>
            </a:lvl5pPr>
            <a:lvl6pPr marL="2394905"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6pPr>
            <a:lvl7pPr marL="2830342"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7pPr>
            <a:lvl8pPr marL="3265780"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8pPr>
            <a:lvl9pPr marL="3701217"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FontTx/>
              <a:buNone/>
            </a:pPr>
            <a:r>
              <a:rPr lang="en-US" altLang="en-US" sz="1429"/>
              <a:t>U.S. Army Inspector General School  </a:t>
            </a:r>
          </a:p>
        </p:txBody>
      </p:sp>
      <p:pic>
        <p:nvPicPr>
          <p:cNvPr id="4" name="Picture 3"/>
          <p:cNvPicPr>
            <a:picLocks noChangeAspect="1"/>
          </p:cNvPicPr>
          <p:nvPr/>
        </p:nvPicPr>
        <p:blipFill>
          <a:blip r:embed="rId3"/>
          <a:stretch>
            <a:fillRect/>
          </a:stretch>
        </p:blipFill>
        <p:spPr>
          <a:xfrm>
            <a:off x="7772400" y="228600"/>
            <a:ext cx="1092659" cy="1791038"/>
          </a:xfrm>
          <a:prstGeom prst="rect">
            <a:avLst/>
          </a:prstGeom>
        </p:spPr>
      </p:pic>
      <p:sp>
        <p:nvSpPr>
          <p:cNvPr id="7" name="Rectangle 5"/>
          <p:cNvSpPr>
            <a:spLocks noChangeArrowheads="1"/>
          </p:cNvSpPr>
          <p:nvPr/>
        </p:nvSpPr>
        <p:spPr bwMode="auto">
          <a:xfrm>
            <a:off x="5181600" y="6548142"/>
            <a:ext cx="3962399" cy="338554"/>
          </a:xfrm>
          <a:prstGeom prst="rect">
            <a:avLst/>
          </a:prstGeom>
          <a:noFill/>
          <a:ln w="76200">
            <a:noFill/>
            <a:miter lim="800000"/>
            <a:headEnd/>
            <a:tailEnd/>
          </a:ln>
        </p:spPr>
        <p:txBody>
          <a:bodyPr wrap="square">
            <a:spAutoFit/>
          </a:bodyPr>
          <a:lstStyle/>
          <a:p>
            <a:r>
              <a:rPr lang="en-US" sz="1600" b="1" dirty="0">
                <a:solidFill>
                  <a:srgbClr val="336600"/>
                </a:solidFill>
              </a:rPr>
              <a:t>AR 20-1, para. 1-7 f (5) and para. 3-3 b</a:t>
            </a:r>
          </a:p>
        </p:txBody>
      </p:sp>
    </p:spTree>
    <p:extLst>
      <p:ext uri="{BB962C8B-B14F-4D97-AF65-F5344CB8AC3E}">
        <p14:creationId xmlns:p14="http://schemas.microsoft.com/office/powerpoint/2010/main" val="38662696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4">
            <a:extLst>
              <a:ext uri="{FF2B5EF4-FFF2-40B4-BE49-F238E27FC236}">
                <a16:creationId xmlns:a16="http://schemas.microsoft.com/office/drawing/2014/main" id="{44C6CCF9-ED9A-12D9-5D44-2CF9205620C4}"/>
              </a:ext>
            </a:extLst>
          </p:cNvPr>
          <p:cNvGrpSpPr>
            <a:grpSpLocks noChangeAspect="1"/>
          </p:cNvGrpSpPr>
          <p:nvPr/>
        </p:nvGrpSpPr>
        <p:grpSpPr bwMode="auto">
          <a:xfrm>
            <a:off x="5245100" y="4206875"/>
            <a:ext cx="1943269" cy="2479551"/>
            <a:chOff x="3304" y="2650"/>
            <a:chExt cx="1290" cy="1646"/>
          </a:xfrm>
        </p:grpSpPr>
        <p:sp>
          <p:nvSpPr>
            <p:cNvPr id="20" name="AutoShape 3">
              <a:extLst>
                <a:ext uri="{FF2B5EF4-FFF2-40B4-BE49-F238E27FC236}">
                  <a16:creationId xmlns:a16="http://schemas.microsoft.com/office/drawing/2014/main" id="{A31D395A-8400-CE67-0265-587BF1CC7C0F}"/>
                </a:ext>
              </a:extLst>
            </p:cNvPr>
            <p:cNvSpPr>
              <a:spLocks noChangeAspect="1" noChangeArrowheads="1" noTextEdit="1"/>
            </p:cNvSpPr>
            <p:nvPr/>
          </p:nvSpPr>
          <p:spPr bwMode="auto">
            <a:xfrm>
              <a:off x="3304" y="2650"/>
              <a:ext cx="1290" cy="16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7148ED85-9CB2-D235-696C-443A90E4A4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4" y="2650"/>
              <a:ext cx="1292" cy="1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6EBC0A6A-FBC6-D1D2-04F7-F23393697CF0}"/>
              </a:ext>
            </a:extLst>
          </p:cNvPr>
          <p:cNvPicPr>
            <a:picLocks noChangeAspect="1"/>
          </p:cNvPicPr>
          <p:nvPr/>
        </p:nvPicPr>
        <p:blipFill>
          <a:blip r:embed="rId3"/>
          <a:stretch>
            <a:fillRect/>
          </a:stretch>
        </p:blipFill>
        <p:spPr>
          <a:xfrm>
            <a:off x="4880803" y="1891064"/>
            <a:ext cx="1920241" cy="1785108"/>
          </a:xfrm>
          <a:prstGeom prst="rect">
            <a:avLst/>
          </a:prstGeom>
          <a:ln w="19050">
            <a:solidFill>
              <a:schemeClr val="tx1"/>
            </a:solidFill>
          </a:ln>
        </p:spPr>
      </p:pic>
      <p:sp>
        <p:nvSpPr>
          <p:cNvPr id="2" name="Title 1"/>
          <p:cNvSpPr>
            <a:spLocks noGrp="1"/>
          </p:cNvSpPr>
          <p:nvPr>
            <p:ph type="title"/>
          </p:nvPr>
        </p:nvSpPr>
        <p:spPr>
          <a:xfrm>
            <a:off x="1717738" y="240555"/>
            <a:ext cx="7239000" cy="1219200"/>
          </a:xfrm>
        </p:spPr>
        <p:txBody>
          <a:bodyPr/>
          <a:lstStyle/>
          <a:p>
            <a:r>
              <a:rPr lang="en-US" dirty="0"/>
              <a:t>Assistance Materials</a:t>
            </a:r>
          </a:p>
        </p:txBody>
      </p:sp>
      <p:sp>
        <p:nvSpPr>
          <p:cNvPr id="4" name="Footer Placeholder 3"/>
          <p:cNvSpPr>
            <a:spLocks noGrp="1"/>
          </p:cNvSpPr>
          <p:nvPr>
            <p:ph type="ftr" sz="quarter" idx="10"/>
          </p:nvPr>
        </p:nvSpPr>
        <p:spPr/>
        <p:txBody>
          <a:bodyPr/>
          <a:lstStyle/>
          <a:p>
            <a:pPr>
              <a:defRPr/>
            </a:pPr>
            <a:r>
              <a:rPr lang="en-US"/>
              <a:t>U.S. Army Inspector General School   </a:t>
            </a:r>
            <a:fld id="{1F9503C1-191D-4C42-8C21-8FAD75B33799}" type="slidenum">
              <a:rPr lang="en-US" smtClean="0"/>
              <a:pPr>
                <a:defRPr/>
              </a:pPr>
              <a:t>3</a:t>
            </a:fld>
            <a:endParaRPr lang="en-US"/>
          </a:p>
        </p:txBody>
      </p:sp>
      <p:pic>
        <p:nvPicPr>
          <p:cNvPr id="8" name="Picture 7"/>
          <p:cNvPicPr>
            <a:picLocks/>
          </p:cNvPicPr>
          <p:nvPr/>
        </p:nvPicPr>
        <p:blipFill>
          <a:blip r:embed="rId4"/>
          <a:stretch>
            <a:fillRect/>
          </a:stretch>
        </p:blipFill>
        <p:spPr>
          <a:xfrm>
            <a:off x="4057276" y="4075319"/>
            <a:ext cx="1920240" cy="2411325"/>
          </a:xfrm>
          <a:prstGeom prst="rect">
            <a:avLst/>
          </a:prstGeom>
          <a:ln w="19050">
            <a:solidFill>
              <a:schemeClr val="tx1"/>
            </a:solidFill>
          </a:ln>
        </p:spPr>
      </p:pic>
      <p:pic>
        <p:nvPicPr>
          <p:cNvPr id="5" name="Picture 4">
            <a:extLst>
              <a:ext uri="{FF2B5EF4-FFF2-40B4-BE49-F238E27FC236}">
                <a16:creationId xmlns:a16="http://schemas.microsoft.com/office/drawing/2014/main" id="{D452A055-996E-F140-80A6-CDC380075C4B}"/>
              </a:ext>
            </a:extLst>
          </p:cNvPr>
          <p:cNvPicPr>
            <a:picLocks noChangeAspect="1"/>
          </p:cNvPicPr>
          <p:nvPr/>
        </p:nvPicPr>
        <p:blipFill>
          <a:blip r:embed="rId5"/>
          <a:stretch>
            <a:fillRect/>
          </a:stretch>
        </p:blipFill>
        <p:spPr>
          <a:xfrm>
            <a:off x="3531274" y="1681485"/>
            <a:ext cx="1955494" cy="1785108"/>
          </a:xfrm>
          <a:prstGeom prst="rect">
            <a:avLst/>
          </a:prstGeom>
          <a:ln w="19050">
            <a:solidFill>
              <a:schemeClr val="tx1"/>
            </a:solidFill>
          </a:ln>
        </p:spPr>
      </p:pic>
      <p:pic>
        <p:nvPicPr>
          <p:cNvPr id="3" name="Picture 2">
            <a:extLst>
              <a:ext uri="{FF2B5EF4-FFF2-40B4-BE49-F238E27FC236}">
                <a16:creationId xmlns:a16="http://schemas.microsoft.com/office/drawing/2014/main" id="{D38AAD62-AA8C-AED8-9E5D-0C3EFFAB45D3}"/>
              </a:ext>
            </a:extLst>
          </p:cNvPr>
          <p:cNvPicPr>
            <a:picLocks noChangeAspect="1"/>
          </p:cNvPicPr>
          <p:nvPr/>
        </p:nvPicPr>
        <p:blipFill>
          <a:blip r:embed="rId6"/>
          <a:stretch>
            <a:fillRect/>
          </a:stretch>
        </p:blipFill>
        <p:spPr>
          <a:xfrm>
            <a:off x="3078849" y="3885751"/>
            <a:ext cx="1943269" cy="2411325"/>
          </a:xfrm>
          <a:prstGeom prst="rect">
            <a:avLst/>
          </a:prstGeom>
          <a:ln w="22225">
            <a:solidFill>
              <a:srgbClr val="000000"/>
            </a:solidFill>
            <a:extLst>
              <a:ext uri="{C807C97D-BFC1-408E-A445-0C87EB9F89A2}">
                <ask:lineSketchStyleProps xmlns:ask="http://schemas.microsoft.com/office/drawing/2018/sketchyshapes">
                  <ask:type>
                    <ask:lineSketchNone/>
                  </ask:type>
                </ask:lineSketchStyleProps>
              </a:ext>
            </a:extLst>
          </a:ln>
        </p:spPr>
      </p:pic>
      <p:pic>
        <p:nvPicPr>
          <p:cNvPr id="7" name="Picture 6"/>
          <p:cNvPicPr>
            <a:picLocks/>
          </p:cNvPicPr>
          <p:nvPr/>
        </p:nvPicPr>
        <p:blipFill>
          <a:blip r:embed="rId7"/>
          <a:stretch>
            <a:fillRect/>
          </a:stretch>
        </p:blipFill>
        <p:spPr>
          <a:xfrm>
            <a:off x="1818485" y="3650325"/>
            <a:ext cx="1843548" cy="2377440"/>
          </a:xfrm>
          <a:prstGeom prst="rect">
            <a:avLst/>
          </a:prstGeom>
          <a:ln w="19050">
            <a:solidFill>
              <a:schemeClr val="tx1"/>
            </a:solidFill>
          </a:ln>
        </p:spPr>
      </p:pic>
      <p:grpSp>
        <p:nvGrpSpPr>
          <p:cNvPr id="10" name="Group 9">
            <a:extLst>
              <a:ext uri="{FF2B5EF4-FFF2-40B4-BE49-F238E27FC236}">
                <a16:creationId xmlns:a16="http://schemas.microsoft.com/office/drawing/2014/main" id="{ED112F3E-C5DF-1208-BED5-AB92FA9B94D5}"/>
              </a:ext>
            </a:extLst>
          </p:cNvPr>
          <p:cNvGrpSpPr/>
          <p:nvPr/>
        </p:nvGrpSpPr>
        <p:grpSpPr>
          <a:xfrm>
            <a:off x="5022118" y="1547596"/>
            <a:ext cx="526257" cy="487362"/>
            <a:chOff x="7543799" y="925512"/>
            <a:chExt cx="1052513" cy="903288"/>
          </a:xfrm>
        </p:grpSpPr>
        <p:sp>
          <p:nvSpPr>
            <p:cNvPr id="11" name="AutoShape 1029">
              <a:extLst>
                <a:ext uri="{FF2B5EF4-FFF2-40B4-BE49-F238E27FC236}">
                  <a16:creationId xmlns:a16="http://schemas.microsoft.com/office/drawing/2014/main" id="{EE9B7151-5D0E-3DE9-061F-20FAF7F0E616}"/>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3" name="Text Box 1030">
              <a:extLst>
                <a:ext uri="{FF2B5EF4-FFF2-40B4-BE49-F238E27FC236}">
                  <a16:creationId xmlns:a16="http://schemas.microsoft.com/office/drawing/2014/main" id="{40B7347E-EE93-C3AE-4548-4B8DDB0C6622}"/>
                </a:ext>
              </a:extLst>
            </p:cNvPr>
            <p:cNvSpPr txBox="1">
              <a:spLocks noChangeArrowheads="1"/>
            </p:cNvSpPr>
            <p:nvPr/>
          </p:nvSpPr>
          <p:spPr bwMode="auto">
            <a:xfrm>
              <a:off x="7620001" y="1253979"/>
              <a:ext cx="881081" cy="3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800" dirty="0">
                  <a:cs typeface="Arial" panose="020B0604020202020204" pitchFamily="34" charset="0"/>
                </a:rPr>
                <a:t>3</a:t>
              </a:r>
            </a:p>
          </p:txBody>
        </p:sp>
      </p:grpSp>
      <p:pic>
        <p:nvPicPr>
          <p:cNvPr id="12" name="Picture 11"/>
          <p:cNvPicPr>
            <a:picLocks/>
          </p:cNvPicPr>
          <p:nvPr/>
        </p:nvPicPr>
        <p:blipFill>
          <a:blip r:embed="rId8"/>
          <a:stretch>
            <a:fillRect/>
          </a:stretch>
        </p:blipFill>
        <p:spPr>
          <a:xfrm>
            <a:off x="2342959" y="1509989"/>
            <a:ext cx="1920240" cy="1737360"/>
          </a:xfrm>
          <a:prstGeom prst="rect">
            <a:avLst/>
          </a:prstGeom>
          <a:ln w="19050">
            <a:solidFill>
              <a:schemeClr val="tx1"/>
            </a:solidFill>
          </a:ln>
        </p:spPr>
      </p:pic>
    </p:spTree>
    <p:extLst>
      <p:ext uri="{BB962C8B-B14F-4D97-AF65-F5344CB8AC3E}">
        <p14:creationId xmlns:p14="http://schemas.microsoft.com/office/powerpoint/2010/main" val="398179752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0"/>
          </p:nvPr>
        </p:nvSpPr>
        <p:spPr>
          <a:noFill/>
        </p:spPr>
        <p:txBody>
          <a:bodyPr/>
          <a:lstStyle/>
          <a:p>
            <a:r>
              <a:rPr lang="en-US" dirty="0"/>
              <a:t>U.S. Army Inspector General School   </a:t>
            </a:r>
            <a:fld id="{7F087A5C-3AB8-4438-A6D3-24393AFD60C8}" type="slidenum">
              <a:rPr lang="en-US" smtClean="0"/>
              <a:pPr/>
              <a:t>30</a:t>
            </a:fld>
            <a:endParaRPr lang="en-US" dirty="0"/>
          </a:p>
        </p:txBody>
      </p:sp>
      <p:sp>
        <p:nvSpPr>
          <p:cNvPr id="61443" name="Rectangle 5"/>
          <p:cNvSpPr>
            <a:spLocks noGrp="1" noChangeArrowheads="1"/>
          </p:cNvSpPr>
          <p:nvPr>
            <p:ph type="title"/>
          </p:nvPr>
        </p:nvSpPr>
        <p:spPr>
          <a:xfrm>
            <a:off x="943428" y="244475"/>
            <a:ext cx="7239000" cy="1219200"/>
          </a:xfrm>
        </p:spPr>
        <p:txBody>
          <a:bodyPr/>
          <a:lstStyle/>
          <a:p>
            <a:pPr eaLnBrk="1" hangingPunct="1"/>
            <a:r>
              <a:rPr lang="en-US" sz="4000" dirty="0"/>
              <a:t>Third-Party IGARs</a:t>
            </a:r>
          </a:p>
        </p:txBody>
      </p:sp>
      <p:sp>
        <p:nvSpPr>
          <p:cNvPr id="61444" name="Rectangle 6"/>
          <p:cNvSpPr>
            <a:spLocks noGrp="1" noChangeArrowheads="1"/>
          </p:cNvSpPr>
          <p:nvPr>
            <p:ph type="body" sz="half" idx="1"/>
          </p:nvPr>
        </p:nvSpPr>
        <p:spPr>
          <a:xfrm>
            <a:off x="211562" y="1808591"/>
            <a:ext cx="8150225" cy="2016125"/>
          </a:xfrm>
        </p:spPr>
        <p:txBody>
          <a:bodyPr/>
          <a:lstStyle/>
          <a:p>
            <a:pPr eaLnBrk="1" hangingPunct="1">
              <a:lnSpc>
                <a:spcPct val="90000"/>
              </a:lnSpc>
            </a:pPr>
            <a:r>
              <a:rPr lang="en-US" sz="2800" dirty="0"/>
              <a:t>Response to third party depends on:</a:t>
            </a:r>
          </a:p>
          <a:p>
            <a:pPr lvl="1" eaLnBrk="1" hangingPunct="1">
              <a:lnSpc>
                <a:spcPct val="90000"/>
              </a:lnSpc>
            </a:pPr>
            <a:r>
              <a:rPr lang="en-US" sz="2400" dirty="0"/>
              <a:t>Right to know</a:t>
            </a:r>
          </a:p>
          <a:p>
            <a:pPr lvl="1" eaLnBrk="1" hangingPunct="1">
              <a:lnSpc>
                <a:spcPct val="90000"/>
              </a:lnSpc>
            </a:pPr>
            <a:r>
              <a:rPr lang="en-US" sz="2400" dirty="0"/>
              <a:t>Individual concerned (First Party) consents to release of information</a:t>
            </a:r>
          </a:p>
          <a:p>
            <a:pPr marL="457200" lvl="1" indent="0" eaLnBrk="1" hangingPunct="1">
              <a:lnSpc>
                <a:spcPct val="90000"/>
              </a:lnSpc>
              <a:buNone/>
            </a:pPr>
            <a:endParaRPr lang="en-US" sz="2400" dirty="0"/>
          </a:p>
          <a:p>
            <a:pPr lvl="1" eaLnBrk="1" hangingPunct="1">
              <a:lnSpc>
                <a:spcPct val="90000"/>
              </a:lnSpc>
              <a:buFontTx/>
              <a:buNone/>
            </a:pPr>
            <a:endParaRPr lang="en-US" sz="1400" dirty="0"/>
          </a:p>
        </p:txBody>
      </p:sp>
      <p:pic>
        <p:nvPicPr>
          <p:cNvPr id="61445" name="Picture 4"/>
          <p:cNvPicPr>
            <a:picLocks noChangeAspect="1" noChangeArrowheads="1"/>
          </p:cNvPicPr>
          <p:nvPr/>
        </p:nvPicPr>
        <p:blipFill>
          <a:blip r:embed="rId3" cstate="print"/>
          <a:srcRect/>
          <a:stretch>
            <a:fillRect/>
          </a:stretch>
        </p:blipFill>
        <p:spPr bwMode="auto">
          <a:xfrm>
            <a:off x="3505200" y="3048000"/>
            <a:ext cx="4800600" cy="3691842"/>
          </a:xfrm>
          <a:prstGeom prst="rect">
            <a:avLst/>
          </a:prstGeom>
          <a:noFill/>
          <a:ln w="9525">
            <a:noFill/>
            <a:miter lim="800000"/>
            <a:headEnd/>
            <a:tailEnd/>
          </a:ln>
        </p:spPr>
      </p:pic>
      <p:sp>
        <p:nvSpPr>
          <p:cNvPr id="6" name="Rectangle 1032"/>
          <p:cNvSpPr>
            <a:spLocks noChangeArrowheads="1"/>
          </p:cNvSpPr>
          <p:nvPr/>
        </p:nvSpPr>
        <p:spPr bwMode="auto">
          <a:xfrm>
            <a:off x="5349586" y="6557755"/>
            <a:ext cx="3291286" cy="338554"/>
          </a:xfrm>
          <a:prstGeom prst="rect">
            <a:avLst/>
          </a:prstGeom>
          <a:noFill/>
          <a:ln w="76200">
            <a:noFill/>
            <a:miter lim="800000"/>
            <a:headEnd/>
            <a:tailEnd/>
          </a:ln>
        </p:spPr>
        <p:txBody>
          <a:bodyPr wrap="none">
            <a:spAutoFit/>
          </a:bodyPr>
          <a:lstStyle/>
          <a:p>
            <a:r>
              <a:rPr lang="en-US" sz="1600" b="1" dirty="0">
                <a:solidFill>
                  <a:srgbClr val="336600"/>
                </a:solidFill>
              </a:rPr>
              <a:t>A&amp;I Guide, Part One, Sect. 2-2-6</a:t>
            </a:r>
          </a:p>
        </p:txBody>
      </p:sp>
      <p:grpSp>
        <p:nvGrpSpPr>
          <p:cNvPr id="9" name="Group 8"/>
          <p:cNvGrpSpPr/>
          <p:nvPr/>
        </p:nvGrpSpPr>
        <p:grpSpPr>
          <a:xfrm>
            <a:off x="7422832" y="471145"/>
            <a:ext cx="1052513" cy="903288"/>
            <a:chOff x="7543799" y="925512"/>
            <a:chExt cx="1052513" cy="903288"/>
          </a:xfrm>
        </p:grpSpPr>
        <p:sp>
          <p:nvSpPr>
            <p:cNvPr id="10"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1"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4</a:t>
              </a:r>
            </a:p>
          </p:txBody>
        </p:sp>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31</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6" name="TextBox 5"/>
          <p:cNvSpPr txBox="1"/>
          <p:nvPr/>
        </p:nvSpPr>
        <p:spPr>
          <a:xfrm>
            <a:off x="403167" y="1741944"/>
            <a:ext cx="8508660" cy="2677656"/>
          </a:xfrm>
          <a:prstGeom prst="rect">
            <a:avLst/>
          </a:prstGeom>
          <a:noFill/>
        </p:spPr>
        <p:txBody>
          <a:bodyPr wrap="square" rtlCol="0">
            <a:spAutoFit/>
          </a:bodyPr>
          <a:lstStyle/>
          <a:p>
            <a:r>
              <a:rPr lang="en-US" b="1" dirty="0"/>
              <a:t>Describe the IG tenet of </a:t>
            </a:r>
            <a:r>
              <a:rPr lang="en-US" b="1"/>
              <a:t>confidentiality and its </a:t>
            </a:r>
            <a:r>
              <a:rPr lang="en-US" b="1" dirty="0"/>
              <a:t>primary purpose?</a:t>
            </a:r>
          </a:p>
          <a:p>
            <a:r>
              <a:rPr lang="en-US" b="1" dirty="0">
                <a:solidFill>
                  <a:srgbClr val="0033CC"/>
                </a:solidFill>
              </a:rPr>
              <a:t>Does not have to be requested but cannot be guaranteed.</a:t>
            </a:r>
          </a:p>
          <a:p>
            <a:r>
              <a:rPr lang="en-US" b="1" dirty="0">
                <a:solidFill>
                  <a:srgbClr val="0033CC"/>
                </a:solidFill>
              </a:rPr>
              <a:t>To protect individual privacy and maintain confidence in the IG system. </a:t>
            </a:r>
          </a:p>
        </p:txBody>
      </p:sp>
      <p:sp>
        <p:nvSpPr>
          <p:cNvPr id="7" name="TextBox 6">
            <a:extLst>
              <a:ext uri="{FF2B5EF4-FFF2-40B4-BE49-F238E27FC236}">
                <a16:creationId xmlns:a16="http://schemas.microsoft.com/office/drawing/2014/main" id="{B86E45B6-12A7-7151-262B-CD2EF5B0BDA9}"/>
              </a:ext>
            </a:extLst>
          </p:cNvPr>
          <p:cNvSpPr txBox="1"/>
          <p:nvPr/>
        </p:nvSpPr>
        <p:spPr>
          <a:xfrm>
            <a:off x="304800" y="4267200"/>
            <a:ext cx="8607027" cy="2677656"/>
          </a:xfrm>
          <a:prstGeom prst="rect">
            <a:avLst/>
          </a:prstGeom>
          <a:noFill/>
        </p:spPr>
        <p:txBody>
          <a:bodyPr wrap="square" rtlCol="0">
            <a:spAutoFit/>
          </a:bodyPr>
          <a:lstStyle/>
          <a:p>
            <a:r>
              <a:rPr lang="en-US" b="1" dirty="0"/>
              <a:t>What do you need from a complainant to release their information in the course of IG work?</a:t>
            </a:r>
          </a:p>
          <a:p>
            <a:r>
              <a:rPr lang="en-US" b="1" dirty="0">
                <a:solidFill>
                  <a:srgbClr val="0033CC"/>
                </a:solidFill>
              </a:rPr>
              <a:t>Consent (Blocks 12&amp;13 on DA Form 1559)</a:t>
            </a:r>
          </a:p>
          <a:p>
            <a:r>
              <a:rPr lang="en-US" b="1" dirty="0"/>
              <a:t>… And for release of any information to a third party?</a:t>
            </a:r>
          </a:p>
          <a:p>
            <a:r>
              <a:rPr lang="en-US" b="1" dirty="0">
                <a:solidFill>
                  <a:srgbClr val="0033CC"/>
                </a:solidFill>
              </a:rPr>
              <a:t>First party (injured party) signed DA Form 7433</a:t>
            </a:r>
          </a:p>
        </p:txBody>
      </p:sp>
    </p:spTree>
    <p:extLst>
      <p:ext uri="{BB962C8B-B14F-4D97-AF65-F5344CB8AC3E}">
        <p14:creationId xmlns:p14="http://schemas.microsoft.com/office/powerpoint/2010/main" val="3996993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en-US" sz="4000"/>
              <a:t>IG Records</a:t>
            </a:r>
          </a:p>
        </p:txBody>
      </p:sp>
      <p:sp>
        <p:nvSpPr>
          <p:cNvPr id="47107" name="Rectangle 3" descr="Stationery"/>
          <p:cNvSpPr>
            <a:spLocks noGrp="1" noChangeArrowheads="1"/>
          </p:cNvSpPr>
          <p:nvPr>
            <p:ph type="subTitle" idx="1"/>
          </p:nvPr>
        </p:nvSpPr>
        <p:spPr>
          <a:xfrm>
            <a:off x="1447800" y="5562600"/>
            <a:ext cx="6400800" cy="1219200"/>
          </a:xfrm>
          <a:noFill/>
          <a:ln w="38100">
            <a:noFill/>
          </a:ln>
        </p:spPr>
        <p:txBody>
          <a:bodyPr/>
          <a:lstStyle/>
          <a:p>
            <a:pPr eaLnBrk="1" hangingPunct="1"/>
            <a:r>
              <a:rPr lang="en-US" dirty="0">
                <a:solidFill>
                  <a:srgbClr val="336600"/>
                </a:solidFill>
              </a:rPr>
              <a:t>AR 20-1: Chapter 3</a:t>
            </a:r>
          </a:p>
          <a:p>
            <a:pPr eaLnBrk="1" hangingPunct="1"/>
            <a:r>
              <a:rPr lang="en-US" dirty="0">
                <a:solidFill>
                  <a:srgbClr val="336600"/>
                </a:solidFill>
              </a:rPr>
              <a:t>A&amp;I Guide Part III</a:t>
            </a:r>
          </a:p>
        </p:txBody>
      </p:sp>
      <p:sp>
        <p:nvSpPr>
          <p:cNvPr id="2" name="Rectangle 1">
            <a:extLst>
              <a:ext uri="{FF2B5EF4-FFF2-40B4-BE49-F238E27FC236}">
                <a16:creationId xmlns:a16="http://schemas.microsoft.com/office/drawing/2014/main" id="{E4B1D7DF-98EC-075B-D3D9-A9CDD05AB964}"/>
              </a:ext>
            </a:extLst>
          </p:cNvPr>
          <p:cNvSpPr/>
          <p:nvPr/>
        </p:nvSpPr>
        <p:spPr bwMode="auto">
          <a:xfrm>
            <a:off x="1524000" y="5562600"/>
            <a:ext cx="6172200" cy="1219200"/>
          </a:xfrm>
          <a:prstGeom prst="rect">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85879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p:spPr>
        <p:txBody>
          <a:bodyPr/>
          <a:lstStyle/>
          <a:p>
            <a:r>
              <a:rPr lang="en-US"/>
              <a:t>U.S. Army Inspector General School   </a:t>
            </a:r>
            <a:fld id="{EB304393-2F5E-4108-BB5D-03890B7F6725}" type="slidenum">
              <a:rPr lang="en-US" smtClean="0"/>
              <a:pPr/>
              <a:t>33</a:t>
            </a:fld>
            <a:endParaRPr lang="en-US"/>
          </a:p>
        </p:txBody>
      </p:sp>
      <p:sp>
        <p:nvSpPr>
          <p:cNvPr id="48131" name="Rectangle 2"/>
          <p:cNvSpPr>
            <a:spLocks noGrp="1" noChangeArrowheads="1"/>
          </p:cNvSpPr>
          <p:nvPr>
            <p:ph type="title"/>
          </p:nvPr>
        </p:nvSpPr>
        <p:spPr/>
        <p:txBody>
          <a:bodyPr/>
          <a:lstStyle/>
          <a:p>
            <a:pPr eaLnBrk="1" hangingPunct="1"/>
            <a:r>
              <a:rPr lang="en-US" sz="4000" dirty="0"/>
              <a:t>What is an IG Record?</a:t>
            </a:r>
          </a:p>
        </p:txBody>
      </p:sp>
      <p:sp>
        <p:nvSpPr>
          <p:cNvPr id="102403" name="Rectangle 3"/>
          <p:cNvSpPr>
            <a:spLocks noGrp="1" noChangeArrowheads="1"/>
          </p:cNvSpPr>
          <p:nvPr>
            <p:ph type="body" idx="1"/>
          </p:nvPr>
        </p:nvSpPr>
        <p:spPr>
          <a:xfrm>
            <a:off x="228600" y="1825542"/>
            <a:ext cx="8534400" cy="4794250"/>
          </a:xfrm>
        </p:spPr>
        <p:txBody>
          <a:bodyPr/>
          <a:lstStyle/>
          <a:p>
            <a:pPr eaLnBrk="1" hangingPunct="1"/>
            <a:r>
              <a:rPr lang="en-US" sz="2800" dirty="0">
                <a:solidFill>
                  <a:srgbClr val="0033CC"/>
                </a:solidFill>
              </a:rPr>
              <a:t>Any</a:t>
            </a:r>
            <a:r>
              <a:rPr lang="en-US" sz="2800" dirty="0"/>
              <a:t> </a:t>
            </a:r>
            <a:r>
              <a:rPr lang="en-US" sz="2800" dirty="0">
                <a:solidFill>
                  <a:srgbClr val="336600"/>
                </a:solidFill>
              </a:rPr>
              <a:t>written</a:t>
            </a:r>
            <a:r>
              <a:rPr lang="en-US" sz="2800" dirty="0"/>
              <a:t> or </a:t>
            </a:r>
            <a:r>
              <a:rPr lang="en-US" sz="2800" dirty="0">
                <a:solidFill>
                  <a:srgbClr val="336600"/>
                </a:solidFill>
              </a:rPr>
              <a:t>recorded</a:t>
            </a:r>
            <a:r>
              <a:rPr lang="en-US" sz="2800" dirty="0"/>
              <a:t> IG work-product</a:t>
            </a:r>
          </a:p>
          <a:p>
            <a:pPr eaLnBrk="1" hangingPunct="1"/>
            <a:r>
              <a:rPr lang="en-US" sz="2800" dirty="0"/>
              <a:t>Includes:</a:t>
            </a:r>
          </a:p>
          <a:p>
            <a:pPr lvl="1" eaLnBrk="1" hangingPunct="1"/>
            <a:r>
              <a:rPr lang="en-US" dirty="0"/>
              <a:t>Correspondence</a:t>
            </a:r>
          </a:p>
          <a:p>
            <a:pPr lvl="1" eaLnBrk="1" hangingPunct="1"/>
            <a:r>
              <a:rPr lang="en-US" dirty="0"/>
              <a:t>Documents received from complainants in confidence</a:t>
            </a:r>
          </a:p>
          <a:p>
            <a:pPr lvl="1" eaLnBrk="1" hangingPunct="1"/>
            <a:r>
              <a:rPr lang="en-US" dirty="0"/>
              <a:t>IG reports</a:t>
            </a:r>
          </a:p>
          <a:p>
            <a:pPr lvl="1" eaLnBrk="1" hangingPunct="1"/>
            <a:r>
              <a:rPr lang="en-US" dirty="0"/>
              <a:t>Inspector General Network (IGNET) files</a:t>
            </a:r>
          </a:p>
          <a:p>
            <a:pPr lvl="1" eaLnBrk="1" hangingPunct="1"/>
            <a:r>
              <a:rPr lang="en-US" dirty="0"/>
              <a:t>IG requested documents not readily available</a:t>
            </a:r>
          </a:p>
          <a:p>
            <a:pPr lvl="1" eaLnBrk="1" hangingPunct="1"/>
            <a:r>
              <a:rPr lang="en-US" dirty="0">
                <a:solidFill>
                  <a:srgbClr val="0033CC"/>
                </a:solidFill>
              </a:rPr>
              <a:t>IG notes and working papers</a:t>
            </a:r>
          </a:p>
        </p:txBody>
      </p:sp>
      <p:sp>
        <p:nvSpPr>
          <p:cNvPr id="48133" name="Text Box 2"/>
          <p:cNvSpPr txBox="1">
            <a:spLocks noChangeArrowheads="1"/>
          </p:cNvSpPr>
          <p:nvPr/>
        </p:nvSpPr>
        <p:spPr bwMode="auto">
          <a:xfrm>
            <a:off x="6553200" y="6495048"/>
            <a:ext cx="2362200" cy="338554"/>
          </a:xfrm>
          <a:prstGeom prst="rect">
            <a:avLst/>
          </a:prstGeom>
          <a:noFill/>
          <a:ln w="76200">
            <a:noFill/>
            <a:miter lim="800000"/>
            <a:headEnd/>
            <a:tailEnd/>
          </a:ln>
        </p:spPr>
        <p:txBody>
          <a:bodyPr>
            <a:spAutoFit/>
          </a:bodyPr>
          <a:lstStyle/>
          <a:p>
            <a:pPr algn="l">
              <a:spcBef>
                <a:spcPct val="50000"/>
              </a:spcBef>
            </a:pPr>
            <a:r>
              <a:rPr lang="en-US" sz="1600" b="1" dirty="0">
                <a:solidFill>
                  <a:srgbClr val="336600"/>
                </a:solidFill>
              </a:rPr>
              <a:t>AR 20-1, para. 3-1</a:t>
            </a:r>
          </a:p>
        </p:txBody>
      </p:sp>
    </p:spTree>
    <p:extLst>
      <p:ext uri="{BB962C8B-B14F-4D97-AF65-F5344CB8AC3E}">
        <p14:creationId xmlns:p14="http://schemas.microsoft.com/office/powerpoint/2010/main" val="2646193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0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0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0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0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4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p:spPr>
        <p:txBody>
          <a:bodyPr/>
          <a:lstStyle/>
          <a:p>
            <a:r>
              <a:rPr lang="en-US"/>
              <a:t>U.S. Army Inspector General School   </a:t>
            </a:r>
            <a:fld id="{B4FC8DA0-2E37-413C-8314-232C0BC27396}" type="slidenum">
              <a:rPr lang="en-US" smtClean="0"/>
              <a:pPr/>
              <a:t>34</a:t>
            </a:fld>
            <a:endParaRPr lang="en-US"/>
          </a:p>
        </p:txBody>
      </p:sp>
      <p:sp>
        <p:nvSpPr>
          <p:cNvPr id="49155" name="Rectangle 2"/>
          <p:cNvSpPr>
            <a:spLocks noGrp="1" noChangeArrowheads="1"/>
          </p:cNvSpPr>
          <p:nvPr>
            <p:ph type="title"/>
          </p:nvPr>
        </p:nvSpPr>
        <p:spPr>
          <a:xfrm>
            <a:off x="1143000" y="228600"/>
            <a:ext cx="7086600" cy="1143000"/>
          </a:xfrm>
        </p:spPr>
        <p:txBody>
          <a:bodyPr/>
          <a:lstStyle/>
          <a:p>
            <a:pPr eaLnBrk="1" hangingPunct="1"/>
            <a:r>
              <a:rPr lang="en-US" sz="4000" dirty="0"/>
              <a:t>     Nature of IG Records</a:t>
            </a:r>
          </a:p>
        </p:txBody>
      </p:sp>
      <p:sp>
        <p:nvSpPr>
          <p:cNvPr id="49156" name="Rectangle 3"/>
          <p:cNvSpPr>
            <a:spLocks noGrp="1" noChangeArrowheads="1"/>
          </p:cNvSpPr>
          <p:nvPr>
            <p:ph type="body" idx="1"/>
          </p:nvPr>
        </p:nvSpPr>
        <p:spPr>
          <a:xfrm>
            <a:off x="304800" y="2057400"/>
            <a:ext cx="8534400" cy="3886200"/>
          </a:xfrm>
        </p:spPr>
        <p:txBody>
          <a:bodyPr/>
          <a:lstStyle/>
          <a:p>
            <a:pPr eaLnBrk="1" hangingPunct="1">
              <a:lnSpc>
                <a:spcPct val="90000"/>
              </a:lnSpc>
            </a:pPr>
            <a:r>
              <a:rPr lang="en-US" sz="2800" dirty="0"/>
              <a:t>All Army IG records are the </a:t>
            </a:r>
            <a:r>
              <a:rPr lang="en-US" sz="2800" dirty="0">
                <a:solidFill>
                  <a:srgbClr val="0033CC"/>
                </a:solidFill>
              </a:rPr>
              <a:t>property of Secretary of the Army, </a:t>
            </a:r>
            <a:r>
              <a:rPr lang="en-US" sz="2800" dirty="0"/>
              <a:t>including</a:t>
            </a:r>
          </a:p>
          <a:p>
            <a:pPr lvl="1" eaLnBrk="1" hangingPunct="1">
              <a:lnSpc>
                <a:spcPct val="90000"/>
              </a:lnSpc>
            </a:pPr>
            <a:r>
              <a:rPr lang="en-US" sz="2400" dirty="0"/>
              <a:t>USAR IG records</a:t>
            </a:r>
          </a:p>
          <a:p>
            <a:pPr lvl="1" eaLnBrk="1" hangingPunct="1">
              <a:lnSpc>
                <a:spcPct val="90000"/>
              </a:lnSpc>
            </a:pPr>
            <a:r>
              <a:rPr lang="en-US" sz="2400" dirty="0"/>
              <a:t>ARNG IG records concerning Federal matters</a:t>
            </a:r>
          </a:p>
          <a:p>
            <a:pPr marL="457200" lvl="1" indent="0" eaLnBrk="1" hangingPunct="1">
              <a:lnSpc>
                <a:spcPct val="90000"/>
              </a:lnSpc>
              <a:buNone/>
            </a:pPr>
            <a:endParaRPr lang="en-US" sz="1400" dirty="0"/>
          </a:p>
          <a:p>
            <a:pPr eaLnBrk="1" hangingPunct="1">
              <a:lnSpc>
                <a:spcPct val="90000"/>
              </a:lnSpc>
            </a:pPr>
            <a:r>
              <a:rPr lang="en-US" sz="2800" dirty="0"/>
              <a:t>IGs maintain records on </a:t>
            </a:r>
            <a:r>
              <a:rPr lang="en-US" sz="2800" dirty="0" err="1"/>
              <a:t>SecArmy’s</a:t>
            </a:r>
            <a:r>
              <a:rPr lang="en-US" sz="2800" dirty="0"/>
              <a:t> behalf</a:t>
            </a:r>
          </a:p>
          <a:p>
            <a:pPr eaLnBrk="1" hangingPunct="1">
              <a:lnSpc>
                <a:spcPct val="90000"/>
              </a:lnSpc>
            </a:pPr>
            <a:endParaRPr lang="en-US" sz="1400" dirty="0"/>
          </a:p>
          <a:p>
            <a:pPr eaLnBrk="1" hangingPunct="1">
              <a:lnSpc>
                <a:spcPct val="90000"/>
              </a:lnSpc>
            </a:pPr>
            <a:r>
              <a:rPr lang="en-US" sz="2800" dirty="0">
                <a:solidFill>
                  <a:srgbClr val="0033CC"/>
                </a:solidFill>
              </a:rPr>
              <a:t>The Inspector General (TIG) is the designated release authority</a:t>
            </a:r>
          </a:p>
        </p:txBody>
      </p:sp>
      <p:sp>
        <p:nvSpPr>
          <p:cNvPr id="9" name="Rectangle 7"/>
          <p:cNvSpPr>
            <a:spLocks noChangeArrowheads="1"/>
          </p:cNvSpPr>
          <p:nvPr/>
        </p:nvSpPr>
        <p:spPr bwMode="auto">
          <a:xfrm>
            <a:off x="5348287" y="6306562"/>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3-1</a:t>
            </a:r>
          </a:p>
          <a:p>
            <a:pPr algn="l"/>
            <a:r>
              <a:rPr lang="en-US" sz="1600" b="1" dirty="0">
                <a:solidFill>
                  <a:srgbClr val="336600"/>
                </a:solidFill>
              </a:rPr>
              <a:t>A&amp;I Guide, Part Three, Section 1-1</a:t>
            </a:r>
          </a:p>
        </p:txBody>
      </p:sp>
    </p:spTree>
    <p:extLst>
      <p:ext uri="{BB962C8B-B14F-4D97-AF65-F5344CB8AC3E}">
        <p14:creationId xmlns:p14="http://schemas.microsoft.com/office/powerpoint/2010/main" val="26152489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1BF1-7C34-C49F-9B17-103AD0E64003}"/>
              </a:ext>
            </a:extLst>
          </p:cNvPr>
          <p:cNvSpPr>
            <a:spLocks noGrp="1"/>
          </p:cNvSpPr>
          <p:nvPr>
            <p:ph type="title"/>
          </p:nvPr>
        </p:nvSpPr>
        <p:spPr>
          <a:xfrm>
            <a:off x="1580958" y="373680"/>
            <a:ext cx="7008541" cy="1219200"/>
          </a:xfrm>
        </p:spPr>
        <p:txBody>
          <a:bodyPr/>
          <a:lstStyle/>
          <a:p>
            <a:r>
              <a:rPr lang="en-US" sz="3600" dirty="0"/>
              <a:t>Release of IG Records – </a:t>
            </a:r>
            <a:br>
              <a:rPr lang="en-US" sz="3600" dirty="0"/>
            </a:br>
            <a:r>
              <a:rPr lang="en-US" sz="3600" dirty="0"/>
              <a:t>For Official Use </a:t>
            </a:r>
            <a:r>
              <a:rPr lang="en-US" sz="3600" u="sng" dirty="0"/>
              <a:t>Within</a:t>
            </a:r>
            <a:br>
              <a:rPr lang="en-US" sz="3600" u="sng" dirty="0"/>
            </a:br>
            <a:r>
              <a:rPr lang="en-US" sz="3600" dirty="0"/>
              <a:t>Dept. of the Army</a:t>
            </a:r>
          </a:p>
        </p:txBody>
      </p:sp>
      <p:sp>
        <p:nvSpPr>
          <p:cNvPr id="4" name="Footer Placeholder 3">
            <a:extLst>
              <a:ext uri="{FF2B5EF4-FFF2-40B4-BE49-F238E27FC236}">
                <a16:creationId xmlns:a16="http://schemas.microsoft.com/office/drawing/2014/main" id="{435386F2-7694-B9FF-C0E8-F0D3582A4247}"/>
              </a:ext>
            </a:extLst>
          </p:cNvPr>
          <p:cNvSpPr>
            <a:spLocks noGrp="1"/>
          </p:cNvSpPr>
          <p:nvPr>
            <p:ph type="ftr" sz="quarter" idx="10"/>
          </p:nvPr>
        </p:nvSpPr>
        <p:spPr/>
        <p:txBody>
          <a:bodyPr/>
          <a:lstStyle/>
          <a:p>
            <a:pPr>
              <a:defRPr/>
            </a:pPr>
            <a:r>
              <a:rPr lang="en-US" dirty="0"/>
              <a:t>U.S. Army Inspector General School   </a:t>
            </a:r>
            <a:fld id="{1F9503C1-191D-4C42-8C21-8FAD75B33799}" type="slidenum">
              <a:rPr lang="en-US" smtClean="0"/>
              <a:pPr>
                <a:defRPr/>
              </a:pPr>
              <a:t>35</a:t>
            </a:fld>
            <a:endParaRPr lang="en-US" dirty="0"/>
          </a:p>
        </p:txBody>
      </p:sp>
      <p:sp>
        <p:nvSpPr>
          <p:cNvPr id="6" name="TextBox 5">
            <a:extLst>
              <a:ext uri="{FF2B5EF4-FFF2-40B4-BE49-F238E27FC236}">
                <a16:creationId xmlns:a16="http://schemas.microsoft.com/office/drawing/2014/main" id="{E175ABEA-E95A-D818-2D6A-C61A5E359EE3}"/>
              </a:ext>
            </a:extLst>
          </p:cNvPr>
          <p:cNvSpPr txBox="1"/>
          <p:nvPr/>
        </p:nvSpPr>
        <p:spPr>
          <a:xfrm>
            <a:off x="26894" y="2581983"/>
            <a:ext cx="8991600" cy="2000548"/>
          </a:xfrm>
          <a:prstGeom prst="rect">
            <a:avLst/>
          </a:prstGeom>
          <a:noFill/>
        </p:spPr>
        <p:txBody>
          <a:bodyPr wrap="square">
            <a:spAutoFit/>
          </a:bodyPr>
          <a:lstStyle/>
          <a:p>
            <a:r>
              <a:rPr lang="en-US" sz="2400" dirty="0"/>
              <a:t>Inspection Reports          	Directing Authority 	       Approval </a:t>
            </a:r>
          </a:p>
          <a:p>
            <a:endParaRPr lang="en-US" dirty="0"/>
          </a:p>
          <a:p>
            <a:r>
              <a:rPr lang="en-US" sz="2400" dirty="0"/>
              <a:t>ROI / ROII 			Directing Authority  	       No adverse 							       actions</a:t>
            </a:r>
          </a:p>
          <a:p>
            <a:endParaRPr lang="en-US" sz="2400" b="1" dirty="0">
              <a:solidFill>
                <a:srgbClr val="0000FF"/>
              </a:solidFill>
            </a:endParaRPr>
          </a:p>
        </p:txBody>
      </p:sp>
      <p:sp>
        <p:nvSpPr>
          <p:cNvPr id="7" name="TextBox 6">
            <a:extLst>
              <a:ext uri="{FF2B5EF4-FFF2-40B4-BE49-F238E27FC236}">
                <a16:creationId xmlns:a16="http://schemas.microsoft.com/office/drawing/2014/main" id="{8241E210-095E-DC3E-D974-A547F711F92A}"/>
              </a:ext>
            </a:extLst>
          </p:cNvPr>
          <p:cNvSpPr txBox="1"/>
          <p:nvPr/>
        </p:nvSpPr>
        <p:spPr>
          <a:xfrm>
            <a:off x="4518212" y="2001557"/>
            <a:ext cx="831553" cy="523220"/>
          </a:xfrm>
          <a:prstGeom prst="rect">
            <a:avLst/>
          </a:prstGeom>
          <a:noFill/>
        </p:spPr>
        <p:txBody>
          <a:bodyPr wrap="square" rtlCol="0">
            <a:spAutoFit/>
          </a:bodyPr>
          <a:lstStyle/>
          <a:p>
            <a:r>
              <a:rPr lang="en-US" dirty="0">
                <a:solidFill>
                  <a:srgbClr val="0033CC"/>
                </a:solidFill>
              </a:rPr>
              <a:t>TO:</a:t>
            </a:r>
          </a:p>
        </p:txBody>
      </p:sp>
      <p:sp>
        <p:nvSpPr>
          <p:cNvPr id="8" name="TextBox 7">
            <a:extLst>
              <a:ext uri="{FF2B5EF4-FFF2-40B4-BE49-F238E27FC236}">
                <a16:creationId xmlns:a16="http://schemas.microsoft.com/office/drawing/2014/main" id="{D2B58C1F-CF57-B962-64CB-B4682BB720F4}"/>
              </a:ext>
            </a:extLst>
          </p:cNvPr>
          <p:cNvSpPr txBox="1"/>
          <p:nvPr/>
        </p:nvSpPr>
        <p:spPr>
          <a:xfrm>
            <a:off x="31376" y="2001557"/>
            <a:ext cx="3662082" cy="523220"/>
          </a:xfrm>
          <a:prstGeom prst="rect">
            <a:avLst/>
          </a:prstGeom>
          <a:noFill/>
        </p:spPr>
        <p:txBody>
          <a:bodyPr wrap="square" rtlCol="0">
            <a:spAutoFit/>
          </a:bodyPr>
          <a:lstStyle/>
          <a:p>
            <a:r>
              <a:rPr lang="en-US" dirty="0">
                <a:solidFill>
                  <a:srgbClr val="0033CC"/>
                </a:solidFill>
              </a:rPr>
              <a:t>Local IG may release:</a:t>
            </a:r>
          </a:p>
        </p:txBody>
      </p:sp>
      <p:sp>
        <p:nvSpPr>
          <p:cNvPr id="9" name="TextBox 8">
            <a:extLst>
              <a:ext uri="{FF2B5EF4-FFF2-40B4-BE49-F238E27FC236}">
                <a16:creationId xmlns:a16="http://schemas.microsoft.com/office/drawing/2014/main" id="{7F1D2C70-C929-F4F3-8D9A-990191E29E0E}"/>
              </a:ext>
            </a:extLst>
          </p:cNvPr>
          <p:cNvSpPr txBox="1"/>
          <p:nvPr/>
        </p:nvSpPr>
        <p:spPr>
          <a:xfrm>
            <a:off x="7005917" y="1968126"/>
            <a:ext cx="2012575" cy="523220"/>
          </a:xfrm>
          <a:prstGeom prst="rect">
            <a:avLst/>
          </a:prstGeom>
          <a:noFill/>
        </p:spPr>
        <p:txBody>
          <a:bodyPr wrap="square" rtlCol="0">
            <a:spAutoFit/>
          </a:bodyPr>
          <a:lstStyle/>
          <a:p>
            <a:r>
              <a:rPr lang="en-US" dirty="0">
                <a:solidFill>
                  <a:srgbClr val="0033CC"/>
                </a:solidFill>
              </a:rPr>
              <a:t>Stipulation:</a:t>
            </a:r>
          </a:p>
        </p:txBody>
      </p:sp>
      <p:cxnSp>
        <p:nvCxnSpPr>
          <p:cNvPr id="11" name="Straight Connector 10">
            <a:extLst>
              <a:ext uri="{FF2B5EF4-FFF2-40B4-BE49-F238E27FC236}">
                <a16:creationId xmlns:a16="http://schemas.microsoft.com/office/drawing/2014/main" id="{66B9BA54-3E2F-349F-FB6E-81921CDC9577}"/>
              </a:ext>
            </a:extLst>
          </p:cNvPr>
          <p:cNvCxnSpPr/>
          <p:nvPr/>
        </p:nvCxnSpPr>
        <p:spPr bwMode="auto">
          <a:xfrm>
            <a:off x="31376" y="2523560"/>
            <a:ext cx="8960224"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6DE58A3-5F97-5B6C-A273-CBEBC50C883A}"/>
              </a:ext>
            </a:extLst>
          </p:cNvPr>
          <p:cNvCxnSpPr/>
          <p:nvPr/>
        </p:nvCxnSpPr>
        <p:spPr bwMode="auto">
          <a:xfrm>
            <a:off x="31376" y="3200400"/>
            <a:ext cx="8960224"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4DA06557-C187-40A0-85C5-EFF0622CBBA8}"/>
              </a:ext>
            </a:extLst>
          </p:cNvPr>
          <p:cNvCxnSpPr/>
          <p:nvPr/>
        </p:nvCxnSpPr>
        <p:spPr bwMode="auto">
          <a:xfrm>
            <a:off x="26894" y="4191000"/>
            <a:ext cx="8960224"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354A9D4C-FD21-9D38-7631-2D1809C43CE4}"/>
              </a:ext>
            </a:extLst>
          </p:cNvPr>
          <p:cNvSpPr txBox="1"/>
          <p:nvPr/>
        </p:nvSpPr>
        <p:spPr>
          <a:xfrm>
            <a:off x="26894" y="4191000"/>
            <a:ext cx="3478306" cy="3016210"/>
          </a:xfrm>
          <a:prstGeom prst="rect">
            <a:avLst/>
          </a:prstGeom>
          <a:noFill/>
        </p:spPr>
        <p:txBody>
          <a:bodyPr wrap="square" rtlCol="0">
            <a:spAutoFit/>
          </a:bodyPr>
          <a:lstStyle/>
          <a:p>
            <a:r>
              <a:rPr lang="en-US" sz="1900" b="1" dirty="0">
                <a:solidFill>
                  <a:srgbClr val="0033CC"/>
                </a:solidFill>
              </a:rPr>
              <a:t>Certain Records/	           information:</a:t>
            </a:r>
          </a:p>
          <a:p>
            <a:r>
              <a:rPr lang="en-US" sz="1900" dirty="0">
                <a:solidFill>
                  <a:srgbClr val="0033CC"/>
                </a:solidFill>
              </a:rPr>
              <a:t>*Nature of allegations</a:t>
            </a:r>
          </a:p>
          <a:p>
            <a:r>
              <a:rPr lang="en-US" sz="1900" dirty="0">
                <a:solidFill>
                  <a:srgbClr val="0033CC"/>
                </a:solidFill>
              </a:rPr>
              <a:t>*Readily available documents</a:t>
            </a:r>
          </a:p>
          <a:p>
            <a:r>
              <a:rPr lang="en-US" sz="1900" dirty="0">
                <a:solidFill>
                  <a:srgbClr val="0033CC"/>
                </a:solidFill>
              </a:rPr>
              <a:t>*Witness list with brief synopsis of their testimony</a:t>
            </a:r>
          </a:p>
          <a:p>
            <a:r>
              <a:rPr lang="en-US" sz="1900" dirty="0">
                <a:solidFill>
                  <a:srgbClr val="0033CC"/>
                </a:solidFill>
              </a:rPr>
              <a:t>*Complainant-provided documents with release consent</a:t>
            </a:r>
          </a:p>
          <a:p>
            <a:endParaRPr lang="en-US" sz="1900" dirty="0"/>
          </a:p>
        </p:txBody>
      </p:sp>
      <p:sp>
        <p:nvSpPr>
          <p:cNvPr id="15" name="TextBox 14">
            <a:extLst>
              <a:ext uri="{FF2B5EF4-FFF2-40B4-BE49-F238E27FC236}">
                <a16:creationId xmlns:a16="http://schemas.microsoft.com/office/drawing/2014/main" id="{F00C12A4-AF5A-4567-AC60-A5D8A5B6473C}"/>
              </a:ext>
            </a:extLst>
          </p:cNvPr>
          <p:cNvSpPr txBox="1"/>
          <p:nvPr/>
        </p:nvSpPr>
        <p:spPr>
          <a:xfrm>
            <a:off x="3693458" y="4291913"/>
            <a:ext cx="2935942" cy="1261884"/>
          </a:xfrm>
          <a:prstGeom prst="rect">
            <a:avLst/>
          </a:prstGeom>
          <a:noFill/>
        </p:spPr>
        <p:txBody>
          <a:bodyPr wrap="square" rtlCol="0">
            <a:spAutoFit/>
          </a:bodyPr>
          <a:lstStyle/>
          <a:p>
            <a:r>
              <a:rPr lang="en-US" sz="1900" b="1" dirty="0">
                <a:solidFill>
                  <a:srgbClr val="FF0000"/>
                </a:solidFill>
              </a:rPr>
              <a:t>Department of the Army  Appointed Investigator</a:t>
            </a:r>
          </a:p>
          <a:p>
            <a:r>
              <a:rPr lang="en-US" sz="1900" dirty="0">
                <a:solidFill>
                  <a:srgbClr val="0033CC"/>
                </a:solidFill>
              </a:rPr>
              <a:t>(AR 15-6 IO, FLIPL, etc.)</a:t>
            </a:r>
            <a:endParaRPr lang="en-US" sz="1900" dirty="0">
              <a:solidFill>
                <a:srgbClr val="FF0000"/>
              </a:solidFill>
            </a:endParaRPr>
          </a:p>
          <a:p>
            <a:r>
              <a:rPr lang="en-US" sz="1900" strike="sngStrike" dirty="0">
                <a:solidFill>
                  <a:srgbClr val="FF0000"/>
                </a:solidFill>
              </a:rPr>
              <a:t>CID &amp; MPI</a:t>
            </a:r>
          </a:p>
        </p:txBody>
      </p:sp>
      <p:sp>
        <p:nvSpPr>
          <p:cNvPr id="16" name="TextBox 15">
            <a:extLst>
              <a:ext uri="{FF2B5EF4-FFF2-40B4-BE49-F238E27FC236}">
                <a16:creationId xmlns:a16="http://schemas.microsoft.com/office/drawing/2014/main" id="{3133A439-4C05-F780-07C2-E342377C86D4}"/>
              </a:ext>
            </a:extLst>
          </p:cNvPr>
          <p:cNvSpPr txBox="1"/>
          <p:nvPr/>
        </p:nvSpPr>
        <p:spPr>
          <a:xfrm>
            <a:off x="7005918" y="4267200"/>
            <a:ext cx="2012576" cy="1554272"/>
          </a:xfrm>
          <a:prstGeom prst="rect">
            <a:avLst/>
          </a:prstGeom>
          <a:noFill/>
        </p:spPr>
        <p:txBody>
          <a:bodyPr wrap="square" rtlCol="0">
            <a:spAutoFit/>
          </a:bodyPr>
          <a:lstStyle/>
          <a:p>
            <a:r>
              <a:rPr lang="en-US" sz="1900" dirty="0">
                <a:solidFill>
                  <a:srgbClr val="0033CC"/>
                </a:solidFill>
              </a:rPr>
              <a:t>Maintain impartiality; </a:t>
            </a:r>
          </a:p>
          <a:p>
            <a:r>
              <a:rPr lang="en-US" sz="1900" dirty="0">
                <a:solidFill>
                  <a:srgbClr val="0033CC"/>
                </a:solidFill>
              </a:rPr>
              <a:t>Do not ID the complainant</a:t>
            </a:r>
            <a:endParaRPr lang="en-US" sz="1900" dirty="0">
              <a:solidFill>
                <a:srgbClr val="FF0000"/>
              </a:solidFill>
            </a:endParaRPr>
          </a:p>
          <a:p>
            <a:endParaRPr lang="en-US" sz="1900" dirty="0"/>
          </a:p>
        </p:txBody>
      </p:sp>
      <p:grpSp>
        <p:nvGrpSpPr>
          <p:cNvPr id="20" name="Group 19">
            <a:extLst>
              <a:ext uri="{FF2B5EF4-FFF2-40B4-BE49-F238E27FC236}">
                <a16:creationId xmlns:a16="http://schemas.microsoft.com/office/drawing/2014/main" id="{58CFDED9-8258-A2CB-87D6-A5C472950666}"/>
              </a:ext>
            </a:extLst>
          </p:cNvPr>
          <p:cNvGrpSpPr/>
          <p:nvPr/>
        </p:nvGrpSpPr>
        <p:grpSpPr>
          <a:xfrm>
            <a:off x="7890285" y="1164904"/>
            <a:ext cx="1052513" cy="903288"/>
            <a:chOff x="7890285" y="1164904"/>
            <a:chExt cx="1052513" cy="903288"/>
          </a:xfrm>
        </p:grpSpPr>
        <p:sp>
          <p:nvSpPr>
            <p:cNvPr id="18" name="AutoShape 1029">
              <a:extLst>
                <a:ext uri="{FF2B5EF4-FFF2-40B4-BE49-F238E27FC236}">
                  <a16:creationId xmlns:a16="http://schemas.microsoft.com/office/drawing/2014/main" id="{617C23AD-B6F3-2E18-C173-54068DAB6615}"/>
                </a:ext>
              </a:extLst>
            </p:cNvPr>
            <p:cNvSpPr>
              <a:spLocks noChangeArrowheads="1"/>
            </p:cNvSpPr>
            <p:nvPr/>
          </p:nvSpPr>
          <p:spPr bwMode="auto">
            <a:xfrm>
              <a:off x="7890285" y="1164904"/>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9" name="Text Box 1030">
              <a:extLst>
                <a:ext uri="{FF2B5EF4-FFF2-40B4-BE49-F238E27FC236}">
                  <a16:creationId xmlns:a16="http://schemas.microsoft.com/office/drawing/2014/main" id="{FCEDE187-534A-CA5D-83AB-AC4CCD7C98D6}"/>
                </a:ext>
              </a:extLst>
            </p:cNvPr>
            <p:cNvSpPr txBox="1">
              <a:spLocks noChangeArrowheads="1"/>
            </p:cNvSpPr>
            <p:nvPr/>
          </p:nvSpPr>
          <p:spPr bwMode="auto">
            <a:xfrm>
              <a:off x="7959978" y="1474028"/>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11</a:t>
              </a:r>
            </a:p>
          </p:txBody>
        </p:sp>
      </p:grpSp>
      <p:sp>
        <p:nvSpPr>
          <p:cNvPr id="3" name="Rectangle 7">
            <a:extLst>
              <a:ext uri="{FF2B5EF4-FFF2-40B4-BE49-F238E27FC236}">
                <a16:creationId xmlns:a16="http://schemas.microsoft.com/office/drawing/2014/main" id="{F13DEBB8-FD57-A6DE-E02C-FD489D0FAF5B}"/>
              </a:ext>
            </a:extLst>
          </p:cNvPr>
          <p:cNvSpPr>
            <a:spLocks noChangeArrowheads="1"/>
          </p:cNvSpPr>
          <p:nvPr/>
        </p:nvSpPr>
        <p:spPr bwMode="auto">
          <a:xfrm>
            <a:off x="4572000" y="6326015"/>
            <a:ext cx="4571999" cy="584775"/>
          </a:xfrm>
          <a:prstGeom prst="rect">
            <a:avLst/>
          </a:prstGeom>
          <a:noFill/>
          <a:ln w="76200">
            <a:noFill/>
            <a:miter lim="800000"/>
            <a:headEnd/>
            <a:tailEnd/>
          </a:ln>
        </p:spPr>
        <p:txBody>
          <a:bodyPr wrap="square">
            <a:spAutoFit/>
          </a:bodyPr>
          <a:lstStyle/>
          <a:p>
            <a:pPr algn="l"/>
            <a:r>
              <a:rPr lang="en-US" sz="1600" b="1" dirty="0">
                <a:solidFill>
                  <a:srgbClr val="336600"/>
                </a:solidFill>
              </a:rPr>
              <a:t>AR20-1, para 3-1 (b), 3-2 (a), and para 3-4 (g) </a:t>
            </a:r>
          </a:p>
          <a:p>
            <a:pPr algn="l"/>
            <a:r>
              <a:rPr lang="en-US" sz="1600" b="1" dirty="0">
                <a:solidFill>
                  <a:srgbClr val="336600"/>
                </a:solidFill>
              </a:rPr>
              <a:t>A&amp;I Guide, Part Three, Section 1-6</a:t>
            </a:r>
          </a:p>
        </p:txBody>
      </p:sp>
      <p:grpSp>
        <p:nvGrpSpPr>
          <p:cNvPr id="17" name="Group 16">
            <a:extLst>
              <a:ext uri="{FF2B5EF4-FFF2-40B4-BE49-F238E27FC236}">
                <a16:creationId xmlns:a16="http://schemas.microsoft.com/office/drawing/2014/main" id="{8A68910B-C591-099F-72F6-A14791068DA0}"/>
              </a:ext>
            </a:extLst>
          </p:cNvPr>
          <p:cNvGrpSpPr/>
          <p:nvPr/>
        </p:nvGrpSpPr>
        <p:grpSpPr>
          <a:xfrm>
            <a:off x="7417472" y="5634438"/>
            <a:ext cx="1511215" cy="374068"/>
            <a:chOff x="40787" y="3206127"/>
            <a:chExt cx="1511215" cy="488627"/>
          </a:xfrm>
        </p:grpSpPr>
        <p:sp>
          <p:nvSpPr>
            <p:cNvPr id="21" name="Rectangle 20">
              <a:extLst>
                <a:ext uri="{FF2B5EF4-FFF2-40B4-BE49-F238E27FC236}">
                  <a16:creationId xmlns:a16="http://schemas.microsoft.com/office/drawing/2014/main" id="{EDF63598-6420-E6CF-1D49-A87EAF6F5E0A}"/>
                </a:ext>
              </a:extLst>
            </p:cNvPr>
            <p:cNvSpPr/>
            <p:nvPr/>
          </p:nvSpPr>
          <p:spPr>
            <a:xfrm>
              <a:off x="117090" y="3220337"/>
              <a:ext cx="1368708" cy="461692"/>
            </a:xfrm>
            <a:prstGeom prst="rect">
              <a:avLst/>
            </a:prstGeom>
            <a:noFill/>
          </p:spPr>
          <p:txBody>
            <a:bodyPr wrap="none" lIns="91440" tIns="45720" rIns="91440" bIns="45720">
              <a:spAutoFit/>
            </a:bodyPr>
            <a:lstStyle/>
            <a:p>
              <a:pPr algn="ctr"/>
              <a:r>
                <a:rPr lang="en-US" sz="1800" b="1" cap="none" spc="0" dirty="0">
                  <a:ln w="22225">
                    <a:solidFill>
                      <a:schemeClr val="accent2"/>
                    </a:solidFill>
                    <a:prstDash val="solid"/>
                  </a:ln>
                  <a:solidFill>
                    <a:schemeClr val="accent2">
                      <a:lumMod val="40000"/>
                      <a:lumOff val="60000"/>
                    </a:schemeClr>
                  </a:solidFill>
                  <a:effectLst/>
                </a:rPr>
                <a:t>Turn &amp; Tab</a:t>
              </a:r>
            </a:p>
          </p:txBody>
        </p:sp>
        <p:sp>
          <p:nvSpPr>
            <p:cNvPr id="22" name="Speech Bubble: Rectangle with Corners Rounded 21">
              <a:extLst>
                <a:ext uri="{FF2B5EF4-FFF2-40B4-BE49-F238E27FC236}">
                  <a16:creationId xmlns:a16="http://schemas.microsoft.com/office/drawing/2014/main" id="{FF129A98-2824-7E88-D184-FC9C193F53EF}"/>
                </a:ext>
              </a:extLst>
            </p:cNvPr>
            <p:cNvSpPr/>
            <p:nvPr/>
          </p:nvSpPr>
          <p:spPr bwMode="auto">
            <a:xfrm>
              <a:off x="40787" y="3206127"/>
              <a:ext cx="1511215" cy="488627"/>
            </a:xfrm>
            <a:prstGeom prst="wedgeRoundRectCallout">
              <a:avLst>
                <a:gd name="adj1" fmla="val 10541"/>
                <a:gd name="adj2" fmla="val 140089"/>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908596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p:cNvSpPr>
            <a:spLocks noGrp="1"/>
          </p:cNvSpPr>
          <p:nvPr>
            <p:ph type="ftr" sz="quarter" idx="10"/>
          </p:nvPr>
        </p:nvSpPr>
        <p:spPr>
          <a:noFill/>
        </p:spPr>
        <p:txBody>
          <a:bodyPr/>
          <a:lstStyle/>
          <a:p>
            <a:r>
              <a:rPr lang="en-US"/>
              <a:t>U.S. Army Inspector General School   </a:t>
            </a:r>
            <a:fld id="{32256373-C184-4FF7-B7EF-8E68720C2B88}" type="slidenum">
              <a:rPr lang="en-US" smtClean="0"/>
              <a:pPr/>
              <a:t>36</a:t>
            </a:fld>
            <a:endParaRPr lang="en-US"/>
          </a:p>
        </p:txBody>
      </p:sp>
      <p:sp>
        <p:nvSpPr>
          <p:cNvPr id="54275" name="Rectangle 2"/>
          <p:cNvSpPr>
            <a:spLocks noGrp="1" noChangeArrowheads="1"/>
          </p:cNvSpPr>
          <p:nvPr>
            <p:ph type="title"/>
          </p:nvPr>
        </p:nvSpPr>
        <p:spPr>
          <a:xfrm>
            <a:off x="1676400" y="288335"/>
            <a:ext cx="6629400" cy="1143000"/>
          </a:xfrm>
        </p:spPr>
        <p:txBody>
          <a:bodyPr/>
          <a:lstStyle/>
          <a:p>
            <a:pPr eaLnBrk="1" hangingPunct="1"/>
            <a:r>
              <a:rPr lang="en-US" sz="3600" dirty="0"/>
              <a:t>Release of IG </a:t>
            </a:r>
            <a:r>
              <a:rPr lang="en-US" sz="3600" dirty="0">
                <a:solidFill>
                  <a:srgbClr val="0033CC"/>
                </a:solidFill>
              </a:rPr>
              <a:t>Information</a:t>
            </a:r>
            <a:r>
              <a:rPr lang="en-US" sz="3600" dirty="0">
                <a:solidFill>
                  <a:schemeClr val="tx1"/>
                </a:solidFill>
              </a:rPr>
              <a:t> </a:t>
            </a:r>
            <a:r>
              <a:rPr lang="en-US" sz="3600" u="sng" dirty="0"/>
              <a:t>Within</a:t>
            </a:r>
            <a:r>
              <a:rPr lang="en-US" sz="3600" dirty="0"/>
              <a:t> Dept. of the Army</a:t>
            </a:r>
          </a:p>
        </p:txBody>
      </p:sp>
      <p:sp>
        <p:nvSpPr>
          <p:cNvPr id="54276" name="Rectangle 3"/>
          <p:cNvSpPr>
            <a:spLocks noGrp="1" noChangeArrowheads="1"/>
          </p:cNvSpPr>
          <p:nvPr>
            <p:ph type="body" idx="1"/>
          </p:nvPr>
        </p:nvSpPr>
        <p:spPr>
          <a:xfrm>
            <a:off x="304800" y="1752600"/>
            <a:ext cx="8534400" cy="4794250"/>
          </a:xfrm>
        </p:spPr>
        <p:txBody>
          <a:bodyPr/>
          <a:lstStyle/>
          <a:p>
            <a:pPr eaLnBrk="1" hangingPunct="1"/>
            <a:r>
              <a:rPr lang="en-US" sz="2800" dirty="0"/>
              <a:t>As a </a:t>
            </a:r>
            <a:r>
              <a:rPr lang="en-US" sz="2800" i="1" dirty="0">
                <a:solidFill>
                  <a:srgbClr val="0033CC"/>
                </a:solidFill>
              </a:rPr>
              <a:t>limited exception</a:t>
            </a:r>
            <a:r>
              <a:rPr lang="en-US" sz="2800" dirty="0">
                <a:solidFill>
                  <a:srgbClr val="0033CC"/>
                </a:solidFill>
              </a:rPr>
              <a:t>, information </a:t>
            </a:r>
            <a:r>
              <a:rPr lang="en-US" sz="2800" dirty="0"/>
              <a:t>can be extracted from IG records to: </a:t>
            </a:r>
            <a:endParaRPr lang="en-US" sz="1400" dirty="0"/>
          </a:p>
          <a:p>
            <a:pPr lvl="1" eaLnBrk="1" hangingPunct="1"/>
            <a:r>
              <a:rPr lang="en-US" sz="2200" dirty="0"/>
              <a:t>Respond to requests for advice, assistance, or information</a:t>
            </a:r>
          </a:p>
          <a:p>
            <a:pPr lvl="1" eaLnBrk="1" hangingPunct="1"/>
            <a:r>
              <a:rPr lang="en-US" sz="2200" dirty="0"/>
              <a:t>Answer complaints</a:t>
            </a:r>
          </a:p>
          <a:p>
            <a:pPr lvl="1" eaLnBrk="1" hangingPunct="1"/>
            <a:r>
              <a:rPr lang="en-US" sz="2200" dirty="0"/>
              <a:t>Prepare closure letters</a:t>
            </a:r>
          </a:p>
          <a:p>
            <a:pPr marL="457200" lvl="1" indent="0" eaLnBrk="1" hangingPunct="1">
              <a:buNone/>
            </a:pPr>
            <a:endParaRPr lang="en-US" sz="1000" dirty="0"/>
          </a:p>
          <a:p>
            <a:pPr eaLnBrk="1" hangingPunct="1">
              <a:buFont typeface="Arial" panose="020B0604020202020204" pitchFamily="34" charset="0"/>
              <a:buChar char="•"/>
            </a:pPr>
            <a:r>
              <a:rPr lang="en-US" sz="2800" u="sng" dirty="0">
                <a:solidFill>
                  <a:srgbClr val="0033CC"/>
                </a:solidFill>
              </a:rPr>
              <a:t>To the DA SJA IG for legal advice</a:t>
            </a:r>
          </a:p>
          <a:p>
            <a:pPr marL="0" indent="0" eaLnBrk="1" hangingPunct="1">
              <a:buNone/>
            </a:pPr>
            <a:endParaRPr lang="en-US" sz="1400" u="sng" dirty="0">
              <a:solidFill>
                <a:srgbClr val="0033CC"/>
              </a:solidFill>
            </a:endParaRPr>
          </a:p>
          <a:p>
            <a:pPr eaLnBrk="1" hangingPunct="1"/>
            <a:r>
              <a:rPr lang="en-US" sz="2800" dirty="0"/>
              <a:t>IG Records </a:t>
            </a:r>
            <a:r>
              <a:rPr lang="en-US" sz="2800" dirty="0">
                <a:solidFill>
                  <a:srgbClr val="FF0000"/>
                </a:solidFill>
              </a:rPr>
              <a:t>may not </a:t>
            </a:r>
            <a:r>
              <a:rPr lang="en-US" sz="2800" dirty="0"/>
              <a:t>be used for:</a:t>
            </a:r>
          </a:p>
          <a:p>
            <a:pPr lvl="1" eaLnBrk="1" hangingPunct="1"/>
            <a:r>
              <a:rPr lang="en-US" sz="2200" dirty="0"/>
              <a:t>Comparing commands or commanders</a:t>
            </a:r>
          </a:p>
          <a:p>
            <a:pPr lvl="1" eaLnBrk="1" hangingPunct="1"/>
            <a:r>
              <a:rPr lang="en-US" sz="2200" dirty="0"/>
              <a:t>Citing in evaluation reports, performance appraisals, award recommendations</a:t>
            </a:r>
          </a:p>
        </p:txBody>
      </p:sp>
      <p:sp>
        <p:nvSpPr>
          <p:cNvPr id="7" name="Rectangle 7"/>
          <p:cNvSpPr>
            <a:spLocks noChangeArrowheads="1"/>
          </p:cNvSpPr>
          <p:nvPr/>
        </p:nvSpPr>
        <p:spPr bwMode="auto">
          <a:xfrm>
            <a:off x="5486400" y="6353240"/>
            <a:ext cx="36576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AR20-1, para 3-3 </a:t>
            </a:r>
          </a:p>
          <a:p>
            <a:pPr algn="l"/>
            <a:r>
              <a:rPr lang="en-US" sz="1600" b="1" dirty="0">
                <a:solidFill>
                  <a:srgbClr val="336600"/>
                </a:solidFill>
              </a:rPr>
              <a:t>A&amp;I Guide, Part Three, Section 1-3</a:t>
            </a:r>
          </a:p>
        </p:txBody>
      </p:sp>
    </p:spTree>
    <p:extLst>
      <p:ext uri="{BB962C8B-B14F-4D97-AF65-F5344CB8AC3E}">
        <p14:creationId xmlns:p14="http://schemas.microsoft.com/office/powerpoint/2010/main" val="35476906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Footer Placeholder 3"/>
          <p:cNvSpPr>
            <a:spLocks noGrp="1"/>
          </p:cNvSpPr>
          <p:nvPr>
            <p:ph type="ftr" sz="quarter" idx="10"/>
          </p:nvPr>
        </p:nvSpPr>
        <p:spPr>
          <a:noFill/>
        </p:spPr>
        <p:txBody>
          <a:bodyPr/>
          <a:lstStyle/>
          <a:p>
            <a:r>
              <a:rPr lang="en-US"/>
              <a:t>U.S. Army Inspector General School   </a:t>
            </a:r>
            <a:fld id="{8091FE9E-19CC-4148-A441-9FECDCE58582}" type="slidenum">
              <a:rPr lang="en-US" smtClean="0"/>
              <a:pPr/>
              <a:t>37</a:t>
            </a:fld>
            <a:endParaRPr lang="en-US"/>
          </a:p>
        </p:txBody>
      </p:sp>
      <p:sp>
        <p:nvSpPr>
          <p:cNvPr id="52227" name="Rectangle 9"/>
          <p:cNvSpPr>
            <a:spLocks noGrp="1" noChangeArrowheads="1"/>
          </p:cNvSpPr>
          <p:nvPr>
            <p:ph type="title"/>
          </p:nvPr>
        </p:nvSpPr>
        <p:spPr>
          <a:xfrm>
            <a:off x="1143000" y="457200"/>
            <a:ext cx="7086600" cy="1143000"/>
          </a:xfrm>
        </p:spPr>
        <p:txBody>
          <a:bodyPr/>
          <a:lstStyle/>
          <a:p>
            <a:pPr eaLnBrk="1" hangingPunct="1"/>
            <a:r>
              <a:rPr lang="en-US" sz="4000" dirty="0"/>
              <a:t>IG Records for </a:t>
            </a:r>
            <a:br>
              <a:rPr lang="en-US" sz="4000" dirty="0"/>
            </a:br>
            <a:r>
              <a:rPr lang="en-US" sz="4000" dirty="0"/>
              <a:t>Adverse Action</a:t>
            </a:r>
          </a:p>
        </p:txBody>
      </p:sp>
      <p:sp>
        <p:nvSpPr>
          <p:cNvPr id="36874" name="Rectangle 10"/>
          <p:cNvSpPr>
            <a:spLocks noGrp="1" noChangeArrowheads="1"/>
          </p:cNvSpPr>
          <p:nvPr>
            <p:ph type="body" idx="1"/>
          </p:nvPr>
        </p:nvSpPr>
        <p:spPr>
          <a:xfrm>
            <a:off x="304800" y="2209800"/>
            <a:ext cx="8534400" cy="4495800"/>
          </a:xfrm>
        </p:spPr>
        <p:txBody>
          <a:bodyPr/>
          <a:lstStyle/>
          <a:p>
            <a:pPr eaLnBrk="1" hangingPunct="1">
              <a:lnSpc>
                <a:spcPct val="90000"/>
              </a:lnSpc>
            </a:pPr>
            <a:r>
              <a:rPr lang="en-US" sz="2800" dirty="0"/>
              <a:t>IG records are </a:t>
            </a:r>
            <a:r>
              <a:rPr lang="en-US" sz="2800" u="sng" dirty="0">
                <a:solidFill>
                  <a:srgbClr val="FF0000"/>
                </a:solidFill>
              </a:rPr>
              <a:t>not used</a:t>
            </a:r>
            <a:r>
              <a:rPr lang="en-US" sz="2800" dirty="0">
                <a:solidFill>
                  <a:srgbClr val="FF0000"/>
                </a:solidFill>
              </a:rPr>
              <a:t> </a:t>
            </a:r>
            <a:r>
              <a:rPr lang="en-US" sz="2800" dirty="0"/>
              <a:t>as a basis for adverse action . . .</a:t>
            </a:r>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r>
              <a:rPr lang="en-US" sz="2800" i="1" dirty="0">
                <a:solidFill>
                  <a:srgbClr val="0033CC"/>
                </a:solidFill>
              </a:rPr>
              <a:t>EXCEPT</a:t>
            </a:r>
            <a:r>
              <a:rPr lang="en-US" sz="2800" dirty="0"/>
              <a:t> as approved by TIG …</a:t>
            </a:r>
            <a:br>
              <a:rPr lang="en-US" sz="2800" dirty="0"/>
            </a:br>
            <a:r>
              <a:rPr lang="en-US" sz="2800" dirty="0"/>
              <a:t>			on a by-exception basis</a:t>
            </a:r>
          </a:p>
        </p:txBody>
      </p:sp>
      <p:pic>
        <p:nvPicPr>
          <p:cNvPr id="52230" name="Picture 5" descr="MCj01992510000[1]"/>
          <p:cNvPicPr>
            <a:picLocks noChangeAspect="1" noChangeArrowheads="1"/>
          </p:cNvPicPr>
          <p:nvPr/>
        </p:nvPicPr>
        <p:blipFill>
          <a:blip r:embed="rId3" cstate="print"/>
          <a:srcRect/>
          <a:stretch>
            <a:fillRect/>
          </a:stretch>
        </p:blipFill>
        <p:spPr bwMode="auto">
          <a:xfrm>
            <a:off x="3581400" y="2895600"/>
            <a:ext cx="2286000" cy="1779588"/>
          </a:xfrm>
          <a:prstGeom prst="rect">
            <a:avLst/>
          </a:prstGeom>
          <a:noFill/>
          <a:ln w="9525">
            <a:noFill/>
            <a:miter lim="800000"/>
            <a:headEnd/>
            <a:tailEnd/>
          </a:ln>
        </p:spPr>
      </p:pic>
      <p:sp>
        <p:nvSpPr>
          <p:cNvPr id="10" name="Rectangle 7"/>
          <p:cNvSpPr>
            <a:spLocks noChangeArrowheads="1"/>
          </p:cNvSpPr>
          <p:nvPr/>
        </p:nvSpPr>
        <p:spPr bwMode="auto">
          <a:xfrm>
            <a:off x="5334000" y="6310660"/>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3-5</a:t>
            </a:r>
          </a:p>
          <a:p>
            <a:pPr algn="l"/>
            <a:r>
              <a:rPr lang="en-US" sz="1600" b="1" dirty="0">
                <a:solidFill>
                  <a:srgbClr val="336600"/>
                </a:solidFill>
              </a:rPr>
              <a:t>A&amp;I Guide, Part Three, Section 1-2</a:t>
            </a:r>
          </a:p>
        </p:txBody>
      </p:sp>
      <p:grpSp>
        <p:nvGrpSpPr>
          <p:cNvPr id="12" name="Group 11"/>
          <p:cNvGrpSpPr/>
          <p:nvPr/>
        </p:nvGrpSpPr>
        <p:grpSpPr>
          <a:xfrm>
            <a:off x="7703343" y="712152"/>
            <a:ext cx="1052513" cy="903288"/>
            <a:chOff x="7543799" y="925512"/>
            <a:chExt cx="1052513" cy="903288"/>
          </a:xfrm>
        </p:grpSpPr>
        <p:sp>
          <p:nvSpPr>
            <p:cNvPr id="13"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4"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12</a:t>
              </a:r>
            </a:p>
          </p:txBody>
        </p:sp>
      </p:grpSp>
    </p:spTree>
    <p:extLst>
      <p:ext uri="{BB962C8B-B14F-4D97-AF65-F5344CB8AC3E}">
        <p14:creationId xmlns:p14="http://schemas.microsoft.com/office/powerpoint/2010/main" val="2235489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6874">
                                            <p:txEl>
                                              <p:pRg st="0" end="0"/>
                                            </p:txEl>
                                          </p:spTgt>
                                        </p:tgtEl>
                                        <p:attrNameLst>
                                          <p:attrName>style.visibility</p:attrName>
                                        </p:attrNameLst>
                                      </p:cBhvr>
                                      <p:to>
                                        <p:strVal val="visible"/>
                                      </p:to>
                                    </p:set>
                                    <p:anim calcmode="lin" valueType="num">
                                      <p:cBhvr additive="base">
                                        <p:cTn id="7" dur="500" fill="hold"/>
                                        <p:tgtEl>
                                          <p:spTgt spid="3687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6874">
                                            <p:txEl>
                                              <p:pRg st="5" end="5"/>
                                            </p:txEl>
                                          </p:spTgt>
                                        </p:tgtEl>
                                        <p:attrNameLst>
                                          <p:attrName>style.visibility</p:attrName>
                                        </p:attrNameLst>
                                      </p:cBhvr>
                                      <p:to>
                                        <p:strVal val="visible"/>
                                      </p:to>
                                    </p:set>
                                    <p:anim calcmode="lin" valueType="num">
                                      <p:cBhvr additive="base">
                                        <p:cTn id="13" dur="500" fill="hold"/>
                                        <p:tgtEl>
                                          <p:spTgt spid="36874">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3"/>
          <p:cNvSpPr>
            <a:spLocks noGrp="1"/>
          </p:cNvSpPr>
          <p:nvPr>
            <p:ph type="ftr" sz="quarter" idx="10"/>
          </p:nvPr>
        </p:nvSpPr>
        <p:spPr>
          <a:noFill/>
        </p:spPr>
        <p:txBody>
          <a:bodyPr/>
          <a:lstStyle/>
          <a:p>
            <a:r>
              <a:rPr lang="en-US"/>
              <a:t>U.S. Army Inspector General School   </a:t>
            </a:r>
            <a:fld id="{48D0AC3E-463D-465E-A526-56B33E3297FA}" type="slidenum">
              <a:rPr lang="en-US" smtClean="0"/>
              <a:pPr/>
              <a:t>38</a:t>
            </a:fld>
            <a:endParaRPr lang="en-US"/>
          </a:p>
        </p:txBody>
      </p:sp>
      <p:sp>
        <p:nvSpPr>
          <p:cNvPr id="53252" name="Rectangle 3"/>
          <p:cNvSpPr>
            <a:spLocks noGrp="1" noChangeArrowheads="1"/>
          </p:cNvSpPr>
          <p:nvPr>
            <p:ph type="body" idx="1"/>
          </p:nvPr>
        </p:nvSpPr>
        <p:spPr>
          <a:xfrm>
            <a:off x="457200" y="1892161"/>
            <a:ext cx="8229600" cy="3810000"/>
          </a:xfrm>
        </p:spPr>
        <p:txBody>
          <a:bodyPr/>
          <a:lstStyle/>
          <a:p>
            <a:pPr eaLnBrk="1" hangingPunct="1"/>
            <a:r>
              <a:rPr lang="en-US" sz="2800" dirty="0"/>
              <a:t>Only the </a:t>
            </a:r>
            <a:r>
              <a:rPr lang="en-US" sz="2800" u="sng" dirty="0">
                <a:solidFill>
                  <a:srgbClr val="FF0000"/>
                </a:solidFill>
              </a:rPr>
              <a:t>TIG</a:t>
            </a:r>
            <a:r>
              <a:rPr lang="en-US" sz="2800" dirty="0"/>
              <a:t> can authorize the use of IG records for adverse action</a:t>
            </a:r>
          </a:p>
          <a:p>
            <a:pPr marL="0" indent="0" eaLnBrk="1" hangingPunct="1">
              <a:buNone/>
            </a:pPr>
            <a:endParaRPr lang="en-US" sz="1400" dirty="0"/>
          </a:p>
          <a:p>
            <a:pPr eaLnBrk="1" hangingPunct="1"/>
            <a:r>
              <a:rPr lang="en-US" sz="2800" dirty="0"/>
              <a:t>IG office with the records submits request to: </a:t>
            </a:r>
            <a:r>
              <a:rPr lang="en-US" sz="2800" dirty="0">
                <a:solidFill>
                  <a:srgbClr val="0033CC"/>
                </a:solidFill>
              </a:rPr>
              <a:t>DAIG Records Release Office (SAIG-JAR)</a:t>
            </a:r>
          </a:p>
          <a:p>
            <a:pPr lvl="1" eaLnBrk="1" hangingPunct="1"/>
            <a:r>
              <a:rPr lang="en-US" sz="2400" dirty="0"/>
              <a:t>Identify precisely which records are requested </a:t>
            </a:r>
            <a:r>
              <a:rPr lang="en-US" sz="2400" u="sng" dirty="0"/>
              <a:t>and why</a:t>
            </a:r>
          </a:p>
          <a:p>
            <a:pPr lvl="1" eaLnBrk="1" hangingPunct="1"/>
            <a:r>
              <a:rPr lang="en-US" sz="2400" dirty="0"/>
              <a:t>Explain why a CMD investigation was not initiated &amp; justify why follow-on investigation would be unduly burdensome, disruptive, or futile</a:t>
            </a:r>
            <a:endParaRPr lang="en-US" sz="2400" dirty="0">
              <a:solidFill>
                <a:srgbClr val="008000"/>
              </a:solidFill>
            </a:endParaRPr>
          </a:p>
        </p:txBody>
      </p:sp>
      <p:sp>
        <p:nvSpPr>
          <p:cNvPr id="6" name="Rectangle 7"/>
          <p:cNvSpPr>
            <a:spLocks noChangeArrowheads="1"/>
          </p:cNvSpPr>
          <p:nvPr/>
        </p:nvSpPr>
        <p:spPr bwMode="auto">
          <a:xfrm>
            <a:off x="5638800" y="6226314"/>
            <a:ext cx="35052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3-5</a:t>
            </a:r>
          </a:p>
          <a:p>
            <a:pPr algn="l"/>
            <a:r>
              <a:rPr lang="en-US" sz="1600" b="1" dirty="0">
                <a:solidFill>
                  <a:srgbClr val="336600"/>
                </a:solidFill>
              </a:rPr>
              <a:t>A&amp;I Guide, Part Three, Section 1-2</a:t>
            </a:r>
          </a:p>
        </p:txBody>
      </p:sp>
      <p:sp>
        <p:nvSpPr>
          <p:cNvPr id="2" name="TextBox 1"/>
          <p:cNvSpPr txBox="1"/>
          <p:nvPr/>
        </p:nvSpPr>
        <p:spPr>
          <a:xfrm>
            <a:off x="338465" y="6303258"/>
            <a:ext cx="5186035" cy="369332"/>
          </a:xfrm>
          <a:prstGeom prst="rect">
            <a:avLst/>
          </a:prstGeom>
          <a:solidFill>
            <a:srgbClr val="FFFF00"/>
          </a:solidFill>
          <a:ln w="19050">
            <a:solidFill>
              <a:schemeClr val="tx1"/>
            </a:solidFill>
          </a:ln>
        </p:spPr>
        <p:txBody>
          <a:bodyPr wrap="none" rtlCol="0">
            <a:spAutoFit/>
          </a:bodyPr>
          <a:lstStyle/>
          <a:p>
            <a:r>
              <a:rPr lang="en-US" sz="1800" dirty="0"/>
              <a:t>Exception: </a:t>
            </a:r>
            <a:r>
              <a:rPr lang="en-US" sz="1800" dirty="0">
                <a:solidFill>
                  <a:srgbClr val="FF0000"/>
                </a:solidFill>
              </a:rPr>
              <a:t>DODIG approved </a:t>
            </a:r>
            <a:r>
              <a:rPr lang="en-US" sz="1800" dirty="0"/>
              <a:t>WBR Investigations</a:t>
            </a:r>
          </a:p>
        </p:txBody>
      </p:sp>
      <p:sp>
        <p:nvSpPr>
          <p:cNvPr id="7" name="Rectangle 9">
            <a:extLst>
              <a:ext uri="{FF2B5EF4-FFF2-40B4-BE49-F238E27FC236}">
                <a16:creationId xmlns:a16="http://schemas.microsoft.com/office/drawing/2014/main" id="{624234F3-644A-008F-A668-7BDB0DCCB1EF}"/>
              </a:ext>
            </a:extLst>
          </p:cNvPr>
          <p:cNvSpPr>
            <a:spLocks noGrp="1" noChangeArrowheads="1"/>
          </p:cNvSpPr>
          <p:nvPr>
            <p:ph type="title"/>
          </p:nvPr>
        </p:nvSpPr>
        <p:spPr>
          <a:xfrm>
            <a:off x="1485900" y="319186"/>
            <a:ext cx="7086600" cy="1143000"/>
          </a:xfrm>
        </p:spPr>
        <p:txBody>
          <a:bodyPr/>
          <a:lstStyle/>
          <a:p>
            <a:pPr eaLnBrk="1" hangingPunct="1"/>
            <a:r>
              <a:rPr lang="en-US" sz="4000" dirty="0"/>
              <a:t>IG Records for </a:t>
            </a:r>
            <a:br>
              <a:rPr lang="en-US" sz="4000" dirty="0"/>
            </a:br>
            <a:r>
              <a:rPr lang="en-US" sz="4000" dirty="0"/>
              <a:t>Adverse Action</a:t>
            </a:r>
          </a:p>
        </p:txBody>
      </p:sp>
      <p:grpSp>
        <p:nvGrpSpPr>
          <p:cNvPr id="3" name="Group 2">
            <a:extLst>
              <a:ext uri="{FF2B5EF4-FFF2-40B4-BE49-F238E27FC236}">
                <a16:creationId xmlns:a16="http://schemas.microsoft.com/office/drawing/2014/main" id="{3A32E5BE-A822-E7FC-88C7-BD5EF1F4217A}"/>
              </a:ext>
            </a:extLst>
          </p:cNvPr>
          <p:cNvGrpSpPr/>
          <p:nvPr/>
        </p:nvGrpSpPr>
        <p:grpSpPr>
          <a:xfrm>
            <a:off x="7467600" y="5603525"/>
            <a:ext cx="1511215" cy="399184"/>
            <a:chOff x="40787" y="3206127"/>
            <a:chExt cx="1511215" cy="488627"/>
          </a:xfrm>
        </p:grpSpPr>
        <p:sp>
          <p:nvSpPr>
            <p:cNvPr id="4" name="Rectangle 3">
              <a:extLst>
                <a:ext uri="{FF2B5EF4-FFF2-40B4-BE49-F238E27FC236}">
                  <a16:creationId xmlns:a16="http://schemas.microsoft.com/office/drawing/2014/main" id="{70B237F8-1234-8E22-D367-FD44DEE6C65D}"/>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Turn &amp; Tab</a:t>
              </a:r>
            </a:p>
          </p:txBody>
        </p:sp>
        <p:sp>
          <p:nvSpPr>
            <p:cNvPr id="5" name="Speech Bubble: Rectangle with Corners Rounded 4">
              <a:extLst>
                <a:ext uri="{FF2B5EF4-FFF2-40B4-BE49-F238E27FC236}">
                  <a16:creationId xmlns:a16="http://schemas.microsoft.com/office/drawing/2014/main" id="{064654B3-3155-9EEA-43DC-BF1ADE40AF29}"/>
                </a:ext>
              </a:extLst>
            </p:cNvPr>
            <p:cNvSpPr/>
            <p:nvPr/>
          </p:nvSpPr>
          <p:spPr bwMode="auto">
            <a:xfrm>
              <a:off x="40787" y="3206127"/>
              <a:ext cx="1511215" cy="488627"/>
            </a:xfrm>
            <a:prstGeom prst="wedgeRoundRectCallout">
              <a:avLst>
                <a:gd name="adj1" fmla="val 6806"/>
                <a:gd name="adj2" fmla="val 178772"/>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554034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p:spPr>
        <p:txBody>
          <a:bodyPr/>
          <a:lstStyle/>
          <a:p>
            <a:r>
              <a:rPr lang="en-US"/>
              <a:t>U.S. Army Inspector General School   </a:t>
            </a:r>
            <a:fld id="{BF6920ED-0D63-4B3D-A3C9-3E4C7F2B4D51}" type="slidenum">
              <a:rPr lang="en-US" smtClean="0"/>
              <a:pPr/>
              <a:t>39</a:t>
            </a:fld>
            <a:endParaRPr lang="en-US"/>
          </a:p>
        </p:txBody>
      </p:sp>
      <p:sp>
        <p:nvSpPr>
          <p:cNvPr id="50179" name="Rectangle 7"/>
          <p:cNvSpPr>
            <a:spLocks noGrp="1" noChangeArrowheads="1"/>
          </p:cNvSpPr>
          <p:nvPr>
            <p:ph type="title"/>
          </p:nvPr>
        </p:nvSpPr>
        <p:spPr>
          <a:xfrm>
            <a:off x="1022874" y="457200"/>
            <a:ext cx="7086600" cy="1143000"/>
          </a:xfrm>
        </p:spPr>
        <p:txBody>
          <a:bodyPr/>
          <a:lstStyle/>
          <a:p>
            <a:pPr eaLnBrk="1" hangingPunct="1"/>
            <a:r>
              <a:rPr lang="en-US" sz="4000" dirty="0"/>
              <a:t>IG Records </a:t>
            </a:r>
            <a:br>
              <a:rPr lang="en-US" sz="4000" dirty="0"/>
            </a:br>
            <a:r>
              <a:rPr lang="en-US" sz="4000" dirty="0"/>
              <a:t>Release Authority</a:t>
            </a:r>
          </a:p>
        </p:txBody>
      </p:sp>
      <p:sp>
        <p:nvSpPr>
          <p:cNvPr id="50180" name="Rectangle 8"/>
          <p:cNvSpPr>
            <a:spLocks noGrp="1" noChangeArrowheads="1"/>
          </p:cNvSpPr>
          <p:nvPr>
            <p:ph type="body" idx="1"/>
          </p:nvPr>
        </p:nvSpPr>
        <p:spPr>
          <a:xfrm>
            <a:off x="304800" y="2362200"/>
            <a:ext cx="8534400" cy="3581400"/>
          </a:xfrm>
        </p:spPr>
        <p:txBody>
          <a:bodyPr/>
          <a:lstStyle/>
          <a:p>
            <a:pPr eaLnBrk="1" hangingPunct="1"/>
            <a:r>
              <a:rPr lang="en-US" sz="2800" dirty="0"/>
              <a:t>Only </a:t>
            </a:r>
            <a:r>
              <a:rPr lang="en-US" sz="2800" u="sng" dirty="0">
                <a:solidFill>
                  <a:srgbClr val="FF0000"/>
                </a:solidFill>
              </a:rPr>
              <a:t>TIG</a:t>
            </a:r>
            <a:r>
              <a:rPr lang="en-US" sz="2800" dirty="0">
                <a:solidFill>
                  <a:srgbClr val="FF0000"/>
                </a:solidFill>
              </a:rPr>
              <a:t> </a:t>
            </a:r>
            <a:r>
              <a:rPr lang="en-US" sz="2800" dirty="0"/>
              <a:t>can authorize release </a:t>
            </a:r>
            <a:r>
              <a:rPr lang="en-US" sz="2800" dirty="0">
                <a:solidFill>
                  <a:srgbClr val="0033CC"/>
                </a:solidFill>
              </a:rPr>
              <a:t>outside of IG channels</a:t>
            </a:r>
          </a:p>
          <a:p>
            <a:pPr eaLnBrk="1" hangingPunct="1"/>
            <a:endParaRPr lang="en-US" sz="2800" dirty="0">
              <a:solidFill>
                <a:srgbClr val="0033CC"/>
              </a:solidFill>
            </a:endParaRPr>
          </a:p>
          <a:p>
            <a:pPr marL="0" indent="0" eaLnBrk="1" hangingPunct="1">
              <a:buNone/>
            </a:pPr>
            <a:r>
              <a:rPr lang="en-US" sz="2800" dirty="0"/>
              <a:t>… Your CIG can’t do it</a:t>
            </a:r>
          </a:p>
          <a:p>
            <a:pPr marL="0" indent="0" eaLnBrk="1" hangingPunct="1">
              <a:buNone/>
            </a:pPr>
            <a:r>
              <a:rPr lang="en-US" sz="2800" dirty="0"/>
              <a:t>… Your CG can’t do it </a:t>
            </a:r>
          </a:p>
          <a:p>
            <a:pPr marL="0" indent="0" eaLnBrk="1" hangingPunct="1">
              <a:buNone/>
            </a:pPr>
            <a:r>
              <a:rPr lang="en-US" sz="2800" dirty="0"/>
              <a:t>… Your local FOIA office</a:t>
            </a:r>
            <a:br>
              <a:rPr lang="en-US" sz="2800" dirty="0"/>
            </a:br>
            <a:r>
              <a:rPr lang="en-US" sz="2800" dirty="0"/>
              <a:t>can’t do it either</a:t>
            </a:r>
          </a:p>
        </p:txBody>
      </p:sp>
      <p:pic>
        <p:nvPicPr>
          <p:cNvPr id="50181" name="Picture 6" descr="BS00653_"/>
          <p:cNvPicPr>
            <a:picLocks noChangeAspect="1" noChangeArrowheads="1"/>
          </p:cNvPicPr>
          <p:nvPr/>
        </p:nvPicPr>
        <p:blipFill>
          <a:blip r:embed="rId3" cstate="print"/>
          <a:srcRect/>
          <a:stretch>
            <a:fillRect/>
          </a:stretch>
        </p:blipFill>
        <p:spPr bwMode="auto">
          <a:xfrm>
            <a:off x="5334000" y="3633788"/>
            <a:ext cx="3048000" cy="2806700"/>
          </a:xfrm>
          <a:prstGeom prst="rect">
            <a:avLst/>
          </a:prstGeom>
          <a:noFill/>
          <a:ln w="9525">
            <a:noFill/>
            <a:miter lim="800000"/>
            <a:headEnd/>
            <a:tailEnd/>
          </a:ln>
        </p:spPr>
      </p:pic>
      <p:sp>
        <p:nvSpPr>
          <p:cNvPr id="50182" name="Text Box 9"/>
          <p:cNvSpPr txBox="1">
            <a:spLocks noChangeArrowheads="1"/>
          </p:cNvSpPr>
          <p:nvPr/>
        </p:nvSpPr>
        <p:spPr bwMode="auto">
          <a:xfrm rot="1680000">
            <a:off x="5410201" y="5470526"/>
            <a:ext cx="1255713" cy="701675"/>
          </a:xfrm>
          <a:prstGeom prst="rect">
            <a:avLst/>
          </a:prstGeom>
          <a:noFill/>
          <a:ln w="76200">
            <a:noFill/>
            <a:miter lim="800000"/>
            <a:headEnd/>
            <a:tailEnd/>
          </a:ln>
        </p:spPr>
        <p:txBody>
          <a:bodyPr>
            <a:spAutoFit/>
          </a:bodyPr>
          <a:lstStyle/>
          <a:p>
            <a:r>
              <a:rPr lang="en-US" sz="2000" b="1">
                <a:solidFill>
                  <a:srgbClr val="FFFF00"/>
                </a:solidFill>
              </a:rPr>
              <a:t>IG</a:t>
            </a:r>
          </a:p>
          <a:p>
            <a:r>
              <a:rPr lang="en-US" sz="2000" b="1">
                <a:solidFill>
                  <a:srgbClr val="FFFF00"/>
                </a:solidFill>
              </a:rPr>
              <a:t>Records</a:t>
            </a:r>
          </a:p>
        </p:txBody>
      </p:sp>
      <p:sp>
        <p:nvSpPr>
          <p:cNvPr id="7" name="Text Box 5"/>
          <p:cNvSpPr txBox="1">
            <a:spLocks noChangeArrowheads="1"/>
          </p:cNvSpPr>
          <p:nvPr/>
        </p:nvSpPr>
        <p:spPr bwMode="auto">
          <a:xfrm>
            <a:off x="6400800" y="6435726"/>
            <a:ext cx="2438400" cy="338554"/>
          </a:xfrm>
          <a:prstGeom prst="rect">
            <a:avLst/>
          </a:prstGeom>
          <a:noFill/>
          <a:ln w="76200">
            <a:noFill/>
            <a:miter lim="800000"/>
            <a:headEnd/>
            <a:tailEnd/>
          </a:ln>
        </p:spPr>
        <p:txBody>
          <a:bodyPr>
            <a:spAutoFit/>
          </a:bodyPr>
          <a:lstStyle/>
          <a:p>
            <a:pPr algn="l">
              <a:spcBef>
                <a:spcPct val="50000"/>
              </a:spcBef>
            </a:pPr>
            <a:r>
              <a:rPr lang="en-US" sz="1600" b="1" dirty="0">
                <a:solidFill>
                  <a:srgbClr val="336600"/>
                </a:solidFill>
              </a:rPr>
              <a:t>AR 20-1, para. 3-4</a:t>
            </a:r>
          </a:p>
        </p:txBody>
      </p:sp>
      <p:grpSp>
        <p:nvGrpSpPr>
          <p:cNvPr id="11" name="Group 10"/>
          <p:cNvGrpSpPr/>
          <p:nvPr/>
        </p:nvGrpSpPr>
        <p:grpSpPr>
          <a:xfrm>
            <a:off x="7329487" y="801217"/>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13</a:t>
              </a:r>
            </a:p>
          </p:txBody>
        </p:sp>
      </p:grpSp>
    </p:spTree>
    <p:extLst>
      <p:ext uri="{BB962C8B-B14F-4D97-AF65-F5344CB8AC3E}">
        <p14:creationId xmlns:p14="http://schemas.microsoft.com/office/powerpoint/2010/main" val="16245775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0"/>
          </p:nvPr>
        </p:nvSpPr>
        <p:spPr>
          <a:noFill/>
        </p:spPr>
        <p:txBody>
          <a:bodyPr/>
          <a:lstStyle/>
          <a:p>
            <a:r>
              <a:rPr lang="en-US"/>
              <a:t>U.S. Army Inspector General School   </a:t>
            </a:r>
            <a:fld id="{B4EEED31-E033-48E2-93FB-9A87F7BA99FB}" type="slidenum">
              <a:rPr lang="en-US" smtClean="0"/>
              <a:pPr/>
              <a:t>4</a:t>
            </a:fld>
            <a:endParaRPr lang="en-US"/>
          </a:p>
        </p:txBody>
      </p:sp>
      <p:sp>
        <p:nvSpPr>
          <p:cNvPr id="7171" name="Rectangle 3074"/>
          <p:cNvSpPr>
            <a:spLocks noGrp="1" noChangeArrowheads="1"/>
          </p:cNvSpPr>
          <p:nvPr>
            <p:ph type="title"/>
          </p:nvPr>
        </p:nvSpPr>
        <p:spPr>
          <a:xfrm>
            <a:off x="1258637" y="183307"/>
            <a:ext cx="7239000" cy="1219200"/>
          </a:xfrm>
        </p:spPr>
        <p:txBody>
          <a:bodyPr/>
          <a:lstStyle/>
          <a:p>
            <a:pPr eaLnBrk="1" hangingPunct="1"/>
            <a:r>
              <a:rPr lang="en-US" sz="4000" dirty="0"/>
              <a:t>A Few Key </a:t>
            </a:r>
            <a:r>
              <a:rPr lang="en-US" sz="4000" i="1" dirty="0"/>
              <a:t>Acronyms</a:t>
            </a:r>
          </a:p>
        </p:txBody>
      </p:sp>
      <p:sp>
        <p:nvSpPr>
          <p:cNvPr id="7172" name="Rectangle 3075"/>
          <p:cNvSpPr>
            <a:spLocks noGrp="1" noChangeArrowheads="1"/>
          </p:cNvSpPr>
          <p:nvPr>
            <p:ph type="body" sz="half" idx="1"/>
          </p:nvPr>
        </p:nvSpPr>
        <p:spPr>
          <a:xfrm>
            <a:off x="381412" y="1828800"/>
            <a:ext cx="8229188" cy="5401865"/>
          </a:xfrm>
        </p:spPr>
        <p:txBody>
          <a:bodyPr/>
          <a:lstStyle/>
          <a:p>
            <a:pPr marL="457200" lvl="1" indent="-342900" eaLnBrk="1" hangingPunct="1">
              <a:lnSpc>
                <a:spcPct val="80000"/>
              </a:lnSpc>
              <a:spcBef>
                <a:spcPct val="0"/>
              </a:spcBef>
              <a:spcAft>
                <a:spcPct val="20000"/>
              </a:spcAft>
            </a:pPr>
            <a:r>
              <a:rPr lang="en-US" dirty="0">
                <a:solidFill>
                  <a:srgbClr val="0033CC"/>
                </a:solidFill>
              </a:rPr>
              <a:t>Inspector General Action Process </a:t>
            </a:r>
          </a:p>
          <a:p>
            <a:pPr marL="114300" lvl="1" indent="0" eaLnBrk="1" hangingPunct="1">
              <a:lnSpc>
                <a:spcPct val="80000"/>
              </a:lnSpc>
              <a:spcBef>
                <a:spcPct val="0"/>
              </a:spcBef>
              <a:spcAft>
                <a:spcPct val="20000"/>
              </a:spcAft>
              <a:buNone/>
            </a:pPr>
            <a:r>
              <a:rPr lang="en-US" dirty="0">
                <a:solidFill>
                  <a:srgbClr val="0033CC"/>
                </a:solidFill>
              </a:rPr>
              <a:t>(IGAP)</a:t>
            </a:r>
          </a:p>
          <a:p>
            <a:pPr marL="114300" lvl="1" indent="0" eaLnBrk="1" hangingPunct="1">
              <a:spcBef>
                <a:spcPct val="0"/>
              </a:spcBef>
              <a:spcAft>
                <a:spcPct val="20000"/>
              </a:spcAft>
              <a:buNone/>
            </a:pPr>
            <a:endParaRPr lang="en-US" sz="2000" dirty="0"/>
          </a:p>
          <a:p>
            <a:pPr marL="457200" lvl="1" indent="-342900" eaLnBrk="1" hangingPunct="1">
              <a:lnSpc>
                <a:spcPct val="80000"/>
              </a:lnSpc>
              <a:spcBef>
                <a:spcPct val="0"/>
              </a:spcBef>
              <a:spcAft>
                <a:spcPct val="20000"/>
              </a:spcAft>
            </a:pPr>
            <a:r>
              <a:rPr lang="en-US" dirty="0">
                <a:solidFill>
                  <a:srgbClr val="0033CC"/>
                </a:solidFill>
              </a:rPr>
              <a:t>Inspector General Action Request </a:t>
            </a:r>
          </a:p>
          <a:p>
            <a:pPr marL="114300" lvl="1" indent="0" eaLnBrk="1" hangingPunct="1">
              <a:lnSpc>
                <a:spcPct val="80000"/>
              </a:lnSpc>
              <a:spcBef>
                <a:spcPct val="0"/>
              </a:spcBef>
              <a:spcAft>
                <a:spcPct val="20000"/>
              </a:spcAft>
              <a:buNone/>
            </a:pPr>
            <a:r>
              <a:rPr lang="en-US" dirty="0">
                <a:solidFill>
                  <a:srgbClr val="0033CC"/>
                </a:solidFill>
              </a:rPr>
              <a:t>(IGAR) </a:t>
            </a:r>
          </a:p>
          <a:p>
            <a:pPr marL="457200" lvl="1" indent="-342900" eaLnBrk="1" hangingPunct="1">
              <a:lnSpc>
                <a:spcPct val="80000"/>
              </a:lnSpc>
              <a:spcBef>
                <a:spcPct val="0"/>
              </a:spcBef>
              <a:spcAft>
                <a:spcPct val="20000"/>
              </a:spcAft>
            </a:pPr>
            <a:endParaRPr lang="en-US" sz="2000" dirty="0"/>
          </a:p>
          <a:p>
            <a:pPr marL="457200" lvl="1" indent="-342900" eaLnBrk="1" hangingPunct="1">
              <a:lnSpc>
                <a:spcPct val="80000"/>
              </a:lnSpc>
              <a:spcBef>
                <a:spcPct val="0"/>
              </a:spcBef>
              <a:spcAft>
                <a:spcPct val="20000"/>
              </a:spcAft>
            </a:pPr>
            <a:r>
              <a:rPr lang="en-US" dirty="0">
                <a:solidFill>
                  <a:srgbClr val="0033CC"/>
                </a:solidFill>
              </a:rPr>
              <a:t>Inspector General Action Request System </a:t>
            </a:r>
          </a:p>
          <a:p>
            <a:pPr marL="114300" lvl="1" indent="0" eaLnBrk="1" hangingPunct="1">
              <a:lnSpc>
                <a:spcPct val="80000"/>
              </a:lnSpc>
              <a:spcBef>
                <a:spcPct val="0"/>
              </a:spcBef>
              <a:spcAft>
                <a:spcPct val="20000"/>
              </a:spcAft>
              <a:buNone/>
            </a:pPr>
            <a:r>
              <a:rPr lang="en-US" dirty="0">
                <a:solidFill>
                  <a:srgbClr val="0033CC"/>
                </a:solidFill>
              </a:rPr>
              <a:t>(IGARS)</a:t>
            </a:r>
          </a:p>
          <a:p>
            <a:pPr marL="114300" lvl="1" indent="0" eaLnBrk="1" hangingPunct="1">
              <a:lnSpc>
                <a:spcPct val="80000"/>
              </a:lnSpc>
              <a:spcBef>
                <a:spcPct val="0"/>
              </a:spcBef>
              <a:spcAft>
                <a:spcPct val="20000"/>
              </a:spcAft>
              <a:buNone/>
            </a:pPr>
            <a:endParaRPr lang="en-US" dirty="0">
              <a:solidFill>
                <a:srgbClr val="0033CC"/>
              </a:solidFill>
            </a:endParaRPr>
          </a:p>
          <a:p>
            <a:pPr marL="457200" lvl="1" indent="-342900" eaLnBrk="1" hangingPunct="1">
              <a:lnSpc>
                <a:spcPct val="80000"/>
              </a:lnSpc>
              <a:spcBef>
                <a:spcPct val="0"/>
              </a:spcBef>
              <a:spcAft>
                <a:spcPct val="20000"/>
              </a:spcAft>
            </a:pPr>
            <a:r>
              <a:rPr lang="en-US" dirty="0">
                <a:solidFill>
                  <a:srgbClr val="0033CC"/>
                </a:solidFill>
              </a:rPr>
              <a:t>Inspector General </a:t>
            </a:r>
            <a:r>
              <a:rPr lang="en-US" u="sng" dirty="0">
                <a:solidFill>
                  <a:srgbClr val="0033CC"/>
                </a:solidFill>
              </a:rPr>
              <a:t>Preliminary Analysis</a:t>
            </a:r>
          </a:p>
          <a:p>
            <a:pPr marL="114300" lvl="1" indent="0" eaLnBrk="1" hangingPunct="1">
              <a:lnSpc>
                <a:spcPct val="80000"/>
              </a:lnSpc>
              <a:spcBef>
                <a:spcPct val="0"/>
              </a:spcBef>
              <a:spcAft>
                <a:spcPct val="20000"/>
              </a:spcAft>
              <a:buNone/>
            </a:pPr>
            <a:r>
              <a:rPr lang="en-US" dirty="0">
                <a:solidFill>
                  <a:srgbClr val="0033CC"/>
                </a:solidFill>
              </a:rPr>
              <a:t>(IGPA)</a:t>
            </a:r>
          </a:p>
          <a:p>
            <a:pPr marL="457200" lvl="1" indent="-342900" eaLnBrk="1" hangingPunct="1">
              <a:lnSpc>
                <a:spcPct val="80000"/>
              </a:lnSpc>
              <a:spcBef>
                <a:spcPct val="0"/>
              </a:spcBef>
              <a:spcAft>
                <a:spcPct val="20000"/>
              </a:spcAft>
            </a:pPr>
            <a:endParaRPr lang="en-US" dirty="0">
              <a:solidFill>
                <a:srgbClr val="0033CC"/>
              </a:solidFill>
            </a:endParaRPr>
          </a:p>
          <a:p>
            <a:pPr marL="457200" lvl="1" indent="-342900" eaLnBrk="1" hangingPunct="1">
              <a:lnSpc>
                <a:spcPct val="80000"/>
              </a:lnSpc>
              <a:spcBef>
                <a:spcPct val="0"/>
              </a:spcBef>
              <a:spcAft>
                <a:spcPct val="20000"/>
              </a:spcAft>
            </a:pPr>
            <a:r>
              <a:rPr lang="en-US" dirty="0">
                <a:solidFill>
                  <a:srgbClr val="0033CC"/>
                </a:solidFill>
              </a:rPr>
              <a:t> Actionability Analysis Determination Process</a:t>
            </a:r>
          </a:p>
          <a:p>
            <a:pPr marL="114300" lvl="1" indent="0" eaLnBrk="1" hangingPunct="1">
              <a:lnSpc>
                <a:spcPct val="80000"/>
              </a:lnSpc>
              <a:spcBef>
                <a:spcPct val="0"/>
              </a:spcBef>
              <a:spcAft>
                <a:spcPct val="20000"/>
              </a:spcAft>
              <a:buNone/>
            </a:pPr>
            <a:r>
              <a:rPr lang="en-US" dirty="0">
                <a:solidFill>
                  <a:srgbClr val="0033CC"/>
                </a:solidFill>
              </a:rPr>
              <a:t>(AADP)</a:t>
            </a:r>
          </a:p>
          <a:p>
            <a:pPr marL="114300" lvl="1" indent="0" eaLnBrk="1" hangingPunct="1">
              <a:lnSpc>
                <a:spcPct val="80000"/>
              </a:lnSpc>
              <a:spcBef>
                <a:spcPct val="0"/>
              </a:spcBef>
              <a:spcAft>
                <a:spcPct val="20000"/>
              </a:spcAft>
              <a:buNone/>
            </a:pPr>
            <a:endParaRPr lang="en-US" dirty="0">
              <a:solidFill>
                <a:srgbClr val="0033CC"/>
              </a:solidFill>
            </a:endParaRPr>
          </a:p>
          <a:p>
            <a:pPr marL="114300" lvl="1" indent="0" eaLnBrk="1" hangingPunct="1">
              <a:lnSpc>
                <a:spcPct val="80000"/>
              </a:lnSpc>
              <a:spcBef>
                <a:spcPct val="0"/>
              </a:spcBef>
              <a:spcAft>
                <a:spcPct val="20000"/>
              </a:spcAft>
              <a:buNone/>
            </a:pPr>
            <a:endParaRPr lang="en-US" sz="1200" dirty="0">
              <a:solidFill>
                <a:schemeClr val="hlink"/>
              </a:solidFill>
            </a:endParaRPr>
          </a:p>
          <a:p>
            <a:pPr marL="457200" lvl="1" indent="-342900" eaLnBrk="1" hangingPunct="1">
              <a:lnSpc>
                <a:spcPct val="80000"/>
              </a:lnSpc>
              <a:spcBef>
                <a:spcPct val="0"/>
              </a:spcBef>
              <a:spcAft>
                <a:spcPct val="20000"/>
              </a:spcAft>
              <a:buFontTx/>
              <a:buChar char="•"/>
            </a:pPr>
            <a:endParaRPr lang="en-US" sz="22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3"/>
          <p:cNvSpPr>
            <a:spLocks noGrp="1"/>
          </p:cNvSpPr>
          <p:nvPr>
            <p:ph type="ftr" sz="quarter" idx="10"/>
          </p:nvPr>
        </p:nvSpPr>
        <p:spPr>
          <a:noFill/>
        </p:spPr>
        <p:txBody>
          <a:bodyPr/>
          <a:lstStyle/>
          <a:p>
            <a:r>
              <a:rPr lang="en-US"/>
              <a:t>U.S. Army Inspector General School   </a:t>
            </a:r>
            <a:fld id="{4C0B16DC-37CC-452A-95D3-98DB2C32E7F3}" type="slidenum">
              <a:rPr lang="en-US" smtClean="0"/>
              <a:pPr/>
              <a:t>40</a:t>
            </a:fld>
            <a:endParaRPr lang="en-US"/>
          </a:p>
        </p:txBody>
      </p:sp>
      <p:sp>
        <p:nvSpPr>
          <p:cNvPr id="55299" name="Rectangle 2"/>
          <p:cNvSpPr>
            <a:spLocks noGrp="1" noChangeArrowheads="1"/>
          </p:cNvSpPr>
          <p:nvPr>
            <p:ph type="title"/>
          </p:nvPr>
        </p:nvSpPr>
        <p:spPr>
          <a:xfrm>
            <a:off x="1371600" y="241216"/>
            <a:ext cx="7086600" cy="1143000"/>
          </a:xfrm>
        </p:spPr>
        <p:txBody>
          <a:bodyPr/>
          <a:lstStyle/>
          <a:p>
            <a:pPr eaLnBrk="1" hangingPunct="1"/>
            <a:r>
              <a:rPr lang="en-US" sz="4000" dirty="0"/>
              <a:t>Release of IG Records </a:t>
            </a:r>
            <a:r>
              <a:rPr lang="en-US" sz="4000" u="sng" dirty="0"/>
              <a:t>Outside</a:t>
            </a:r>
            <a:r>
              <a:rPr lang="en-US" sz="4000" dirty="0"/>
              <a:t> Dept. of the Army</a:t>
            </a:r>
          </a:p>
        </p:txBody>
      </p:sp>
      <p:sp>
        <p:nvSpPr>
          <p:cNvPr id="55300" name="Rectangle 3"/>
          <p:cNvSpPr>
            <a:spLocks noGrp="1" noChangeArrowheads="1"/>
          </p:cNvSpPr>
          <p:nvPr>
            <p:ph type="body" idx="1"/>
          </p:nvPr>
        </p:nvSpPr>
        <p:spPr>
          <a:xfrm>
            <a:off x="304800" y="1812841"/>
            <a:ext cx="8686800" cy="4495800"/>
          </a:xfrm>
        </p:spPr>
        <p:txBody>
          <a:bodyPr/>
          <a:lstStyle/>
          <a:p>
            <a:pPr eaLnBrk="1" hangingPunct="1"/>
            <a:r>
              <a:rPr lang="en-US" sz="2800" dirty="0">
                <a:solidFill>
                  <a:srgbClr val="0033CC"/>
                </a:solidFill>
              </a:rPr>
              <a:t>Anyone may request </a:t>
            </a:r>
            <a:r>
              <a:rPr lang="en-US" sz="2800" dirty="0"/>
              <a:t>copies of an IG record</a:t>
            </a:r>
          </a:p>
          <a:p>
            <a:pPr lvl="1" eaLnBrk="1" hangingPunct="1"/>
            <a:r>
              <a:rPr lang="en-US" sz="2200" dirty="0"/>
              <a:t>Member of Congress</a:t>
            </a:r>
          </a:p>
          <a:p>
            <a:pPr lvl="1" eaLnBrk="1" hangingPunct="1"/>
            <a:r>
              <a:rPr lang="en-US" sz="2200" dirty="0"/>
              <a:t>Other Government agencies</a:t>
            </a:r>
          </a:p>
          <a:p>
            <a:pPr lvl="1" eaLnBrk="1" hangingPunct="1"/>
            <a:r>
              <a:rPr lang="en-US" sz="2200" dirty="0"/>
              <a:t>Subpoenas and court orders…</a:t>
            </a:r>
          </a:p>
          <a:p>
            <a:pPr marL="457200" lvl="1" indent="0" eaLnBrk="1" hangingPunct="1">
              <a:buNone/>
            </a:pPr>
            <a:endParaRPr lang="en-US" sz="1000" dirty="0"/>
          </a:p>
          <a:p>
            <a:pPr eaLnBrk="1" hangingPunct="1">
              <a:buFont typeface="Arial" panose="020B0604020202020204" pitchFamily="34" charset="0"/>
              <a:buChar char="•"/>
            </a:pPr>
            <a:r>
              <a:rPr lang="en-US" sz="2800" i="1" dirty="0"/>
              <a:t>Forward requests for IG records from other Federal Gov’t agencies to </a:t>
            </a:r>
            <a:r>
              <a:rPr lang="en-US" sz="2800" i="1" dirty="0">
                <a:solidFill>
                  <a:srgbClr val="0033CC"/>
                </a:solidFill>
              </a:rPr>
              <a:t>DAIG’s Records-Release Office (SAIG-JAR) </a:t>
            </a:r>
          </a:p>
          <a:p>
            <a:pPr lvl="1" eaLnBrk="1" hangingPunct="1">
              <a:buFontTx/>
              <a:buChar char="-"/>
            </a:pPr>
            <a:r>
              <a:rPr lang="en-US" sz="2200" i="1" dirty="0"/>
              <a:t>Provide one copy of the requested information or IGARS case number…  </a:t>
            </a:r>
            <a:r>
              <a:rPr lang="en-US" sz="2200" i="1" dirty="0">
                <a:solidFill>
                  <a:srgbClr val="0033CC"/>
                </a:solidFill>
              </a:rPr>
              <a:t>Call RRO first!</a:t>
            </a:r>
          </a:p>
          <a:p>
            <a:pPr marL="457200" lvl="1" indent="0" eaLnBrk="1" hangingPunct="1">
              <a:buNone/>
            </a:pPr>
            <a:endParaRPr lang="en-US" sz="1000" i="1" dirty="0">
              <a:solidFill>
                <a:srgbClr val="0033CC"/>
              </a:solidFill>
            </a:endParaRPr>
          </a:p>
          <a:p>
            <a:pPr eaLnBrk="1" hangingPunct="1">
              <a:buFont typeface="Arial" panose="020B0604020202020204" pitchFamily="34" charset="0"/>
              <a:buChar char="•"/>
            </a:pPr>
            <a:r>
              <a:rPr lang="en-US" sz="2800" dirty="0">
                <a:solidFill>
                  <a:srgbClr val="0033CC"/>
                </a:solidFill>
              </a:rPr>
              <a:t>Reach out to DAIG Legal for assistance</a:t>
            </a:r>
          </a:p>
        </p:txBody>
      </p:sp>
      <p:sp>
        <p:nvSpPr>
          <p:cNvPr id="6" name="Rectangle 7"/>
          <p:cNvSpPr>
            <a:spLocks noChangeArrowheads="1"/>
          </p:cNvSpPr>
          <p:nvPr/>
        </p:nvSpPr>
        <p:spPr bwMode="auto">
          <a:xfrm>
            <a:off x="5486400" y="6544635"/>
            <a:ext cx="3505200" cy="338554"/>
          </a:xfrm>
          <a:prstGeom prst="rect">
            <a:avLst/>
          </a:prstGeom>
          <a:noFill/>
          <a:ln w="76200">
            <a:noFill/>
            <a:miter lim="800000"/>
            <a:headEnd/>
            <a:tailEnd/>
          </a:ln>
        </p:spPr>
        <p:txBody>
          <a:bodyPr wrap="square">
            <a:spAutoFit/>
          </a:bodyPr>
          <a:lstStyle/>
          <a:p>
            <a:pPr algn="l"/>
            <a:r>
              <a:rPr lang="en-US" sz="1600" b="1" dirty="0">
                <a:solidFill>
                  <a:srgbClr val="336600"/>
                </a:solidFill>
              </a:rPr>
              <a:t>A&amp;I Guide, Part Three, Section 1-4</a:t>
            </a:r>
          </a:p>
        </p:txBody>
      </p:sp>
    </p:spTree>
    <p:extLst>
      <p:ext uri="{BB962C8B-B14F-4D97-AF65-F5344CB8AC3E}">
        <p14:creationId xmlns:p14="http://schemas.microsoft.com/office/powerpoint/2010/main" val="20820721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0"/>
          </p:nvPr>
        </p:nvSpPr>
        <p:spPr>
          <a:noFill/>
        </p:spPr>
        <p:txBody>
          <a:bodyPr/>
          <a:lstStyle/>
          <a:p>
            <a:r>
              <a:rPr lang="en-US"/>
              <a:t>U.S. Army Inspector General School   </a:t>
            </a:r>
            <a:fld id="{572C6011-83BE-4977-87CF-4631AD21491F}" type="slidenum">
              <a:rPr lang="en-US" smtClean="0"/>
              <a:pPr/>
              <a:t>41</a:t>
            </a:fld>
            <a:endParaRPr lang="en-US"/>
          </a:p>
        </p:txBody>
      </p:sp>
      <p:sp>
        <p:nvSpPr>
          <p:cNvPr id="56323" name="Rectangle 2"/>
          <p:cNvSpPr>
            <a:spLocks noGrp="1" noChangeArrowheads="1"/>
          </p:cNvSpPr>
          <p:nvPr>
            <p:ph type="title"/>
          </p:nvPr>
        </p:nvSpPr>
        <p:spPr>
          <a:xfrm>
            <a:off x="1328568" y="381000"/>
            <a:ext cx="7086600" cy="1143000"/>
          </a:xfrm>
        </p:spPr>
        <p:txBody>
          <a:bodyPr/>
          <a:lstStyle/>
          <a:p>
            <a:pPr eaLnBrk="1" hangingPunct="1"/>
            <a:r>
              <a:rPr lang="en-US" sz="4000" dirty="0"/>
              <a:t>Requests From the Media</a:t>
            </a:r>
          </a:p>
        </p:txBody>
      </p:sp>
      <p:sp>
        <p:nvSpPr>
          <p:cNvPr id="56324" name="Rectangle 3"/>
          <p:cNvSpPr>
            <a:spLocks noGrp="1" noChangeArrowheads="1"/>
          </p:cNvSpPr>
          <p:nvPr>
            <p:ph type="body" sz="half" idx="2"/>
          </p:nvPr>
        </p:nvSpPr>
        <p:spPr>
          <a:xfrm>
            <a:off x="4038600" y="1676400"/>
            <a:ext cx="4953000" cy="4495800"/>
          </a:xfrm>
        </p:spPr>
        <p:txBody>
          <a:bodyPr/>
          <a:lstStyle/>
          <a:p>
            <a:pPr eaLnBrk="1" hangingPunct="1">
              <a:lnSpc>
                <a:spcPct val="90000"/>
              </a:lnSpc>
            </a:pPr>
            <a:r>
              <a:rPr lang="en-US" sz="2800" dirty="0"/>
              <a:t>IGs neither confirm nor deny inquiries or investigations</a:t>
            </a:r>
          </a:p>
          <a:p>
            <a:pPr eaLnBrk="1" hangingPunct="1">
              <a:lnSpc>
                <a:spcPct val="90000"/>
              </a:lnSpc>
              <a:buFontTx/>
              <a:buNone/>
            </a:pPr>
            <a:endParaRPr lang="en-US" sz="2800" dirty="0"/>
          </a:p>
          <a:p>
            <a:pPr eaLnBrk="1" hangingPunct="1">
              <a:lnSpc>
                <a:spcPct val="90000"/>
              </a:lnSpc>
            </a:pPr>
            <a:r>
              <a:rPr lang="en-US" sz="2800" dirty="0"/>
              <a:t>Refer to local Public Affairs Office (PAO)</a:t>
            </a:r>
          </a:p>
          <a:p>
            <a:pPr eaLnBrk="1" hangingPunct="1">
              <a:lnSpc>
                <a:spcPct val="90000"/>
              </a:lnSpc>
            </a:pPr>
            <a:endParaRPr lang="en-US" sz="2800" dirty="0"/>
          </a:p>
          <a:p>
            <a:pPr eaLnBrk="1" hangingPunct="1">
              <a:lnSpc>
                <a:spcPct val="90000"/>
              </a:lnSpc>
            </a:pPr>
            <a:r>
              <a:rPr lang="en-US" sz="2800" dirty="0"/>
              <a:t>If specific records are requested, treat as FOIA</a:t>
            </a:r>
          </a:p>
        </p:txBody>
      </p:sp>
      <p:pic>
        <p:nvPicPr>
          <p:cNvPr id="56325" name="Picture 6" descr="BD07111_"/>
          <p:cNvPicPr>
            <a:picLocks noGrp="1" noChangeAspect="1" noChangeArrowheads="1"/>
          </p:cNvPicPr>
          <p:nvPr>
            <p:ph type="clipArt" sz="half" idx="1"/>
          </p:nvPr>
        </p:nvPicPr>
        <p:blipFill>
          <a:blip r:embed="rId3" cstate="print"/>
          <a:srcRect/>
          <a:stretch>
            <a:fillRect/>
          </a:stretch>
        </p:blipFill>
        <p:spPr>
          <a:xfrm>
            <a:off x="304801" y="2667000"/>
            <a:ext cx="3427413" cy="2725738"/>
          </a:xfrm>
          <a:noFill/>
        </p:spPr>
      </p:pic>
      <p:sp>
        <p:nvSpPr>
          <p:cNvPr id="56326" name="Text Box 1024"/>
          <p:cNvSpPr txBox="1">
            <a:spLocks noChangeArrowheads="1"/>
          </p:cNvSpPr>
          <p:nvPr/>
        </p:nvSpPr>
        <p:spPr bwMode="auto">
          <a:xfrm>
            <a:off x="6496892" y="6443246"/>
            <a:ext cx="2342308" cy="338554"/>
          </a:xfrm>
          <a:prstGeom prst="rect">
            <a:avLst/>
          </a:prstGeom>
          <a:noFill/>
          <a:ln w="76200">
            <a:noFill/>
            <a:miter lim="800000"/>
            <a:headEnd/>
            <a:tailEnd/>
          </a:ln>
        </p:spPr>
        <p:txBody>
          <a:bodyPr wrap="none">
            <a:spAutoFit/>
          </a:bodyPr>
          <a:lstStyle/>
          <a:p>
            <a:r>
              <a:rPr lang="en-US" sz="1600" b="1" dirty="0">
                <a:solidFill>
                  <a:srgbClr val="336600"/>
                </a:solidFill>
              </a:rPr>
              <a:t>AR 20-1, para. 3-7b (3)</a:t>
            </a:r>
          </a:p>
        </p:txBody>
      </p:sp>
    </p:spTree>
    <p:extLst>
      <p:ext uri="{BB962C8B-B14F-4D97-AF65-F5344CB8AC3E}">
        <p14:creationId xmlns:p14="http://schemas.microsoft.com/office/powerpoint/2010/main" val="284768925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0"/>
          </p:nvPr>
        </p:nvSpPr>
        <p:spPr>
          <a:noFill/>
        </p:spPr>
        <p:txBody>
          <a:bodyPr/>
          <a:lstStyle/>
          <a:p>
            <a:r>
              <a:rPr lang="en-US"/>
              <a:t>U.S. Army Inspector General School   </a:t>
            </a:r>
            <a:fld id="{03726229-00EF-4FF9-8183-5179AD70267D}" type="slidenum">
              <a:rPr lang="en-US" smtClean="0"/>
              <a:pPr/>
              <a:t>42</a:t>
            </a:fld>
            <a:endParaRPr lang="en-US"/>
          </a:p>
        </p:txBody>
      </p:sp>
      <p:sp>
        <p:nvSpPr>
          <p:cNvPr id="57347" name="Rectangle 9"/>
          <p:cNvSpPr>
            <a:spLocks noGrp="1" noChangeArrowheads="1"/>
          </p:cNvSpPr>
          <p:nvPr>
            <p:ph type="title"/>
          </p:nvPr>
        </p:nvSpPr>
        <p:spPr>
          <a:xfrm>
            <a:off x="1567926" y="457200"/>
            <a:ext cx="7086600" cy="1143000"/>
          </a:xfrm>
        </p:spPr>
        <p:txBody>
          <a:bodyPr/>
          <a:lstStyle/>
          <a:p>
            <a:pPr eaLnBrk="1" hangingPunct="1"/>
            <a:r>
              <a:rPr lang="en-US" sz="4000" dirty="0"/>
              <a:t>Freedom of Information Act (FOIA) Request</a:t>
            </a:r>
          </a:p>
        </p:txBody>
      </p:sp>
      <p:sp>
        <p:nvSpPr>
          <p:cNvPr id="57348" name="Rectangle 10"/>
          <p:cNvSpPr>
            <a:spLocks noGrp="1" noChangeArrowheads="1"/>
          </p:cNvSpPr>
          <p:nvPr>
            <p:ph type="body" idx="1"/>
          </p:nvPr>
        </p:nvSpPr>
        <p:spPr>
          <a:xfrm>
            <a:off x="152400" y="1981200"/>
            <a:ext cx="8839200" cy="4648200"/>
          </a:xfrm>
        </p:spPr>
        <p:txBody>
          <a:bodyPr/>
          <a:lstStyle/>
          <a:p>
            <a:pPr eaLnBrk="1" hangingPunct="1">
              <a:spcAft>
                <a:spcPts val="1200"/>
              </a:spcAft>
            </a:pPr>
            <a:r>
              <a:rPr lang="en-US" sz="2400" dirty="0"/>
              <a:t>Request for records for unofficial purposes </a:t>
            </a:r>
          </a:p>
          <a:p>
            <a:pPr eaLnBrk="1" hangingPunct="1">
              <a:spcAft>
                <a:spcPts val="1200"/>
              </a:spcAft>
            </a:pPr>
            <a:r>
              <a:rPr lang="en-US" sz="2400" dirty="0"/>
              <a:t>Upon receipt of a </a:t>
            </a:r>
            <a:r>
              <a:rPr lang="en-US" sz="2400" u="sng" dirty="0">
                <a:solidFill>
                  <a:srgbClr val="0033CC"/>
                </a:solidFill>
              </a:rPr>
              <a:t>verbal</a:t>
            </a:r>
            <a:r>
              <a:rPr lang="en-US" sz="2400" dirty="0"/>
              <a:t> FOIA request:</a:t>
            </a:r>
          </a:p>
          <a:p>
            <a:pPr lvl="1" eaLnBrk="1" hangingPunct="1">
              <a:spcAft>
                <a:spcPts val="600"/>
              </a:spcAft>
              <a:buClr>
                <a:srgbClr val="000099"/>
              </a:buClr>
            </a:pPr>
            <a:r>
              <a:rPr lang="en-US" sz="2400" dirty="0"/>
              <a:t> Direct requestors to the DAIG website: </a:t>
            </a:r>
            <a:r>
              <a:rPr lang="en-US" sz="2400" u="sng" spc="-10" dirty="0">
                <a:solidFill>
                  <a:srgbClr val="0033CC"/>
                </a:solidFill>
                <a:uFill>
                  <a:solidFill>
                    <a:srgbClr val="339966"/>
                  </a:solidFill>
                </a:uFill>
                <a:latin typeface="Arial"/>
                <a:cs typeface="Arial"/>
                <a:hlinkClick r:id="rId3">
                  <a:extLst>
                    <a:ext uri="{A12FA001-AC4F-418D-AE19-62706E023703}">
                      <ahyp:hlinkClr xmlns:ahyp="http://schemas.microsoft.com/office/drawing/2018/hyperlinkcolor" val="tx"/>
                    </a:ext>
                  </a:extLst>
                </a:hlinkClick>
              </a:rPr>
              <a:t>https://ig.army.mil/FOIA/</a:t>
            </a:r>
            <a:endParaRPr lang="en-US" sz="2400" u="sng" dirty="0">
              <a:solidFill>
                <a:srgbClr val="0033CC"/>
              </a:solidFill>
            </a:endParaRPr>
          </a:p>
          <a:p>
            <a:pPr lvl="1" eaLnBrk="1" hangingPunct="1">
              <a:spcAft>
                <a:spcPts val="600"/>
              </a:spcAft>
              <a:buNone/>
            </a:pPr>
            <a:r>
              <a:rPr lang="en-US" sz="2400" dirty="0"/>
              <a:t>OR</a:t>
            </a:r>
          </a:p>
          <a:p>
            <a:pPr lvl="1" eaLnBrk="1" hangingPunct="1">
              <a:buClr>
                <a:srgbClr val="000099"/>
              </a:buClr>
            </a:pPr>
            <a:r>
              <a:rPr lang="en-US" sz="2400" dirty="0"/>
              <a:t> Provide the contact information for DAIG Records</a:t>
            </a:r>
          </a:p>
          <a:p>
            <a:pPr lvl="1" eaLnBrk="1" hangingPunct="1">
              <a:spcAft>
                <a:spcPts val="600"/>
              </a:spcAft>
              <a:buNone/>
            </a:pPr>
            <a:r>
              <a:rPr lang="en-US" sz="2400" dirty="0"/>
              <a:t>    Release Office (SAIG-JAR): usarmy.pentagon.hqda-otig.mbx.saig-zxl@army.mil </a:t>
            </a:r>
          </a:p>
          <a:p>
            <a:pPr lvl="1" eaLnBrk="1" hangingPunct="1">
              <a:buNone/>
            </a:pPr>
            <a:r>
              <a:rPr lang="en-US" sz="2400" dirty="0"/>
              <a:t> </a:t>
            </a:r>
          </a:p>
        </p:txBody>
      </p:sp>
      <p:sp>
        <p:nvSpPr>
          <p:cNvPr id="6" name="Rectangle 7"/>
          <p:cNvSpPr>
            <a:spLocks noChangeArrowheads="1"/>
          </p:cNvSpPr>
          <p:nvPr/>
        </p:nvSpPr>
        <p:spPr bwMode="auto">
          <a:xfrm>
            <a:off x="5217826" y="6376268"/>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3-7</a:t>
            </a:r>
          </a:p>
          <a:p>
            <a:pPr algn="l"/>
            <a:r>
              <a:rPr lang="en-US" sz="1600" b="1" dirty="0">
                <a:solidFill>
                  <a:srgbClr val="336600"/>
                </a:solidFill>
              </a:rPr>
              <a:t>A&amp;I Guide, Part Three, Section 1-5</a:t>
            </a:r>
          </a:p>
        </p:txBody>
      </p:sp>
      <p:grpSp>
        <p:nvGrpSpPr>
          <p:cNvPr id="2" name="Group 1">
            <a:extLst>
              <a:ext uri="{FF2B5EF4-FFF2-40B4-BE49-F238E27FC236}">
                <a16:creationId xmlns:a16="http://schemas.microsoft.com/office/drawing/2014/main" id="{FEF2D7C4-36D9-FA91-4BF9-D555D68F5782}"/>
              </a:ext>
            </a:extLst>
          </p:cNvPr>
          <p:cNvGrpSpPr/>
          <p:nvPr/>
        </p:nvGrpSpPr>
        <p:grpSpPr>
          <a:xfrm>
            <a:off x="7772400" y="1213139"/>
            <a:ext cx="1052513" cy="903288"/>
            <a:chOff x="7543799" y="925512"/>
            <a:chExt cx="1052513" cy="903288"/>
          </a:xfrm>
        </p:grpSpPr>
        <p:sp>
          <p:nvSpPr>
            <p:cNvPr id="3" name="AutoShape 1029">
              <a:extLst>
                <a:ext uri="{FF2B5EF4-FFF2-40B4-BE49-F238E27FC236}">
                  <a16:creationId xmlns:a16="http://schemas.microsoft.com/office/drawing/2014/main" id="{FB6EF8CB-FF64-3CAD-D41C-49B7F6313CC7}"/>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CCFBCB00-9CBA-AFFD-66D4-27A9B7F3F513}"/>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13</a:t>
              </a:r>
            </a:p>
          </p:txBody>
        </p:sp>
      </p:grpSp>
    </p:spTree>
    <p:extLst>
      <p:ext uri="{BB962C8B-B14F-4D97-AF65-F5344CB8AC3E}">
        <p14:creationId xmlns:p14="http://schemas.microsoft.com/office/powerpoint/2010/main" val="34866242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3"/>
          <p:cNvSpPr>
            <a:spLocks noGrp="1"/>
          </p:cNvSpPr>
          <p:nvPr>
            <p:ph type="ftr" sz="quarter" idx="10"/>
          </p:nvPr>
        </p:nvSpPr>
        <p:spPr>
          <a:noFill/>
        </p:spPr>
        <p:txBody>
          <a:bodyPr/>
          <a:lstStyle/>
          <a:p>
            <a:r>
              <a:rPr lang="en-US"/>
              <a:t>U.S. Army Inspector General School   </a:t>
            </a:r>
            <a:fld id="{0539B25A-1835-4F0A-8381-37391725FBDF}" type="slidenum">
              <a:rPr lang="en-US" smtClean="0"/>
              <a:pPr/>
              <a:t>43</a:t>
            </a:fld>
            <a:endParaRPr lang="en-US"/>
          </a:p>
        </p:txBody>
      </p:sp>
      <p:sp>
        <p:nvSpPr>
          <p:cNvPr id="58371" name="Rectangle 9"/>
          <p:cNvSpPr>
            <a:spLocks noGrp="1" noChangeArrowheads="1"/>
          </p:cNvSpPr>
          <p:nvPr>
            <p:ph type="title"/>
          </p:nvPr>
        </p:nvSpPr>
        <p:spPr>
          <a:xfrm>
            <a:off x="1559850" y="457200"/>
            <a:ext cx="7086600" cy="1143000"/>
          </a:xfrm>
        </p:spPr>
        <p:txBody>
          <a:bodyPr/>
          <a:lstStyle/>
          <a:p>
            <a:pPr eaLnBrk="1" hangingPunct="1"/>
            <a:r>
              <a:rPr lang="en-US" sz="4000" dirty="0"/>
              <a:t>Freedom of Information Act (FOIA) Request</a:t>
            </a:r>
          </a:p>
        </p:txBody>
      </p:sp>
      <p:sp>
        <p:nvSpPr>
          <p:cNvPr id="58372" name="Rectangle 10"/>
          <p:cNvSpPr>
            <a:spLocks noGrp="1" noChangeArrowheads="1"/>
          </p:cNvSpPr>
          <p:nvPr>
            <p:ph type="body" idx="1"/>
          </p:nvPr>
        </p:nvSpPr>
        <p:spPr>
          <a:xfrm>
            <a:off x="152400" y="1981200"/>
            <a:ext cx="8839200" cy="4648200"/>
          </a:xfrm>
        </p:spPr>
        <p:txBody>
          <a:bodyPr/>
          <a:lstStyle/>
          <a:p>
            <a:pPr eaLnBrk="1" hangingPunct="1"/>
            <a:r>
              <a:rPr lang="en-US" sz="2400" dirty="0"/>
              <a:t>Upon receipt of a </a:t>
            </a:r>
            <a:r>
              <a:rPr lang="en-US" sz="2400" u="sng" dirty="0">
                <a:solidFill>
                  <a:srgbClr val="0033CC"/>
                </a:solidFill>
              </a:rPr>
              <a:t>written</a:t>
            </a:r>
            <a:r>
              <a:rPr lang="en-US" sz="2400" dirty="0"/>
              <a:t> FOIA request:</a:t>
            </a:r>
          </a:p>
          <a:p>
            <a:pPr lvl="1" eaLnBrk="1" hangingPunct="1"/>
            <a:r>
              <a:rPr lang="en-US" sz="2400" dirty="0">
                <a:solidFill>
                  <a:srgbClr val="0033CC"/>
                </a:solidFill>
              </a:rPr>
              <a:t>Acknowledge </a:t>
            </a:r>
            <a:r>
              <a:rPr lang="en-US" sz="2400" dirty="0"/>
              <a:t>receipt in </a:t>
            </a:r>
            <a:r>
              <a:rPr lang="en-US" sz="2400" dirty="0">
                <a:solidFill>
                  <a:srgbClr val="0033CC"/>
                </a:solidFill>
              </a:rPr>
              <a:t>writing</a:t>
            </a:r>
            <a:r>
              <a:rPr lang="en-US" sz="2400" dirty="0"/>
              <a:t> </a:t>
            </a:r>
          </a:p>
          <a:p>
            <a:pPr lvl="1" eaLnBrk="1" hangingPunct="1"/>
            <a:r>
              <a:rPr lang="en-US" sz="2400" dirty="0">
                <a:solidFill>
                  <a:srgbClr val="0033CC"/>
                </a:solidFill>
              </a:rPr>
              <a:t>Forward </a:t>
            </a:r>
            <a:r>
              <a:rPr lang="en-US" sz="2400" dirty="0"/>
              <a:t>to DAIG Records Release Office:</a:t>
            </a:r>
          </a:p>
          <a:p>
            <a:pPr lvl="2" eaLnBrk="1" hangingPunct="1"/>
            <a:r>
              <a:rPr lang="en-US" dirty="0"/>
              <a:t>Original request </a:t>
            </a:r>
            <a:r>
              <a:rPr lang="en-US" dirty="0">
                <a:solidFill>
                  <a:srgbClr val="0033CC"/>
                </a:solidFill>
              </a:rPr>
              <a:t>(within 2 working days)</a:t>
            </a:r>
          </a:p>
          <a:p>
            <a:pPr lvl="2" eaLnBrk="1" hangingPunct="1"/>
            <a:r>
              <a:rPr lang="en-US" dirty="0"/>
              <a:t>Copy of the requested record(s) via encrypted e-mail, fax, mail (3-day delivery option)</a:t>
            </a:r>
          </a:p>
          <a:p>
            <a:pPr lvl="2" eaLnBrk="1" hangingPunct="1"/>
            <a:r>
              <a:rPr lang="en-US" dirty="0"/>
              <a:t>Memorandum documenting date of FOIA request (local concerns and other info.)</a:t>
            </a:r>
          </a:p>
          <a:p>
            <a:pPr lvl="1" eaLnBrk="1" hangingPunct="1"/>
            <a:r>
              <a:rPr lang="en-US" sz="2400" dirty="0"/>
              <a:t>Enter actions taken in IGARS as part of the case notes or </a:t>
            </a:r>
            <a:r>
              <a:rPr lang="en-US" sz="2400" dirty="0">
                <a:solidFill>
                  <a:srgbClr val="0033CC"/>
                </a:solidFill>
              </a:rPr>
              <a:t>as an Information IGAR</a:t>
            </a:r>
            <a:endParaRPr lang="en-US" sz="2400" dirty="0"/>
          </a:p>
        </p:txBody>
      </p:sp>
      <p:sp>
        <p:nvSpPr>
          <p:cNvPr id="6" name="Rectangle 7"/>
          <p:cNvSpPr>
            <a:spLocks noChangeArrowheads="1"/>
          </p:cNvSpPr>
          <p:nvPr/>
        </p:nvSpPr>
        <p:spPr bwMode="auto">
          <a:xfrm>
            <a:off x="5334000" y="6334780"/>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3-7</a:t>
            </a:r>
          </a:p>
          <a:p>
            <a:pPr algn="l"/>
            <a:r>
              <a:rPr lang="en-US" sz="1600" b="1" dirty="0">
                <a:solidFill>
                  <a:srgbClr val="336600"/>
                </a:solidFill>
              </a:rPr>
              <a:t>A&amp;I Guide, Part Three, Section 1-5</a:t>
            </a:r>
          </a:p>
        </p:txBody>
      </p:sp>
      <p:grpSp>
        <p:nvGrpSpPr>
          <p:cNvPr id="2" name="Group 1">
            <a:extLst>
              <a:ext uri="{FF2B5EF4-FFF2-40B4-BE49-F238E27FC236}">
                <a16:creationId xmlns:a16="http://schemas.microsoft.com/office/drawing/2014/main" id="{A65151CF-B70B-C9E3-4E7C-77210D32FAF9}"/>
              </a:ext>
            </a:extLst>
          </p:cNvPr>
          <p:cNvGrpSpPr/>
          <p:nvPr/>
        </p:nvGrpSpPr>
        <p:grpSpPr>
          <a:xfrm>
            <a:off x="7848600" y="1109085"/>
            <a:ext cx="1052513" cy="903288"/>
            <a:chOff x="7543799" y="925512"/>
            <a:chExt cx="1052513" cy="903288"/>
          </a:xfrm>
        </p:grpSpPr>
        <p:sp>
          <p:nvSpPr>
            <p:cNvPr id="3" name="AutoShape 1029">
              <a:extLst>
                <a:ext uri="{FF2B5EF4-FFF2-40B4-BE49-F238E27FC236}">
                  <a16:creationId xmlns:a16="http://schemas.microsoft.com/office/drawing/2014/main" id="{2A261F50-D312-1911-9FF3-32A2FC0D4B90}"/>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5EA2FC20-A92B-F69B-BEA5-DA36E449EA97}"/>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13</a:t>
              </a:r>
            </a:p>
          </p:txBody>
        </p:sp>
      </p:grpSp>
      <p:grpSp>
        <p:nvGrpSpPr>
          <p:cNvPr id="5" name="Group 4">
            <a:extLst>
              <a:ext uri="{FF2B5EF4-FFF2-40B4-BE49-F238E27FC236}">
                <a16:creationId xmlns:a16="http://schemas.microsoft.com/office/drawing/2014/main" id="{DE9665CA-5E1A-4983-022B-6C6C642706D9}"/>
              </a:ext>
            </a:extLst>
          </p:cNvPr>
          <p:cNvGrpSpPr/>
          <p:nvPr/>
        </p:nvGrpSpPr>
        <p:grpSpPr>
          <a:xfrm>
            <a:off x="7466274" y="5806931"/>
            <a:ext cx="1511215" cy="399184"/>
            <a:chOff x="40787" y="3206127"/>
            <a:chExt cx="1511215" cy="488627"/>
          </a:xfrm>
        </p:grpSpPr>
        <p:sp>
          <p:nvSpPr>
            <p:cNvPr id="7" name="Rectangle 6">
              <a:extLst>
                <a:ext uri="{FF2B5EF4-FFF2-40B4-BE49-F238E27FC236}">
                  <a16:creationId xmlns:a16="http://schemas.microsoft.com/office/drawing/2014/main" id="{7078DAE6-CA2C-B3AF-8E23-9BBD642BB8ED}"/>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40000"/>
                      <a:lumOff val="60000"/>
                    </a:schemeClr>
                  </a:solidFill>
                  <a:effectLst/>
                </a:rPr>
                <a:t>Turn &amp; Tab</a:t>
              </a:r>
            </a:p>
          </p:txBody>
        </p:sp>
        <p:sp>
          <p:nvSpPr>
            <p:cNvPr id="8" name="Speech Bubble: Rectangle with Corners Rounded 7">
              <a:extLst>
                <a:ext uri="{FF2B5EF4-FFF2-40B4-BE49-F238E27FC236}">
                  <a16:creationId xmlns:a16="http://schemas.microsoft.com/office/drawing/2014/main" id="{F7FC5A30-28F4-4F8E-2A17-2BF052D4AE25}"/>
                </a:ext>
              </a:extLst>
            </p:cNvPr>
            <p:cNvSpPr/>
            <p:nvPr/>
          </p:nvSpPr>
          <p:spPr bwMode="auto">
            <a:xfrm>
              <a:off x="40787" y="3206127"/>
              <a:ext cx="1511215" cy="488627"/>
            </a:xfrm>
            <a:prstGeom prst="wedgeRoundRectCallout">
              <a:avLst>
                <a:gd name="adj1" fmla="val 6059"/>
                <a:gd name="adj2" fmla="val 142008"/>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893757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029200" y="6940442"/>
            <a:ext cx="4114800" cy="457200"/>
          </a:xfrm>
        </p:spPr>
        <p:txBody>
          <a:bodyPr/>
          <a:lstStyle/>
          <a:p>
            <a:pPr>
              <a:defRPr/>
            </a:pPr>
            <a:r>
              <a:rPr lang="en-US" dirty="0"/>
              <a:t>U.S. Army Inspector General School </a:t>
            </a:r>
          </a:p>
        </p:txBody>
      </p:sp>
      <p:sp>
        <p:nvSpPr>
          <p:cNvPr id="19" name="Rectangle 18"/>
          <p:cNvSpPr/>
          <p:nvPr/>
        </p:nvSpPr>
        <p:spPr bwMode="auto">
          <a:xfrm>
            <a:off x="230975" y="1982000"/>
            <a:ext cx="8229600" cy="335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cs typeface="Arial" pitchFamily="34" charset="0"/>
            </a:endParaRPr>
          </a:p>
        </p:txBody>
      </p:sp>
      <p:cxnSp>
        <p:nvCxnSpPr>
          <p:cNvPr id="20" name="Straight Connector 19"/>
          <p:cNvCxnSpPr/>
          <p:nvPr/>
        </p:nvCxnSpPr>
        <p:spPr bwMode="auto">
          <a:xfrm>
            <a:off x="227800" y="3337725"/>
            <a:ext cx="8229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227800" y="4264825"/>
            <a:ext cx="822960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48487" name="Rectangle 21"/>
          <p:cNvSpPr>
            <a:spLocks noChangeArrowheads="1"/>
          </p:cNvSpPr>
          <p:nvPr/>
        </p:nvSpPr>
        <p:spPr bwMode="auto">
          <a:xfrm>
            <a:off x="280262" y="1905000"/>
            <a:ext cx="8609013" cy="3352800"/>
          </a:xfrm>
          <a:prstGeom prst="rect">
            <a:avLst/>
          </a:prstGeom>
          <a:noFill/>
          <a:ln w="28575" algn="ctr">
            <a:solidFill>
              <a:schemeClr val="tx1"/>
            </a:solidFill>
            <a:round/>
            <a:headEnd/>
            <a:tailEnd/>
          </a:ln>
        </p:spPr>
        <p:txBody>
          <a:bodyPr wrap="none"/>
          <a:lstStyle/>
          <a:p>
            <a:pPr algn="ctr"/>
            <a:endParaRPr lang="en-US" dirty="0"/>
          </a:p>
        </p:txBody>
      </p:sp>
      <p:cxnSp>
        <p:nvCxnSpPr>
          <p:cNvPr id="148488" name="Straight Connector 25"/>
          <p:cNvCxnSpPr>
            <a:cxnSpLocks noChangeShapeType="1"/>
          </p:cNvCxnSpPr>
          <p:nvPr/>
        </p:nvCxnSpPr>
        <p:spPr bwMode="auto">
          <a:xfrm>
            <a:off x="380200" y="3657600"/>
            <a:ext cx="8229600" cy="0"/>
          </a:xfrm>
          <a:prstGeom prst="line">
            <a:avLst/>
          </a:prstGeom>
          <a:noFill/>
          <a:ln w="12700" algn="ctr">
            <a:solidFill>
              <a:schemeClr val="tx1"/>
            </a:solidFill>
            <a:round/>
            <a:headEnd/>
            <a:tailEnd/>
          </a:ln>
        </p:spPr>
      </p:cxnSp>
      <p:cxnSp>
        <p:nvCxnSpPr>
          <p:cNvPr id="148489" name="Straight Connector 26"/>
          <p:cNvCxnSpPr>
            <a:cxnSpLocks noChangeShapeType="1"/>
          </p:cNvCxnSpPr>
          <p:nvPr/>
        </p:nvCxnSpPr>
        <p:spPr bwMode="auto">
          <a:xfrm>
            <a:off x="380200" y="4241013"/>
            <a:ext cx="8229600" cy="0"/>
          </a:xfrm>
          <a:prstGeom prst="line">
            <a:avLst/>
          </a:prstGeom>
          <a:noFill/>
          <a:ln w="12700" algn="ctr">
            <a:solidFill>
              <a:schemeClr val="tx1"/>
            </a:solidFill>
            <a:round/>
            <a:headEnd/>
            <a:tailEnd/>
          </a:ln>
        </p:spPr>
      </p:cxnSp>
      <p:sp>
        <p:nvSpPr>
          <p:cNvPr id="148490" name="Text Box 12"/>
          <p:cNvSpPr txBox="1">
            <a:spLocks noChangeArrowheads="1"/>
          </p:cNvSpPr>
          <p:nvPr/>
        </p:nvSpPr>
        <p:spPr bwMode="auto">
          <a:xfrm>
            <a:off x="280261" y="5275124"/>
            <a:ext cx="8609013" cy="1200329"/>
          </a:xfrm>
          <a:prstGeom prst="rect">
            <a:avLst/>
          </a:prstGeom>
          <a:noFill/>
          <a:ln w="57150">
            <a:solidFill>
              <a:srgbClr val="FF0000"/>
            </a:solidFill>
            <a:miter lim="800000"/>
            <a:headEnd type="none" w="sm" len="sm"/>
            <a:tailEnd type="none" w="sm" len="sm"/>
          </a:ln>
        </p:spPr>
        <p:txBody>
          <a:bodyPr wrap="square">
            <a:spAutoFit/>
          </a:bodyPr>
          <a:lstStyle/>
          <a:p>
            <a:r>
              <a:rPr lang="en-US" sz="1800" dirty="0">
                <a:solidFill>
                  <a:srgbClr val="FF0000"/>
                </a:solidFill>
              </a:rPr>
              <a:t>BEWARE of careless handling of IG documents (maintain control). </a:t>
            </a:r>
          </a:p>
          <a:p>
            <a:r>
              <a:rPr lang="en-US" sz="1800" dirty="0">
                <a:solidFill>
                  <a:srgbClr val="FF0000"/>
                </a:solidFill>
              </a:rPr>
              <a:t>Don’t inadvertently give unauthorized information to complainants, witnesses, subjects/ suspects, other commanders or senior leaders (like COS) </a:t>
            </a:r>
            <a:r>
              <a:rPr lang="en-US" sz="1800" u="sng" dirty="0">
                <a:solidFill>
                  <a:srgbClr val="FF0000"/>
                </a:solidFill>
              </a:rPr>
              <a:t>that are not your Directing Authority</a:t>
            </a:r>
            <a:r>
              <a:rPr lang="en-US" sz="1800" dirty="0">
                <a:solidFill>
                  <a:srgbClr val="FF0000"/>
                </a:solidFill>
              </a:rPr>
              <a:t>.</a:t>
            </a:r>
          </a:p>
        </p:txBody>
      </p:sp>
      <p:sp>
        <p:nvSpPr>
          <p:cNvPr id="148491" name="TextBox 17"/>
          <p:cNvSpPr txBox="1">
            <a:spLocks noChangeArrowheads="1"/>
          </p:cNvSpPr>
          <p:nvPr/>
        </p:nvSpPr>
        <p:spPr bwMode="auto">
          <a:xfrm>
            <a:off x="304800" y="3736056"/>
            <a:ext cx="8534400" cy="369332"/>
          </a:xfrm>
          <a:prstGeom prst="rect">
            <a:avLst/>
          </a:prstGeom>
          <a:noFill/>
          <a:ln w="9525">
            <a:noFill/>
            <a:miter lim="800000"/>
            <a:headEnd/>
            <a:tailEnd/>
          </a:ln>
        </p:spPr>
        <p:txBody>
          <a:bodyPr>
            <a:spAutoFit/>
          </a:bodyPr>
          <a:lstStyle/>
          <a:p>
            <a:r>
              <a:rPr lang="en-US" sz="1800" dirty="0"/>
              <a:t>Adverse Action		</a:t>
            </a:r>
            <a:r>
              <a:rPr lang="en-US" sz="1800" b="1" dirty="0"/>
              <a:t>Only </a:t>
            </a:r>
            <a:r>
              <a:rPr lang="en-US" sz="1800" b="1" u="sng" dirty="0"/>
              <a:t>TIG</a:t>
            </a:r>
            <a:r>
              <a:rPr lang="en-US" sz="1800" b="1" dirty="0"/>
              <a:t> can approve</a:t>
            </a:r>
            <a:endParaRPr lang="en-US" sz="1800" dirty="0"/>
          </a:p>
        </p:txBody>
      </p:sp>
      <p:sp>
        <p:nvSpPr>
          <p:cNvPr id="13" name="Title 1"/>
          <p:cNvSpPr txBox="1">
            <a:spLocks/>
          </p:cNvSpPr>
          <p:nvPr/>
        </p:nvSpPr>
        <p:spPr>
          <a:xfrm>
            <a:off x="1365250" y="228600"/>
            <a:ext cx="7772400" cy="1267764"/>
          </a:xfrm>
          <a:prstGeom prst="rect">
            <a:avLst/>
          </a:prstGeom>
        </p:spPr>
        <p:txBody>
          <a:bodyPr>
            <a:noAutofit/>
          </a:bodyPr>
          <a:lstStyle/>
          <a:p>
            <a:pPr algn="ctr" eaLnBrk="0" hangingPunct="0">
              <a:defRPr/>
            </a:pPr>
            <a:r>
              <a:rPr lang="en-US" sz="4000" b="1" kern="0" dirty="0">
                <a:solidFill>
                  <a:schemeClr val="tx2"/>
                </a:solidFill>
                <a:latin typeface="Arial" pitchFamily="34" charset="0"/>
                <a:ea typeface="+mj-ea"/>
                <a:cs typeface="Arial" pitchFamily="34" charset="0"/>
              </a:rPr>
              <a:t>Release of IG Records</a:t>
            </a:r>
          </a:p>
          <a:p>
            <a:pPr algn="ctr" eaLnBrk="0" hangingPunct="0">
              <a:defRPr/>
            </a:pPr>
            <a:r>
              <a:rPr lang="en-US" sz="4000" b="1" kern="0" dirty="0">
                <a:solidFill>
                  <a:schemeClr val="tx2"/>
                </a:solidFill>
                <a:latin typeface="Arial" pitchFamily="34" charset="0"/>
                <a:ea typeface="+mj-ea"/>
                <a:cs typeface="Arial" pitchFamily="34" charset="0"/>
              </a:rPr>
              <a:t>Summary</a:t>
            </a:r>
            <a:br>
              <a:rPr lang="en-US" sz="4000" b="1" kern="0" dirty="0">
                <a:solidFill>
                  <a:schemeClr val="tx2"/>
                </a:solidFill>
                <a:latin typeface="Arial" pitchFamily="34" charset="0"/>
                <a:ea typeface="+mj-ea"/>
                <a:cs typeface="Arial" pitchFamily="34" charset="0"/>
              </a:rPr>
            </a:br>
            <a:endParaRPr lang="en-US" sz="4000" b="1" kern="0" dirty="0">
              <a:solidFill>
                <a:schemeClr val="tx2"/>
              </a:solidFill>
              <a:latin typeface="Arial" pitchFamily="34" charset="0"/>
              <a:ea typeface="+mj-ea"/>
              <a:cs typeface="Arial" pitchFamily="34" charset="0"/>
            </a:endParaRPr>
          </a:p>
        </p:txBody>
      </p:sp>
      <p:sp>
        <p:nvSpPr>
          <p:cNvPr id="4" name="TextBox 3">
            <a:extLst>
              <a:ext uri="{FF2B5EF4-FFF2-40B4-BE49-F238E27FC236}">
                <a16:creationId xmlns:a16="http://schemas.microsoft.com/office/drawing/2014/main" id="{8DB04471-07E5-7CA3-3DFA-8C355AA71111}"/>
              </a:ext>
            </a:extLst>
          </p:cNvPr>
          <p:cNvSpPr txBox="1"/>
          <p:nvPr/>
        </p:nvSpPr>
        <p:spPr>
          <a:xfrm>
            <a:off x="278114" y="1903274"/>
            <a:ext cx="8578821" cy="1754326"/>
          </a:xfrm>
          <a:prstGeom prst="rect">
            <a:avLst/>
          </a:prstGeom>
          <a:noFill/>
        </p:spPr>
        <p:txBody>
          <a:bodyPr wrap="square">
            <a:spAutoFit/>
          </a:bodyPr>
          <a:lstStyle/>
          <a:p>
            <a:r>
              <a:rPr lang="en-US" sz="1800" dirty="0"/>
              <a:t>Official Use    		Local IG may release:</a:t>
            </a:r>
          </a:p>
          <a:p>
            <a:r>
              <a:rPr lang="en-US" sz="1800" dirty="0"/>
              <a:t>			1)  Inspection Reports (to Directing Authority)  </a:t>
            </a:r>
          </a:p>
          <a:p>
            <a:r>
              <a:rPr lang="en-US" sz="1800" dirty="0"/>
              <a:t>			2)  ROI / ROII (to Directing Authority)  </a:t>
            </a:r>
          </a:p>
          <a:p>
            <a:r>
              <a:rPr lang="en-US" sz="1800" dirty="0">
                <a:solidFill>
                  <a:srgbClr val="0000FF"/>
                </a:solidFill>
              </a:rPr>
              <a:t>			</a:t>
            </a:r>
            <a:r>
              <a:rPr lang="en-US" sz="1800" b="1" dirty="0">
                <a:solidFill>
                  <a:srgbClr val="0000FF"/>
                </a:solidFill>
              </a:rPr>
              <a:t>3)  "BIG 3" (to Dept. of Army Investigator):  </a:t>
            </a:r>
          </a:p>
          <a:p>
            <a:r>
              <a:rPr lang="en-US" sz="1800" b="1" dirty="0">
                <a:solidFill>
                  <a:srgbClr val="0000FF"/>
                </a:solidFill>
              </a:rPr>
              <a:t>			Nature of allegations, readily available documents, 			witness 	list with a synopsis of their testimony</a:t>
            </a:r>
          </a:p>
        </p:txBody>
      </p:sp>
      <p:sp>
        <p:nvSpPr>
          <p:cNvPr id="6" name="TextBox 5">
            <a:extLst>
              <a:ext uri="{FF2B5EF4-FFF2-40B4-BE49-F238E27FC236}">
                <a16:creationId xmlns:a16="http://schemas.microsoft.com/office/drawing/2014/main" id="{8EBE71FC-3835-714F-2C5F-1B048A6CA31F}"/>
              </a:ext>
            </a:extLst>
          </p:cNvPr>
          <p:cNvSpPr txBox="1"/>
          <p:nvPr/>
        </p:nvSpPr>
        <p:spPr>
          <a:xfrm>
            <a:off x="280262" y="4266711"/>
            <a:ext cx="8609013" cy="861774"/>
          </a:xfrm>
          <a:prstGeom prst="rect">
            <a:avLst/>
          </a:prstGeom>
          <a:noFill/>
        </p:spPr>
        <p:txBody>
          <a:bodyPr wrap="square">
            <a:spAutoFit/>
          </a:bodyPr>
          <a:lstStyle/>
          <a:p>
            <a:pPr>
              <a:lnSpc>
                <a:spcPts val="2000"/>
              </a:lnSpc>
            </a:pPr>
            <a:r>
              <a:rPr lang="en-US" sz="1800" dirty="0"/>
              <a:t>Outside Dept 	</a:t>
            </a:r>
            <a:r>
              <a:rPr lang="en-US" sz="1800" b="1" dirty="0">
                <a:solidFill>
                  <a:srgbClr val="FF0000"/>
                </a:solidFill>
              </a:rPr>
              <a:t>	</a:t>
            </a:r>
            <a:r>
              <a:rPr lang="en-US" sz="1800" b="1" dirty="0"/>
              <a:t>FOIA requests must be submitted to </a:t>
            </a:r>
            <a:r>
              <a:rPr lang="en-US" sz="1800" b="1" u="sng" dirty="0"/>
              <a:t>DAIG’s RRO</a:t>
            </a:r>
            <a:endParaRPr lang="en-US" sz="1800" b="1" dirty="0"/>
          </a:p>
          <a:p>
            <a:pPr>
              <a:lnSpc>
                <a:spcPts val="2000"/>
              </a:lnSpc>
            </a:pPr>
            <a:r>
              <a:rPr lang="en-US" sz="1800" dirty="0"/>
              <a:t>of the Army or 	 	</a:t>
            </a:r>
            <a:r>
              <a:rPr lang="en-US" sz="1800" b="1" dirty="0"/>
              <a:t>in writing</a:t>
            </a:r>
          </a:p>
          <a:p>
            <a:pPr>
              <a:lnSpc>
                <a:spcPts val="2000"/>
              </a:lnSpc>
            </a:pPr>
            <a:r>
              <a:rPr lang="en-US" sz="1800" dirty="0"/>
              <a:t>for Unofficial Use 			</a:t>
            </a:r>
          </a:p>
        </p:txBody>
      </p:sp>
    </p:spTree>
    <p:extLst>
      <p:ext uri="{BB962C8B-B14F-4D97-AF65-F5344CB8AC3E}">
        <p14:creationId xmlns:p14="http://schemas.microsoft.com/office/powerpoint/2010/main" val="218877430"/>
      </p:ext>
    </p:extLst>
  </p:cSld>
  <p:clrMapOvr>
    <a:masterClrMapping/>
  </p:clrMapOvr>
  <p:transition>
    <p:sndAc>
      <p:end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U.S. Army Inspector General School   </a:t>
            </a:r>
            <a:fld id="{ECC9EDA0-754F-4A6B-9C2C-C51291712F29}" type="slidenum">
              <a:rPr lang="en-US" smtClean="0"/>
              <a:pPr>
                <a:defRPr/>
              </a:pPr>
              <a:t>45</a:t>
            </a:fld>
            <a:endParaRPr lang="en-US"/>
          </a:p>
        </p:txBody>
      </p:sp>
      <p:sp>
        <p:nvSpPr>
          <p:cNvPr id="3" name="Title 1"/>
          <p:cNvSpPr txBox="1">
            <a:spLocks/>
          </p:cNvSpPr>
          <p:nvPr/>
        </p:nvSpPr>
        <p:spPr>
          <a:xfrm>
            <a:off x="685800" y="322037"/>
            <a:ext cx="7772400" cy="1470025"/>
          </a:xfrm>
          <a:prstGeom prst="rect">
            <a:avLst/>
          </a:prstGeom>
        </p:spPr>
        <p:txBody>
          <a:bodyPr>
            <a:normAutofit/>
          </a:bodyPr>
          <a:lstStyle/>
          <a:p>
            <a:pPr algn="ctr" eaLnBrk="0" hangingPunct="0">
              <a:defRPr/>
            </a:pPr>
            <a:r>
              <a:rPr lang="en-US" sz="4000" b="1" kern="0" dirty="0">
                <a:solidFill>
                  <a:schemeClr val="tx2"/>
                </a:solidFill>
                <a:latin typeface="Arial" pitchFamily="34" charset="0"/>
                <a:ea typeface="+mj-ea"/>
                <a:cs typeface="Arial" pitchFamily="34" charset="0"/>
              </a:rPr>
              <a:t>Storage of IG Records </a:t>
            </a:r>
          </a:p>
          <a:p>
            <a:pPr algn="ctr" eaLnBrk="0" hangingPunct="0">
              <a:defRPr/>
            </a:pPr>
            <a:r>
              <a:rPr lang="en-US" b="1" i="1" kern="0" dirty="0">
                <a:solidFill>
                  <a:schemeClr val="tx2"/>
                </a:solidFill>
                <a:latin typeface="Arial" pitchFamily="34" charset="0"/>
                <a:ea typeface="+mj-ea"/>
                <a:cs typeface="Arial" pitchFamily="34" charset="0"/>
              </a:rPr>
              <a:t>Use of MS Teams (Army 365)</a:t>
            </a:r>
            <a:r>
              <a:rPr lang="en-US" sz="3600" b="1" i="1" kern="0" dirty="0">
                <a:solidFill>
                  <a:schemeClr val="tx2"/>
                </a:solidFill>
                <a:latin typeface="Arial" pitchFamily="34" charset="0"/>
                <a:ea typeface="+mj-ea"/>
                <a:cs typeface="Arial" pitchFamily="34" charset="0"/>
              </a:rPr>
              <a:t> </a:t>
            </a:r>
          </a:p>
        </p:txBody>
      </p:sp>
      <p:pic>
        <p:nvPicPr>
          <p:cNvPr id="4" name="Picture 3"/>
          <p:cNvPicPr>
            <a:picLocks noChangeAspect="1"/>
          </p:cNvPicPr>
          <p:nvPr/>
        </p:nvPicPr>
        <p:blipFill>
          <a:blip r:embed="rId3"/>
          <a:stretch>
            <a:fillRect/>
          </a:stretch>
        </p:blipFill>
        <p:spPr>
          <a:xfrm rot="21270135">
            <a:off x="7660406" y="3351009"/>
            <a:ext cx="1379891" cy="1081743"/>
          </a:xfrm>
          <a:prstGeom prst="rect">
            <a:avLst/>
          </a:prstGeom>
        </p:spPr>
      </p:pic>
      <p:sp>
        <p:nvSpPr>
          <p:cNvPr id="5" name="Rectangle 10"/>
          <p:cNvSpPr txBox="1">
            <a:spLocks noChangeArrowheads="1"/>
          </p:cNvSpPr>
          <p:nvPr/>
        </p:nvSpPr>
        <p:spPr>
          <a:xfrm>
            <a:off x="152400" y="1905000"/>
            <a:ext cx="8839200" cy="4648200"/>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spcBef>
                <a:spcPts val="0"/>
              </a:spcBef>
              <a:spcAft>
                <a:spcPts val="600"/>
              </a:spcAft>
            </a:pPr>
            <a:r>
              <a:rPr lang="en-US" sz="2400" kern="0" dirty="0">
                <a:solidFill>
                  <a:srgbClr val="FF0000"/>
                </a:solidFill>
              </a:rPr>
              <a:t>IGNET &amp; IGARS are the only </a:t>
            </a:r>
            <a:r>
              <a:rPr lang="en-US" sz="2400" u="sng" kern="0" dirty="0">
                <a:solidFill>
                  <a:srgbClr val="FF0000"/>
                </a:solidFill>
              </a:rPr>
              <a:t>authorized</a:t>
            </a:r>
            <a:r>
              <a:rPr lang="en-US" sz="2400" kern="0" dirty="0">
                <a:solidFill>
                  <a:srgbClr val="FF0000"/>
                </a:solidFill>
              </a:rPr>
              <a:t> places to store IG records </a:t>
            </a:r>
          </a:p>
          <a:p>
            <a:pPr eaLnBrk="1" hangingPunct="1">
              <a:spcBef>
                <a:spcPts val="0"/>
              </a:spcBef>
              <a:spcAft>
                <a:spcPts val="600"/>
              </a:spcAft>
            </a:pPr>
            <a:r>
              <a:rPr lang="en-US" sz="2400" kern="0" dirty="0"/>
              <a:t>IG Records can be stored </a:t>
            </a:r>
            <a:r>
              <a:rPr lang="en-US" sz="2400" u="sng" kern="0" dirty="0"/>
              <a:t>temporarily</a:t>
            </a:r>
            <a:r>
              <a:rPr lang="en-US" sz="2400" kern="0" dirty="0"/>
              <a:t> on local network</a:t>
            </a:r>
          </a:p>
          <a:p>
            <a:pPr lvl="1" eaLnBrk="1" hangingPunct="1">
              <a:spcBef>
                <a:spcPts val="0"/>
              </a:spcBef>
              <a:spcAft>
                <a:spcPts val="600"/>
              </a:spcAft>
            </a:pPr>
            <a:r>
              <a:rPr lang="en-US" sz="2000" kern="0" dirty="0"/>
              <a:t>IG staff section shared folder (NDA with IT Personnel)</a:t>
            </a:r>
          </a:p>
          <a:p>
            <a:pPr eaLnBrk="1" hangingPunct="1">
              <a:spcBef>
                <a:spcPts val="0"/>
              </a:spcBef>
              <a:spcAft>
                <a:spcPts val="600"/>
              </a:spcAft>
            </a:pPr>
            <a:r>
              <a:rPr lang="en-US" sz="2400" kern="0" dirty="0"/>
              <a:t>Army MS Teams cleared up to CUI  (includes PII)</a:t>
            </a:r>
          </a:p>
          <a:p>
            <a:pPr lvl="1" eaLnBrk="1" hangingPunct="1">
              <a:spcBef>
                <a:spcPts val="0"/>
              </a:spcBef>
              <a:spcAft>
                <a:spcPts val="600"/>
              </a:spcAft>
            </a:pPr>
            <a:r>
              <a:rPr lang="en-US" sz="2400" kern="0" dirty="0"/>
              <a:t>Create private ‘IG Members’ only</a:t>
            </a:r>
          </a:p>
          <a:p>
            <a:pPr lvl="1" eaLnBrk="1" hangingPunct="1">
              <a:spcBef>
                <a:spcPts val="0"/>
              </a:spcBef>
              <a:spcAft>
                <a:spcPts val="600"/>
              </a:spcAft>
            </a:pPr>
            <a:r>
              <a:rPr lang="en-US" sz="2400" kern="0" dirty="0"/>
              <a:t>Interview witness, complainant, subject / suspect but </a:t>
            </a:r>
            <a:r>
              <a:rPr lang="en-US" sz="2400" kern="0" dirty="0">
                <a:solidFill>
                  <a:srgbClr val="FF0000"/>
                </a:solidFill>
              </a:rPr>
              <a:t>DO NOT record </a:t>
            </a:r>
            <a:r>
              <a:rPr lang="en-US" sz="2400" kern="0" dirty="0"/>
              <a:t>session using MS Teams - </a:t>
            </a:r>
            <a:r>
              <a:rPr lang="en-US" sz="2400" u="sng" kern="0" dirty="0"/>
              <a:t>use external digital recorder</a:t>
            </a:r>
          </a:p>
          <a:p>
            <a:pPr eaLnBrk="1" hangingPunct="1">
              <a:spcBef>
                <a:spcPts val="0"/>
              </a:spcBef>
              <a:spcAft>
                <a:spcPts val="600"/>
              </a:spcAft>
            </a:pPr>
            <a:r>
              <a:rPr lang="en-US" sz="2400" i="1" kern="0" dirty="0">
                <a:solidFill>
                  <a:srgbClr val="FF0000"/>
                </a:solidFill>
              </a:rPr>
              <a:t>CAUTION: Use of external data programs and AI </a:t>
            </a:r>
            <a:endParaRPr lang="en-US" sz="2000" i="1" u="sng" kern="0" dirty="0">
              <a:solidFill>
                <a:srgbClr val="FF0000"/>
              </a:solidFill>
            </a:endParaRPr>
          </a:p>
        </p:txBody>
      </p:sp>
      <p:pic>
        <p:nvPicPr>
          <p:cNvPr id="6" name="Picture 5"/>
          <p:cNvPicPr>
            <a:picLocks noChangeAspect="1"/>
          </p:cNvPicPr>
          <p:nvPr/>
        </p:nvPicPr>
        <p:blipFill>
          <a:blip r:embed="rId4"/>
          <a:stretch>
            <a:fillRect/>
          </a:stretch>
        </p:blipFill>
        <p:spPr>
          <a:xfrm rot="1920198">
            <a:off x="7449212" y="424128"/>
            <a:ext cx="1627937" cy="719137"/>
          </a:xfrm>
          <a:prstGeom prst="rect">
            <a:avLst/>
          </a:prstGeom>
        </p:spPr>
      </p:pic>
      <p:sp>
        <p:nvSpPr>
          <p:cNvPr id="7" name="TextBox 6"/>
          <p:cNvSpPr txBox="1"/>
          <p:nvPr/>
        </p:nvSpPr>
        <p:spPr>
          <a:xfrm>
            <a:off x="249744" y="6243063"/>
            <a:ext cx="8839199" cy="584775"/>
          </a:xfrm>
          <a:prstGeom prst="rect">
            <a:avLst/>
          </a:prstGeom>
          <a:solidFill>
            <a:srgbClr val="FFFF00"/>
          </a:solidFill>
          <a:ln w="28575">
            <a:solidFill>
              <a:schemeClr val="tx1"/>
            </a:solidFill>
          </a:ln>
        </p:spPr>
        <p:txBody>
          <a:bodyPr wrap="square" rtlCol="0">
            <a:spAutoFit/>
          </a:bodyPr>
          <a:lstStyle/>
          <a:p>
            <a:r>
              <a:rPr lang="en-US" sz="1600" b="1" dirty="0"/>
              <a:t>Contact DAIG Legal to discuss release of IG Records: (703) 545-4591  and  </a:t>
            </a:r>
            <a:endParaRPr lang="en-US" sz="1050" b="1" dirty="0">
              <a:solidFill>
                <a:srgbClr val="FF0000"/>
              </a:solidFill>
            </a:endParaRPr>
          </a:p>
          <a:p>
            <a:r>
              <a:rPr lang="en-US" sz="1600" b="1" dirty="0"/>
              <a:t>Information Resource Management for records storage questions: (703) 614-2930</a:t>
            </a:r>
          </a:p>
        </p:txBody>
      </p:sp>
    </p:spTree>
    <p:extLst>
      <p:ext uri="{BB962C8B-B14F-4D97-AF65-F5344CB8AC3E}">
        <p14:creationId xmlns:p14="http://schemas.microsoft.com/office/powerpoint/2010/main" val="4128265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en-US"/>
              <a:t>U.S. Army Inspector General School   </a:t>
            </a:r>
            <a:fld id="{394A1781-25A2-4F95-9154-977A0E02C19F}" type="slidenum">
              <a:rPr lang="en-US" altLang="en-US" smtClean="0"/>
              <a:pPr/>
              <a:t>46</a:t>
            </a:fld>
            <a:endParaRPr lang="en-US" altLang="en-US"/>
          </a:p>
        </p:txBody>
      </p:sp>
      <p:sp>
        <p:nvSpPr>
          <p:cNvPr id="3" name="Rectangle 2"/>
          <p:cNvSpPr txBox="1">
            <a:spLocks noChangeArrowheads="1"/>
          </p:cNvSpPr>
          <p:nvPr/>
        </p:nvSpPr>
        <p:spPr>
          <a:xfrm>
            <a:off x="1378858" y="537029"/>
            <a:ext cx="7086298" cy="1161143"/>
          </a:xfrm>
          <a:prstGeom prst="rect">
            <a:avLst/>
          </a:prstGeom>
        </p:spPr>
        <p:txBody>
          <a:bodyPr/>
          <a:lstStyle>
            <a:lvl1pPr algn="ctr" defTabSz="966788" rtl="0" eaLnBrk="0" fontAlgn="base" hangingPunct="0">
              <a:spcBef>
                <a:spcPct val="0"/>
              </a:spcBef>
              <a:spcAft>
                <a:spcPct val="0"/>
              </a:spcAft>
              <a:defRPr sz="4700" b="1">
                <a:solidFill>
                  <a:schemeClr val="tx2"/>
                </a:solidFill>
                <a:latin typeface="+mj-lt"/>
                <a:ea typeface="+mj-ea"/>
                <a:cs typeface="+mj-cs"/>
              </a:defRPr>
            </a:lvl1pPr>
            <a:lvl2pPr algn="ctr" defTabSz="966788" rtl="0" eaLnBrk="0" fontAlgn="base" hangingPunct="0">
              <a:spcBef>
                <a:spcPct val="0"/>
              </a:spcBef>
              <a:spcAft>
                <a:spcPct val="0"/>
              </a:spcAft>
              <a:defRPr sz="4700" b="1">
                <a:solidFill>
                  <a:schemeClr val="tx2"/>
                </a:solidFill>
                <a:latin typeface="Arial" charset="0"/>
              </a:defRPr>
            </a:lvl2pPr>
            <a:lvl3pPr algn="ctr" defTabSz="966788" rtl="0" eaLnBrk="0" fontAlgn="base" hangingPunct="0">
              <a:spcBef>
                <a:spcPct val="0"/>
              </a:spcBef>
              <a:spcAft>
                <a:spcPct val="0"/>
              </a:spcAft>
              <a:defRPr sz="4700" b="1">
                <a:solidFill>
                  <a:schemeClr val="tx2"/>
                </a:solidFill>
                <a:latin typeface="Arial" charset="0"/>
              </a:defRPr>
            </a:lvl3pPr>
            <a:lvl4pPr algn="ctr" defTabSz="966788" rtl="0" eaLnBrk="0" fontAlgn="base" hangingPunct="0">
              <a:spcBef>
                <a:spcPct val="0"/>
              </a:spcBef>
              <a:spcAft>
                <a:spcPct val="0"/>
              </a:spcAft>
              <a:defRPr sz="4700" b="1">
                <a:solidFill>
                  <a:schemeClr val="tx2"/>
                </a:solidFill>
                <a:latin typeface="Arial" charset="0"/>
              </a:defRPr>
            </a:lvl4pPr>
            <a:lvl5pPr algn="ctr" defTabSz="966788" rtl="0" eaLnBrk="0" fontAlgn="base" hangingPunct="0">
              <a:spcBef>
                <a:spcPct val="0"/>
              </a:spcBef>
              <a:spcAft>
                <a:spcPct val="0"/>
              </a:spcAft>
              <a:defRPr sz="4700" b="1">
                <a:solidFill>
                  <a:schemeClr val="tx2"/>
                </a:solidFill>
                <a:latin typeface="Arial" charset="0"/>
              </a:defRPr>
            </a:lvl5pPr>
            <a:lvl6pPr marL="457200" algn="ctr" defTabSz="966788" rtl="0" fontAlgn="base">
              <a:spcBef>
                <a:spcPct val="0"/>
              </a:spcBef>
              <a:spcAft>
                <a:spcPct val="0"/>
              </a:spcAft>
              <a:defRPr sz="4700" b="1">
                <a:solidFill>
                  <a:schemeClr val="tx2"/>
                </a:solidFill>
                <a:latin typeface="Arial" charset="0"/>
              </a:defRPr>
            </a:lvl6pPr>
            <a:lvl7pPr marL="914400" algn="ctr" defTabSz="966788" rtl="0" fontAlgn="base">
              <a:spcBef>
                <a:spcPct val="0"/>
              </a:spcBef>
              <a:spcAft>
                <a:spcPct val="0"/>
              </a:spcAft>
              <a:defRPr sz="4700" b="1">
                <a:solidFill>
                  <a:schemeClr val="tx2"/>
                </a:solidFill>
                <a:latin typeface="Arial" charset="0"/>
              </a:defRPr>
            </a:lvl7pPr>
            <a:lvl8pPr marL="1371600" algn="ctr" defTabSz="966788" rtl="0" fontAlgn="base">
              <a:spcBef>
                <a:spcPct val="0"/>
              </a:spcBef>
              <a:spcAft>
                <a:spcPct val="0"/>
              </a:spcAft>
              <a:defRPr sz="4700" b="1">
                <a:solidFill>
                  <a:schemeClr val="tx2"/>
                </a:solidFill>
                <a:latin typeface="Arial" charset="0"/>
              </a:defRPr>
            </a:lvl8pPr>
            <a:lvl9pPr marL="1828800" algn="ctr" defTabSz="966788" rtl="0" fontAlgn="base">
              <a:spcBef>
                <a:spcPct val="0"/>
              </a:spcBef>
              <a:spcAft>
                <a:spcPct val="0"/>
              </a:spcAft>
              <a:defRPr sz="4700" b="1">
                <a:solidFill>
                  <a:schemeClr val="tx2"/>
                </a:solidFill>
                <a:latin typeface="Arial" charset="0"/>
              </a:defRPr>
            </a:lvl9pPr>
          </a:lstStyle>
          <a:p>
            <a:pPr eaLnBrk="1" hangingPunct="1"/>
            <a:r>
              <a:rPr lang="en-US" altLang="en-US" sz="4000" kern="0" dirty="0"/>
              <a:t>Always on the Record</a:t>
            </a:r>
          </a:p>
        </p:txBody>
      </p:sp>
      <p:sp>
        <p:nvSpPr>
          <p:cNvPr id="4" name="Rectangle 3"/>
          <p:cNvSpPr txBox="1">
            <a:spLocks noChangeArrowheads="1"/>
          </p:cNvSpPr>
          <p:nvPr/>
        </p:nvSpPr>
        <p:spPr>
          <a:xfrm>
            <a:off x="435429" y="2133600"/>
            <a:ext cx="8533190" cy="4064000"/>
          </a:xfrm>
          <a:prstGeom prst="rect">
            <a:avLst/>
          </a:prstGeom>
        </p:spPr>
        <p:txBody>
          <a:bodyPr/>
          <a:lstStyle>
            <a:lvl1pPr marL="361950" indent="-361950" algn="l" defTabSz="966788" rtl="0" eaLnBrk="0" fontAlgn="base" hangingPunct="0">
              <a:spcBef>
                <a:spcPct val="20000"/>
              </a:spcBef>
              <a:spcAft>
                <a:spcPct val="0"/>
              </a:spcAft>
              <a:buChar char="•"/>
              <a:defRPr sz="3400" b="1">
                <a:solidFill>
                  <a:schemeClr val="tx1"/>
                </a:solidFill>
                <a:latin typeface="+mn-lt"/>
                <a:ea typeface="+mn-ea"/>
                <a:cs typeface="+mn-cs"/>
              </a:defRPr>
            </a:lvl1pPr>
            <a:lvl2pPr marL="785813" indent="-303213" algn="l" defTabSz="966788" rtl="0" eaLnBrk="0" fontAlgn="base" hangingPunct="0">
              <a:spcBef>
                <a:spcPct val="20000"/>
              </a:spcBef>
              <a:spcAft>
                <a:spcPct val="0"/>
              </a:spcAft>
              <a:buChar char="–"/>
              <a:defRPr sz="3000" b="1">
                <a:solidFill>
                  <a:schemeClr val="tx1"/>
                </a:solidFill>
                <a:latin typeface="+mn-lt"/>
              </a:defRPr>
            </a:lvl2pPr>
            <a:lvl3pPr marL="1208088" indent="-241300" algn="l" defTabSz="966788" rtl="0" eaLnBrk="0" fontAlgn="base" hangingPunct="0">
              <a:spcBef>
                <a:spcPct val="20000"/>
              </a:spcBef>
              <a:spcAft>
                <a:spcPct val="0"/>
              </a:spcAft>
              <a:buChar char="•"/>
              <a:defRPr sz="2500" b="1">
                <a:solidFill>
                  <a:schemeClr val="tx1"/>
                </a:solidFill>
                <a:latin typeface="+mn-lt"/>
              </a:defRPr>
            </a:lvl3pPr>
            <a:lvl4pPr marL="1692275" indent="-242888" algn="l" defTabSz="966788" rtl="0" eaLnBrk="0" fontAlgn="base" hangingPunct="0">
              <a:spcBef>
                <a:spcPct val="20000"/>
              </a:spcBef>
              <a:spcAft>
                <a:spcPct val="0"/>
              </a:spcAft>
              <a:buChar char="–"/>
              <a:defRPr sz="2100" b="1">
                <a:solidFill>
                  <a:schemeClr val="tx1"/>
                </a:solidFill>
                <a:latin typeface="+mn-lt"/>
              </a:defRPr>
            </a:lvl4pPr>
            <a:lvl5pPr marL="2174875" indent="-241300" algn="l" defTabSz="966788" rtl="0" eaLnBrk="0" fontAlgn="base" hangingPunct="0">
              <a:spcBef>
                <a:spcPct val="20000"/>
              </a:spcBef>
              <a:spcAft>
                <a:spcPct val="0"/>
              </a:spcAft>
              <a:buChar char="»"/>
              <a:defRPr sz="2100" b="1">
                <a:solidFill>
                  <a:schemeClr val="tx1"/>
                </a:solidFill>
                <a:latin typeface="+mn-lt"/>
              </a:defRPr>
            </a:lvl5pPr>
            <a:lvl6pPr marL="2632075" indent="-241300" algn="l" defTabSz="966788" rtl="0" fontAlgn="base">
              <a:spcBef>
                <a:spcPct val="20000"/>
              </a:spcBef>
              <a:spcAft>
                <a:spcPct val="0"/>
              </a:spcAft>
              <a:buChar char="»"/>
              <a:defRPr sz="2100" b="1">
                <a:solidFill>
                  <a:schemeClr val="tx1"/>
                </a:solidFill>
                <a:latin typeface="+mn-lt"/>
              </a:defRPr>
            </a:lvl6pPr>
            <a:lvl7pPr marL="3089275" indent="-241300" algn="l" defTabSz="966788" rtl="0" fontAlgn="base">
              <a:spcBef>
                <a:spcPct val="20000"/>
              </a:spcBef>
              <a:spcAft>
                <a:spcPct val="0"/>
              </a:spcAft>
              <a:buChar char="»"/>
              <a:defRPr sz="2100" b="1">
                <a:solidFill>
                  <a:schemeClr val="tx1"/>
                </a:solidFill>
                <a:latin typeface="+mn-lt"/>
              </a:defRPr>
            </a:lvl7pPr>
            <a:lvl8pPr marL="3546475" indent="-241300" algn="l" defTabSz="966788" rtl="0" fontAlgn="base">
              <a:spcBef>
                <a:spcPct val="20000"/>
              </a:spcBef>
              <a:spcAft>
                <a:spcPct val="0"/>
              </a:spcAft>
              <a:buChar char="»"/>
              <a:defRPr sz="2100" b="1">
                <a:solidFill>
                  <a:schemeClr val="tx1"/>
                </a:solidFill>
                <a:latin typeface="+mn-lt"/>
              </a:defRPr>
            </a:lvl8pPr>
            <a:lvl9pPr marL="4003675" indent="-241300" algn="l" defTabSz="966788" rtl="0" fontAlgn="base">
              <a:spcBef>
                <a:spcPct val="20000"/>
              </a:spcBef>
              <a:spcAft>
                <a:spcPct val="0"/>
              </a:spcAft>
              <a:buChar char="»"/>
              <a:defRPr sz="2100" b="1">
                <a:solidFill>
                  <a:schemeClr val="tx1"/>
                </a:solidFill>
                <a:latin typeface="+mn-lt"/>
              </a:defRPr>
            </a:lvl9pPr>
          </a:lstStyle>
          <a:p>
            <a:pPr eaLnBrk="1" hangingPunct="1">
              <a:buFont typeface="Arial" panose="020B0604020202020204" pitchFamily="34" charset="0"/>
              <a:buChar char="•"/>
              <a:defRPr/>
            </a:pPr>
            <a:r>
              <a:rPr lang="en-US" altLang="en-US" sz="2400" kern="0" dirty="0">
                <a:solidFill>
                  <a:srgbClr val="0033CC"/>
                </a:solidFill>
              </a:rPr>
              <a:t>Informal</a:t>
            </a:r>
            <a:r>
              <a:rPr lang="en-US" altLang="en-US" sz="2400" kern="0" dirty="0"/>
              <a:t> Requests for Information (RFIs)</a:t>
            </a:r>
          </a:p>
          <a:p>
            <a:pPr eaLnBrk="1" hangingPunct="1">
              <a:buFont typeface="Arial" panose="020B0604020202020204" pitchFamily="34" charset="0"/>
              <a:buChar char="•"/>
              <a:defRPr/>
            </a:pPr>
            <a:endParaRPr lang="en-US" altLang="en-US" sz="2400" kern="0" dirty="0"/>
          </a:p>
          <a:p>
            <a:pPr eaLnBrk="1" hangingPunct="1">
              <a:buFont typeface="Arial" panose="020B0604020202020204" pitchFamily="34" charset="0"/>
              <a:buChar char="•"/>
              <a:defRPr/>
            </a:pPr>
            <a:r>
              <a:rPr lang="en-US" altLang="en-US" sz="2400" kern="0" dirty="0">
                <a:solidFill>
                  <a:srgbClr val="0033CC"/>
                </a:solidFill>
              </a:rPr>
              <a:t>“RANDOM” </a:t>
            </a:r>
            <a:r>
              <a:rPr lang="en-US" altLang="en-US" sz="2400" kern="0" dirty="0"/>
              <a:t>regulatory question or RFI  = </a:t>
            </a:r>
          </a:p>
          <a:p>
            <a:pPr marL="0" indent="0" eaLnBrk="1" hangingPunct="1">
              <a:buNone/>
              <a:defRPr/>
            </a:pPr>
            <a:r>
              <a:rPr lang="en-US" altLang="en-US" sz="2400" kern="0" dirty="0"/>
              <a:t>      SPECIFIC situation</a:t>
            </a:r>
          </a:p>
          <a:p>
            <a:pPr marL="0" indent="0" eaLnBrk="1" hangingPunct="1">
              <a:buNone/>
              <a:defRPr/>
            </a:pPr>
            <a:endParaRPr lang="en-US" altLang="en-US" sz="2400" kern="0" dirty="0"/>
          </a:p>
          <a:p>
            <a:pPr eaLnBrk="1" hangingPunct="1">
              <a:buFont typeface="Arial" panose="020B0604020202020204" pitchFamily="34" charset="0"/>
              <a:buChar char="•"/>
              <a:defRPr/>
            </a:pPr>
            <a:r>
              <a:rPr lang="en-US" altLang="en-US" sz="2400" kern="0" dirty="0">
                <a:solidFill>
                  <a:srgbClr val="0033CC"/>
                </a:solidFill>
              </a:rPr>
              <a:t>No Blind Eye to Improprieties</a:t>
            </a:r>
          </a:p>
          <a:p>
            <a:pPr lvl="1" eaLnBrk="1" hangingPunct="1">
              <a:buFont typeface="Arial" panose="020B0604020202020204" pitchFamily="34" charset="0"/>
              <a:buChar char="•"/>
              <a:defRPr/>
            </a:pPr>
            <a:r>
              <a:rPr lang="en-US" altLang="en-US" sz="2400" kern="0" dirty="0"/>
              <a:t>Social Media</a:t>
            </a:r>
          </a:p>
          <a:p>
            <a:pPr lvl="1" eaLnBrk="1" hangingPunct="1">
              <a:buFont typeface="Arial" panose="020B0604020202020204" pitchFamily="34" charset="0"/>
              <a:buChar char="•"/>
              <a:defRPr/>
            </a:pPr>
            <a:r>
              <a:rPr lang="en-US" altLang="en-US" sz="2400" kern="0" dirty="0"/>
              <a:t>Military Acquaintances, Associates, Friends, and Family</a:t>
            </a:r>
          </a:p>
          <a:p>
            <a:pPr lvl="1" eaLnBrk="1" hangingPunct="1">
              <a:buFont typeface="Arial" panose="020B0604020202020204" pitchFamily="34" charset="0"/>
              <a:buChar char="•"/>
              <a:defRPr/>
            </a:pPr>
            <a:r>
              <a:rPr lang="en-US" altLang="en-US" sz="2400" kern="0" dirty="0"/>
              <a:t>Inadvertent Awareness i.e., “Ear Hustling”</a:t>
            </a:r>
          </a:p>
          <a:p>
            <a:pPr eaLnBrk="1" hangingPunct="1">
              <a:buFont typeface="Arial" panose="020B0604020202020204" pitchFamily="34" charset="0"/>
              <a:buChar char="•"/>
              <a:defRPr/>
            </a:pPr>
            <a:endParaRPr lang="en-US" altLang="en-US" sz="2400" kern="0" dirty="0"/>
          </a:p>
          <a:p>
            <a:pPr eaLnBrk="1" hangingPunct="1">
              <a:lnSpc>
                <a:spcPct val="40000"/>
              </a:lnSpc>
              <a:buFont typeface="Arial" panose="020B0604020202020204" pitchFamily="34" charset="0"/>
              <a:buChar char="•"/>
              <a:defRPr/>
            </a:pPr>
            <a:endParaRPr lang="en-US" altLang="en-US" sz="2400" kern="0" dirty="0"/>
          </a:p>
          <a:p>
            <a:pPr eaLnBrk="1" hangingPunct="1">
              <a:lnSpc>
                <a:spcPct val="40000"/>
              </a:lnSpc>
              <a:buFont typeface="Arial" panose="020B0604020202020204" pitchFamily="34" charset="0"/>
              <a:buChar char="•"/>
              <a:defRPr/>
            </a:pPr>
            <a:endParaRPr lang="en-US" altLang="en-US" sz="2400" kern="0" dirty="0"/>
          </a:p>
          <a:p>
            <a:pPr eaLnBrk="1" hangingPunct="1">
              <a:lnSpc>
                <a:spcPct val="90000"/>
              </a:lnSpc>
              <a:buFont typeface="Arial" panose="020B0604020202020204" pitchFamily="34" charset="0"/>
              <a:buChar char="•"/>
              <a:defRPr/>
            </a:pPr>
            <a:r>
              <a:rPr lang="en-US" altLang="en-US" sz="2400" kern="0" dirty="0"/>
              <a:t> </a:t>
            </a:r>
          </a:p>
        </p:txBody>
      </p:sp>
      <p:pic>
        <p:nvPicPr>
          <p:cNvPr id="6" name="Picture 5"/>
          <p:cNvPicPr>
            <a:picLocks noChangeAspect="1"/>
          </p:cNvPicPr>
          <p:nvPr/>
        </p:nvPicPr>
        <p:blipFill>
          <a:blip r:embed="rId2"/>
          <a:stretch>
            <a:fillRect/>
          </a:stretch>
        </p:blipFill>
        <p:spPr>
          <a:xfrm>
            <a:off x="3204926" y="4693748"/>
            <a:ext cx="536494" cy="536494"/>
          </a:xfrm>
          <a:prstGeom prst="rect">
            <a:avLst/>
          </a:prstGeom>
        </p:spPr>
      </p:pic>
      <p:pic>
        <p:nvPicPr>
          <p:cNvPr id="7" name="Picture 6"/>
          <p:cNvPicPr>
            <a:picLocks noChangeAspect="1"/>
          </p:cNvPicPr>
          <p:nvPr/>
        </p:nvPicPr>
        <p:blipFill rotWithShape="1">
          <a:blip r:embed="rId3"/>
          <a:srcRect t="7142" b="10001"/>
          <a:stretch/>
        </p:blipFill>
        <p:spPr>
          <a:xfrm>
            <a:off x="3795476" y="4716999"/>
            <a:ext cx="1371600" cy="575427"/>
          </a:xfrm>
          <a:prstGeom prst="rect">
            <a:avLst/>
          </a:prstGeom>
        </p:spPr>
      </p:pic>
      <p:pic>
        <p:nvPicPr>
          <p:cNvPr id="8" name="Picture 7"/>
          <p:cNvPicPr>
            <a:picLocks noChangeAspect="1"/>
          </p:cNvPicPr>
          <p:nvPr/>
        </p:nvPicPr>
        <p:blipFill>
          <a:blip r:embed="rId4"/>
          <a:stretch>
            <a:fillRect/>
          </a:stretch>
        </p:blipFill>
        <p:spPr>
          <a:xfrm>
            <a:off x="5221132" y="4747651"/>
            <a:ext cx="460294" cy="428686"/>
          </a:xfrm>
          <a:prstGeom prst="rect">
            <a:avLst/>
          </a:prstGeom>
        </p:spPr>
      </p:pic>
      <p:pic>
        <p:nvPicPr>
          <p:cNvPr id="10" name="Picture 9"/>
          <p:cNvPicPr>
            <a:picLocks noChangeAspect="1"/>
          </p:cNvPicPr>
          <p:nvPr/>
        </p:nvPicPr>
        <p:blipFill>
          <a:blip r:embed="rId5"/>
          <a:stretch>
            <a:fillRect/>
          </a:stretch>
        </p:blipFill>
        <p:spPr>
          <a:xfrm>
            <a:off x="7452320" y="3720443"/>
            <a:ext cx="1516299" cy="1516299"/>
          </a:xfrm>
          <a:prstGeom prst="rect">
            <a:avLst/>
          </a:prstGeom>
        </p:spPr>
      </p:pic>
      <p:pic>
        <p:nvPicPr>
          <p:cNvPr id="11" name="Picture 10"/>
          <p:cNvPicPr>
            <a:picLocks noChangeAspect="1"/>
          </p:cNvPicPr>
          <p:nvPr/>
        </p:nvPicPr>
        <p:blipFill>
          <a:blip r:embed="rId6"/>
          <a:stretch>
            <a:fillRect/>
          </a:stretch>
        </p:blipFill>
        <p:spPr>
          <a:xfrm>
            <a:off x="6096000" y="3456926"/>
            <a:ext cx="1221582" cy="1221582"/>
          </a:xfrm>
          <a:prstGeom prst="rect">
            <a:avLst/>
          </a:prstGeom>
        </p:spPr>
      </p:pic>
      <p:sp>
        <p:nvSpPr>
          <p:cNvPr id="5" name="&quot;No&quot; Symbol 4"/>
          <p:cNvSpPr/>
          <p:nvPr/>
        </p:nvSpPr>
        <p:spPr bwMode="auto">
          <a:xfrm>
            <a:off x="668228" y="1849348"/>
            <a:ext cx="1524000" cy="990600"/>
          </a:xfrm>
          <a:prstGeom prst="noSmoking">
            <a:avLst>
              <a:gd name="adj" fmla="val 9969"/>
            </a:avLst>
          </a:prstGeom>
          <a:solidFill>
            <a:srgbClr val="FF0000">
              <a:alpha val="61000"/>
            </a:srgb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9" name="Picture 8"/>
          <p:cNvPicPr>
            <a:picLocks noChangeAspect="1"/>
          </p:cNvPicPr>
          <p:nvPr/>
        </p:nvPicPr>
        <p:blipFill>
          <a:blip r:embed="rId7"/>
          <a:stretch>
            <a:fillRect/>
          </a:stretch>
        </p:blipFill>
        <p:spPr>
          <a:xfrm>
            <a:off x="7027115" y="1317388"/>
            <a:ext cx="1810524" cy="1804194"/>
          </a:xfrm>
          <a:prstGeom prst="rect">
            <a:avLst/>
          </a:prstGeom>
        </p:spPr>
      </p:pic>
    </p:spTree>
    <p:extLst>
      <p:ext uri="{BB962C8B-B14F-4D97-AF65-F5344CB8AC3E}">
        <p14:creationId xmlns:p14="http://schemas.microsoft.com/office/powerpoint/2010/main" val="321940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69">
              <a:spcBef>
                <a:spcPct val="20000"/>
              </a:spcBef>
              <a:buChar char="•"/>
              <a:defRPr sz="3238" b="1">
                <a:solidFill>
                  <a:schemeClr val="tx1"/>
                </a:solidFill>
                <a:latin typeface="Arial" panose="020B0604020202020204" pitchFamily="34" charset="0"/>
              </a:defRPr>
            </a:lvl1pPr>
            <a:lvl2pPr marL="707586" indent="-272148" defTabSz="920769">
              <a:spcBef>
                <a:spcPct val="20000"/>
              </a:spcBef>
              <a:buChar char="–"/>
              <a:defRPr sz="2857" b="1">
                <a:solidFill>
                  <a:schemeClr val="tx1"/>
                </a:solidFill>
                <a:latin typeface="Arial" panose="020B0604020202020204" pitchFamily="34" charset="0"/>
              </a:defRPr>
            </a:lvl2pPr>
            <a:lvl3pPr marL="1088593" indent="-217719" defTabSz="920769">
              <a:spcBef>
                <a:spcPct val="20000"/>
              </a:spcBef>
              <a:buChar char="•"/>
              <a:defRPr sz="2381" b="1">
                <a:solidFill>
                  <a:schemeClr val="tx1"/>
                </a:solidFill>
                <a:latin typeface="Arial" panose="020B0604020202020204" pitchFamily="34" charset="0"/>
              </a:defRPr>
            </a:lvl3pPr>
            <a:lvl4pPr marL="1524030" indent="-217719" defTabSz="920769">
              <a:spcBef>
                <a:spcPct val="20000"/>
              </a:spcBef>
              <a:buChar char="–"/>
              <a:defRPr sz="2000" b="1">
                <a:solidFill>
                  <a:schemeClr val="tx1"/>
                </a:solidFill>
                <a:latin typeface="Arial" panose="020B0604020202020204" pitchFamily="34" charset="0"/>
              </a:defRPr>
            </a:lvl4pPr>
            <a:lvl5pPr marL="1959468" indent="-217719" defTabSz="920769">
              <a:spcBef>
                <a:spcPct val="20000"/>
              </a:spcBef>
              <a:buChar char="»"/>
              <a:defRPr sz="2000" b="1">
                <a:solidFill>
                  <a:schemeClr val="tx1"/>
                </a:solidFill>
                <a:latin typeface="Arial" panose="020B0604020202020204" pitchFamily="34" charset="0"/>
              </a:defRPr>
            </a:lvl5pPr>
            <a:lvl6pPr marL="2394905"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6pPr>
            <a:lvl7pPr marL="2830342"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7pPr>
            <a:lvl8pPr marL="3265780"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8pPr>
            <a:lvl9pPr marL="3701217"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FontTx/>
              <a:buNone/>
            </a:pPr>
            <a:r>
              <a:rPr lang="en-US" altLang="en-US" sz="1429"/>
              <a:t>U.S. Army Inspector General School  </a:t>
            </a:r>
          </a:p>
        </p:txBody>
      </p:sp>
      <p:sp>
        <p:nvSpPr>
          <p:cNvPr id="19459" name="Rectangle 2"/>
          <p:cNvSpPr>
            <a:spLocks noGrp="1" noChangeArrowheads="1"/>
          </p:cNvSpPr>
          <p:nvPr>
            <p:ph type="title"/>
          </p:nvPr>
        </p:nvSpPr>
        <p:spPr>
          <a:xfrm>
            <a:off x="1158875" y="266019"/>
            <a:ext cx="7086298" cy="1161143"/>
          </a:xfrm>
        </p:spPr>
        <p:txBody>
          <a:bodyPr/>
          <a:lstStyle/>
          <a:p>
            <a:pPr eaLnBrk="1" hangingPunct="1"/>
            <a:r>
              <a:rPr lang="en-US" altLang="en-US" sz="4000" dirty="0"/>
              <a:t>Keys to Success</a:t>
            </a:r>
          </a:p>
        </p:txBody>
      </p:sp>
      <p:sp>
        <p:nvSpPr>
          <p:cNvPr id="57349" name="Rectangle 3"/>
          <p:cNvSpPr>
            <a:spLocks noGrp="1" noChangeArrowheads="1"/>
          </p:cNvSpPr>
          <p:nvPr>
            <p:ph type="body" idx="1"/>
          </p:nvPr>
        </p:nvSpPr>
        <p:spPr>
          <a:xfrm>
            <a:off x="435429" y="1828800"/>
            <a:ext cx="8533190" cy="3436257"/>
          </a:xfrm>
        </p:spPr>
        <p:txBody>
          <a:bodyPr/>
          <a:lstStyle/>
          <a:p>
            <a:pPr eaLnBrk="1" hangingPunct="1">
              <a:buFont typeface="Arial" panose="020B0604020202020204" pitchFamily="34" charset="0"/>
              <a:buChar char="•"/>
              <a:defRPr/>
            </a:pPr>
            <a:r>
              <a:rPr lang="en-US" altLang="en-US" sz="2000" dirty="0">
                <a:solidFill>
                  <a:srgbClr val="0033CC"/>
                </a:solidFill>
              </a:rPr>
              <a:t>Teach and Train - </a:t>
            </a:r>
            <a:r>
              <a:rPr lang="en-US" altLang="en-US" sz="2000" u="sng" dirty="0">
                <a:solidFill>
                  <a:srgbClr val="0033CC"/>
                </a:solidFill>
              </a:rPr>
              <a:t>ALWAYS</a:t>
            </a:r>
          </a:p>
          <a:p>
            <a:pPr eaLnBrk="1" hangingPunct="1">
              <a:buFont typeface="Arial" panose="020B0604020202020204" pitchFamily="34" charset="0"/>
              <a:buChar char="•"/>
              <a:defRPr/>
            </a:pPr>
            <a:r>
              <a:rPr lang="en-US" altLang="en-US" sz="2000" dirty="0">
                <a:solidFill>
                  <a:srgbClr val="0033CC"/>
                </a:solidFill>
              </a:rPr>
              <a:t>Battle-Space Circulation – know leaders and be where the Soldiers are</a:t>
            </a:r>
          </a:p>
          <a:p>
            <a:pPr eaLnBrk="1" hangingPunct="1">
              <a:buFont typeface="Arial" panose="020B0604020202020204" pitchFamily="34" charset="0"/>
              <a:buChar char="•"/>
              <a:defRPr/>
            </a:pPr>
            <a:r>
              <a:rPr lang="en-US" altLang="en-US" sz="2000" dirty="0"/>
              <a:t>Know other Inspectors General and exercise Tech Channels – across the installation and the force</a:t>
            </a:r>
          </a:p>
          <a:p>
            <a:pPr eaLnBrk="1" hangingPunct="1">
              <a:buFont typeface="Arial" panose="020B0604020202020204" pitchFamily="34" charset="0"/>
              <a:buChar char="•"/>
              <a:defRPr/>
            </a:pPr>
            <a:r>
              <a:rPr lang="en-US" altLang="en-US" sz="2000" dirty="0">
                <a:solidFill>
                  <a:srgbClr val="0033CC"/>
                </a:solidFill>
              </a:rPr>
              <a:t>Don’t lose credibility</a:t>
            </a:r>
          </a:p>
          <a:p>
            <a:pPr lvl="1" eaLnBrk="1" hangingPunct="1">
              <a:buFont typeface="Arial" panose="020B0604020202020204" pitchFamily="34" charset="0"/>
              <a:buChar char="•"/>
              <a:defRPr/>
            </a:pPr>
            <a:r>
              <a:rPr lang="en-US" altLang="en-US" sz="2000" dirty="0"/>
              <a:t>Maintain confidentiality</a:t>
            </a:r>
          </a:p>
          <a:p>
            <a:pPr lvl="1" eaLnBrk="1" hangingPunct="1">
              <a:buFont typeface="Arial" panose="020B0604020202020204" pitchFamily="34" charset="0"/>
              <a:buChar char="•"/>
              <a:defRPr/>
            </a:pPr>
            <a:r>
              <a:rPr lang="en-US" altLang="en-US" sz="2000" dirty="0"/>
              <a:t>Be Right before you move Forward</a:t>
            </a:r>
          </a:p>
          <a:p>
            <a:pPr lvl="1" eaLnBrk="1" hangingPunct="1">
              <a:buFont typeface="Arial" panose="020B0604020202020204" pitchFamily="34" charset="0"/>
              <a:buChar char="•"/>
              <a:defRPr/>
            </a:pPr>
            <a:r>
              <a:rPr lang="en-US" altLang="en-US" sz="2000" dirty="0"/>
              <a:t>Do the Work!</a:t>
            </a:r>
          </a:p>
          <a:p>
            <a:pPr lvl="1" eaLnBrk="1" hangingPunct="1">
              <a:buFont typeface="Arial" panose="020B0604020202020204" pitchFamily="34" charset="0"/>
              <a:buChar char="•"/>
              <a:defRPr/>
            </a:pPr>
            <a:r>
              <a:rPr lang="en-US" altLang="en-US" sz="2000" dirty="0"/>
              <a:t>Maintain Records</a:t>
            </a:r>
          </a:p>
          <a:p>
            <a:pPr eaLnBrk="1" hangingPunct="1">
              <a:buFont typeface="Arial" panose="020B0604020202020204" pitchFamily="34" charset="0"/>
              <a:buChar char="•"/>
              <a:defRPr/>
            </a:pPr>
            <a:r>
              <a:rPr lang="en-US" altLang="en-US" sz="2000" dirty="0"/>
              <a:t>Humility – know yourself, your capabilities, and your level</a:t>
            </a:r>
            <a:endParaRPr lang="en-US" altLang="en-US" sz="2000" dirty="0">
              <a:solidFill>
                <a:srgbClr val="0033CC"/>
              </a:solidFill>
            </a:endParaRPr>
          </a:p>
          <a:p>
            <a:pPr eaLnBrk="1" hangingPunct="1">
              <a:buFont typeface="Arial" panose="020B0604020202020204" pitchFamily="34" charset="0"/>
              <a:buChar char="•"/>
              <a:defRPr/>
            </a:pPr>
            <a:r>
              <a:rPr lang="en-US" altLang="en-US" sz="2000" dirty="0">
                <a:solidFill>
                  <a:srgbClr val="0033CC"/>
                </a:solidFill>
              </a:rPr>
              <a:t>Emotion vs. Insubordination </a:t>
            </a:r>
            <a:r>
              <a:rPr lang="en-US" altLang="en-US" sz="2000" dirty="0"/>
              <a:t>– exercise emotional intelligence</a:t>
            </a:r>
          </a:p>
          <a:p>
            <a:pPr eaLnBrk="1" hangingPunct="1">
              <a:buFont typeface="Arial" panose="020B0604020202020204" pitchFamily="34" charset="0"/>
              <a:buChar char="•"/>
              <a:defRPr/>
            </a:pPr>
            <a:r>
              <a:rPr lang="en-US" altLang="en-US" sz="2000" dirty="0"/>
              <a:t>Eliminate predisposed bias</a:t>
            </a:r>
          </a:p>
          <a:p>
            <a:pPr eaLnBrk="1" hangingPunct="1">
              <a:buFont typeface="Arial" panose="020B0604020202020204" pitchFamily="34" charset="0"/>
              <a:buChar char="•"/>
              <a:defRPr/>
            </a:pPr>
            <a:r>
              <a:rPr lang="en-US" altLang="en-US" sz="2000" dirty="0">
                <a:solidFill>
                  <a:srgbClr val="0033CC"/>
                </a:solidFill>
              </a:rPr>
              <a:t>Encourage Commanders and Staff to “Be the Hero”</a:t>
            </a:r>
          </a:p>
          <a:p>
            <a:pPr eaLnBrk="1" hangingPunct="1">
              <a:buFont typeface="Arial" panose="020B0604020202020204" pitchFamily="34" charset="0"/>
              <a:buChar char="•"/>
              <a:defRPr/>
            </a:pPr>
            <a:endParaRPr lang="en-US" altLang="en-US" sz="2000" dirty="0"/>
          </a:p>
          <a:p>
            <a:pPr eaLnBrk="1" hangingPunct="1">
              <a:lnSpc>
                <a:spcPct val="40000"/>
              </a:lnSpc>
              <a:buFont typeface="Arial" panose="020B0604020202020204" pitchFamily="34" charset="0"/>
              <a:buChar char="•"/>
              <a:defRPr/>
            </a:pPr>
            <a:endParaRPr lang="en-US" altLang="en-US" sz="2000" dirty="0"/>
          </a:p>
          <a:p>
            <a:pPr eaLnBrk="1" hangingPunct="1">
              <a:lnSpc>
                <a:spcPct val="40000"/>
              </a:lnSpc>
              <a:buFont typeface="Arial" panose="020B0604020202020204" pitchFamily="34" charset="0"/>
              <a:buChar char="•"/>
              <a:defRPr/>
            </a:pPr>
            <a:endParaRPr lang="en-US" altLang="en-US" sz="2000" dirty="0"/>
          </a:p>
          <a:p>
            <a:pPr eaLnBrk="1" hangingPunct="1">
              <a:lnSpc>
                <a:spcPct val="90000"/>
              </a:lnSpc>
              <a:buFont typeface="Arial" panose="020B0604020202020204" pitchFamily="34" charset="0"/>
              <a:buChar char="•"/>
              <a:defRPr/>
            </a:pPr>
            <a:endParaRPr lang="en-US" altLang="en-US" sz="2000" dirty="0"/>
          </a:p>
        </p:txBody>
      </p:sp>
      <p:pic>
        <p:nvPicPr>
          <p:cNvPr id="19461"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532" b="18472"/>
          <a:stretch>
            <a:fillRect/>
          </a:stretch>
        </p:blipFill>
        <p:spPr bwMode="auto">
          <a:xfrm>
            <a:off x="5507525" y="434710"/>
            <a:ext cx="3618986" cy="19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668080"/>
      </p:ext>
    </p:extLst>
  </p:cSld>
  <p:clrMapOvr>
    <a:masterClrMapping/>
  </p:clrMapOvr>
  <p:transition>
    <p:sndAc>
      <p:end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48</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6" name="TextBox 5"/>
          <p:cNvSpPr txBox="1"/>
          <p:nvPr/>
        </p:nvSpPr>
        <p:spPr>
          <a:xfrm>
            <a:off x="403167" y="1741944"/>
            <a:ext cx="8508660" cy="3908762"/>
          </a:xfrm>
          <a:prstGeom prst="rect">
            <a:avLst/>
          </a:prstGeom>
          <a:noFill/>
        </p:spPr>
        <p:txBody>
          <a:bodyPr wrap="square" rtlCol="0">
            <a:spAutoFit/>
          </a:bodyPr>
          <a:lstStyle/>
          <a:p>
            <a:r>
              <a:rPr lang="en-US" b="1" dirty="0"/>
              <a:t>What records can the local IG release and to whom?</a:t>
            </a:r>
          </a:p>
          <a:p>
            <a:r>
              <a:rPr lang="en-US" b="1" dirty="0">
                <a:solidFill>
                  <a:srgbClr val="0033CC"/>
                </a:solidFill>
              </a:rPr>
              <a:t>Inspection Reports to DA.</a:t>
            </a:r>
          </a:p>
          <a:p>
            <a:r>
              <a:rPr lang="en-US" b="1" dirty="0">
                <a:solidFill>
                  <a:srgbClr val="0033CC"/>
                </a:solidFill>
              </a:rPr>
              <a:t>ROI/ROII to DA Only.</a:t>
            </a:r>
          </a:p>
          <a:p>
            <a:r>
              <a:rPr lang="en-US" b="1" dirty="0">
                <a:solidFill>
                  <a:srgbClr val="0033CC"/>
                </a:solidFill>
              </a:rPr>
              <a:t>The “Big Three”: </a:t>
            </a:r>
          </a:p>
          <a:p>
            <a:r>
              <a:rPr lang="en-US" b="1" dirty="0">
                <a:solidFill>
                  <a:srgbClr val="0033CC"/>
                </a:solidFill>
              </a:rPr>
              <a:t> </a:t>
            </a:r>
            <a:r>
              <a:rPr lang="en-US" sz="2400" b="1" dirty="0">
                <a:solidFill>
                  <a:srgbClr val="0033CC"/>
                </a:solidFill>
              </a:rPr>
              <a:t>Nature of allegations, Readily Available Documents,   </a:t>
            </a:r>
          </a:p>
          <a:p>
            <a:r>
              <a:rPr lang="en-US" sz="2400" b="1" dirty="0">
                <a:solidFill>
                  <a:srgbClr val="0033CC"/>
                </a:solidFill>
              </a:rPr>
              <a:t>       and Witness list with brief synopsis of testimony</a:t>
            </a:r>
          </a:p>
          <a:p>
            <a:r>
              <a:rPr lang="en-US" b="1" dirty="0">
                <a:solidFill>
                  <a:srgbClr val="0033CC"/>
                </a:solidFill>
              </a:rPr>
              <a:t>--To a Department of the Army Appointed Investigator Only.</a:t>
            </a:r>
          </a:p>
        </p:txBody>
      </p:sp>
      <p:sp>
        <p:nvSpPr>
          <p:cNvPr id="7" name="TextBox 6">
            <a:extLst>
              <a:ext uri="{FF2B5EF4-FFF2-40B4-BE49-F238E27FC236}">
                <a16:creationId xmlns:a16="http://schemas.microsoft.com/office/drawing/2014/main" id="{B86E45B6-12A7-7151-262B-CD2EF5B0BDA9}"/>
              </a:ext>
            </a:extLst>
          </p:cNvPr>
          <p:cNvSpPr txBox="1"/>
          <p:nvPr/>
        </p:nvSpPr>
        <p:spPr>
          <a:xfrm>
            <a:off x="353983" y="5573256"/>
            <a:ext cx="8607027" cy="1384995"/>
          </a:xfrm>
          <a:prstGeom prst="rect">
            <a:avLst/>
          </a:prstGeom>
          <a:noFill/>
        </p:spPr>
        <p:txBody>
          <a:bodyPr wrap="square" rtlCol="0">
            <a:spAutoFit/>
          </a:bodyPr>
          <a:lstStyle/>
          <a:p>
            <a:r>
              <a:rPr lang="en-US" b="1" dirty="0"/>
              <a:t>Who is authorized to release IG records for adverse action and outside the Army?</a:t>
            </a:r>
          </a:p>
          <a:p>
            <a:r>
              <a:rPr lang="en-US" b="1" dirty="0">
                <a:solidFill>
                  <a:srgbClr val="0033CC"/>
                </a:solidFill>
              </a:rPr>
              <a:t>TIG, and only TIG</a:t>
            </a:r>
          </a:p>
        </p:txBody>
      </p:sp>
    </p:spTree>
    <p:extLst>
      <p:ext uri="{BB962C8B-B14F-4D97-AF65-F5344CB8AC3E}">
        <p14:creationId xmlns:p14="http://schemas.microsoft.com/office/powerpoint/2010/main" val="1156281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calcmode="lin" valueType="num">
                                      <p:cBhvr additive="base">
                                        <p:cTn id="4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49</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6" name="TextBox 5"/>
          <p:cNvSpPr txBox="1"/>
          <p:nvPr/>
        </p:nvSpPr>
        <p:spPr>
          <a:xfrm>
            <a:off x="403167" y="2120205"/>
            <a:ext cx="8508660" cy="3970318"/>
          </a:xfrm>
          <a:prstGeom prst="rect">
            <a:avLst/>
          </a:prstGeom>
          <a:noFill/>
        </p:spPr>
        <p:txBody>
          <a:bodyPr wrap="square" rtlCol="0">
            <a:spAutoFit/>
          </a:bodyPr>
          <a:lstStyle/>
          <a:p>
            <a:r>
              <a:rPr lang="en-US" b="1" dirty="0"/>
              <a:t>How do we process FOIA requests?</a:t>
            </a:r>
          </a:p>
          <a:p>
            <a:r>
              <a:rPr lang="en-US" b="1" dirty="0"/>
              <a:t>Verbal: </a:t>
            </a:r>
            <a:r>
              <a:rPr lang="en-US" b="1" dirty="0">
                <a:solidFill>
                  <a:srgbClr val="0033CC"/>
                </a:solidFill>
              </a:rPr>
              <a:t>Refer them to DAIG website (slide 44)</a:t>
            </a:r>
          </a:p>
          <a:p>
            <a:r>
              <a:rPr lang="en-US" b="1" dirty="0"/>
              <a:t>Written: </a:t>
            </a:r>
            <a:r>
              <a:rPr lang="en-US" b="1" dirty="0">
                <a:solidFill>
                  <a:srgbClr val="0033CC"/>
                </a:solidFill>
              </a:rPr>
              <a:t>(slide 45)</a:t>
            </a:r>
          </a:p>
          <a:p>
            <a:r>
              <a:rPr lang="en-US" b="1" dirty="0">
                <a:solidFill>
                  <a:srgbClr val="0033CC"/>
                </a:solidFill>
              </a:rPr>
              <a:t>     Acknowledge receipt in writing</a:t>
            </a:r>
          </a:p>
          <a:p>
            <a:r>
              <a:rPr lang="en-US" b="1" dirty="0">
                <a:solidFill>
                  <a:srgbClr val="0033CC"/>
                </a:solidFill>
              </a:rPr>
              <a:t>     Forward to DAIG RRO within 2 working days:</a:t>
            </a:r>
          </a:p>
          <a:p>
            <a:r>
              <a:rPr lang="en-US" b="1" dirty="0">
                <a:solidFill>
                  <a:srgbClr val="0033CC"/>
                </a:solidFill>
              </a:rPr>
              <a:t>	Original Request</a:t>
            </a:r>
          </a:p>
          <a:p>
            <a:r>
              <a:rPr lang="en-US" b="1" dirty="0">
                <a:solidFill>
                  <a:srgbClr val="0033CC"/>
                </a:solidFill>
              </a:rPr>
              <a:t>	Copy of Requested Records</a:t>
            </a:r>
          </a:p>
          <a:p>
            <a:r>
              <a:rPr lang="en-US" b="1" dirty="0">
                <a:solidFill>
                  <a:srgbClr val="0033CC"/>
                </a:solidFill>
              </a:rPr>
              <a:t>	Memorandum documenting request</a:t>
            </a:r>
          </a:p>
          <a:p>
            <a:r>
              <a:rPr lang="en-US" b="1" dirty="0">
                <a:solidFill>
                  <a:srgbClr val="0033CC"/>
                </a:solidFill>
              </a:rPr>
              <a:t>     Enter Actions into IGARS</a:t>
            </a:r>
          </a:p>
        </p:txBody>
      </p:sp>
    </p:spTree>
    <p:extLst>
      <p:ext uri="{BB962C8B-B14F-4D97-AF65-F5344CB8AC3E}">
        <p14:creationId xmlns:p14="http://schemas.microsoft.com/office/powerpoint/2010/main" val="1846683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U.S. Army Inspector General School   </a:t>
            </a:r>
            <a:fld id="{4E988CE5-D83B-47EA-89F4-1A9BA72B164F}" type="slidenum">
              <a:rPr lang="en-US" smtClean="0"/>
              <a:pPr/>
              <a:t>5</a:t>
            </a:fld>
            <a:endParaRPr lang="en-US"/>
          </a:p>
        </p:txBody>
      </p:sp>
      <p:sp>
        <p:nvSpPr>
          <p:cNvPr id="8195" name="Rectangle 4"/>
          <p:cNvSpPr>
            <a:spLocks noGrp="1" noChangeArrowheads="1"/>
          </p:cNvSpPr>
          <p:nvPr>
            <p:ph type="title"/>
          </p:nvPr>
        </p:nvSpPr>
        <p:spPr>
          <a:xfrm>
            <a:off x="914400" y="244475"/>
            <a:ext cx="7239000" cy="1219200"/>
          </a:xfrm>
        </p:spPr>
        <p:txBody>
          <a:bodyPr/>
          <a:lstStyle/>
          <a:p>
            <a:pPr eaLnBrk="1" hangingPunct="1"/>
            <a:r>
              <a:rPr lang="en-US" sz="4000"/>
              <a:t>References</a:t>
            </a:r>
          </a:p>
        </p:txBody>
      </p:sp>
      <p:sp>
        <p:nvSpPr>
          <p:cNvPr id="8196" name="Rectangle 5"/>
          <p:cNvSpPr>
            <a:spLocks noGrp="1" noChangeArrowheads="1"/>
          </p:cNvSpPr>
          <p:nvPr>
            <p:ph type="body" idx="1"/>
          </p:nvPr>
        </p:nvSpPr>
        <p:spPr>
          <a:xfrm>
            <a:off x="304800" y="1981200"/>
            <a:ext cx="8839200" cy="4800600"/>
          </a:xfrm>
        </p:spPr>
        <p:txBody>
          <a:bodyPr/>
          <a:lstStyle/>
          <a:p>
            <a:pPr eaLnBrk="1" hangingPunct="1">
              <a:lnSpc>
                <a:spcPct val="115000"/>
              </a:lnSpc>
              <a:spcBef>
                <a:spcPct val="25000"/>
              </a:spcBef>
            </a:pPr>
            <a:r>
              <a:rPr lang="en-US" sz="2800" i="1" dirty="0"/>
              <a:t>Advance Sheets,</a:t>
            </a:r>
            <a:r>
              <a:rPr lang="en-US" sz="2800" dirty="0"/>
              <a:t> pages 17-18 </a:t>
            </a:r>
          </a:p>
          <a:p>
            <a:pPr eaLnBrk="1" hangingPunct="1">
              <a:lnSpc>
                <a:spcPct val="115000"/>
              </a:lnSpc>
              <a:spcBef>
                <a:spcPct val="25000"/>
              </a:spcBef>
            </a:pPr>
            <a:r>
              <a:rPr lang="en-US" sz="2800" i="1" dirty="0">
                <a:solidFill>
                  <a:srgbClr val="0033CC"/>
                </a:solidFill>
              </a:rPr>
              <a:t>The Assistance and Investigations Guide</a:t>
            </a:r>
          </a:p>
          <a:p>
            <a:pPr eaLnBrk="1" hangingPunct="1">
              <a:lnSpc>
                <a:spcPct val="115000"/>
              </a:lnSpc>
              <a:spcBef>
                <a:spcPct val="25000"/>
              </a:spcBef>
            </a:pPr>
            <a:r>
              <a:rPr lang="en-US" sz="2800" dirty="0"/>
              <a:t>AR 20-1, </a:t>
            </a:r>
            <a:r>
              <a:rPr lang="en-US" sz="2800" i="1" dirty="0"/>
              <a:t>Inspector General Activities and Procedures</a:t>
            </a:r>
          </a:p>
          <a:p>
            <a:pPr eaLnBrk="1" hangingPunct="1">
              <a:lnSpc>
                <a:spcPct val="115000"/>
              </a:lnSpc>
              <a:spcBef>
                <a:spcPct val="25000"/>
              </a:spcBef>
            </a:pPr>
            <a:r>
              <a:rPr lang="en-US" sz="2800" dirty="0"/>
              <a:t>AR 600-20, </a:t>
            </a:r>
            <a:r>
              <a:rPr lang="en-US" sz="2800" i="1" dirty="0"/>
              <a:t>Army Command Policy</a:t>
            </a:r>
            <a:r>
              <a:rPr lang="en-US" sz="2800" dirty="0"/>
              <a:t> </a:t>
            </a:r>
          </a:p>
          <a:p>
            <a:pPr eaLnBrk="1" hangingPunct="1">
              <a:lnSpc>
                <a:spcPct val="115000"/>
              </a:lnSpc>
              <a:spcBef>
                <a:spcPct val="25000"/>
              </a:spcBef>
            </a:pPr>
            <a:r>
              <a:rPr lang="en-US" sz="2800" dirty="0"/>
              <a:t>AR 608-99, </a:t>
            </a:r>
            <a:r>
              <a:rPr lang="en-US" sz="2800" i="1" dirty="0"/>
              <a:t>Family Support, Child Custody, and Parentage</a:t>
            </a:r>
            <a:r>
              <a:rPr lang="en-US" sz="2800" dirty="0"/>
              <a:t> </a:t>
            </a:r>
          </a:p>
          <a:p>
            <a:pPr marL="0" indent="0" eaLnBrk="1" hangingPunct="1">
              <a:lnSpc>
                <a:spcPct val="115000"/>
              </a:lnSpc>
              <a:spcBef>
                <a:spcPct val="25000"/>
              </a:spcBef>
              <a:buNone/>
            </a:pPr>
            <a:endParaRPr lang="en-US" sz="2800"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5105400"/>
            <a:ext cx="7721600" cy="1143000"/>
          </a:xfrm>
        </p:spPr>
        <p:txBody>
          <a:bodyPr/>
          <a:lstStyle/>
          <a:p>
            <a:pPr eaLnBrk="1" hangingPunct="1"/>
            <a:r>
              <a:rPr lang="en-US" sz="4000" dirty="0"/>
              <a:t>The IG Assistance Function</a:t>
            </a:r>
          </a:p>
        </p:txBody>
      </p:sp>
      <p:sp>
        <p:nvSpPr>
          <p:cNvPr id="3075" name="Rectangle 3"/>
          <p:cNvSpPr>
            <a:spLocks noGrp="1" noChangeArrowheads="1"/>
          </p:cNvSpPr>
          <p:nvPr>
            <p:ph type="subTitle" idx="1"/>
          </p:nvPr>
        </p:nvSpPr>
        <p:spPr>
          <a:xfrm>
            <a:off x="527050" y="636977"/>
            <a:ext cx="8191500" cy="762000"/>
          </a:xfrm>
        </p:spPr>
        <p:txBody>
          <a:bodyPr/>
          <a:lstStyle/>
          <a:p>
            <a:pPr eaLnBrk="1" hangingPunct="1"/>
            <a:r>
              <a:rPr lang="en-US" sz="4000" dirty="0"/>
              <a:t>Special Cases &amp; Considerations</a:t>
            </a:r>
          </a:p>
        </p:txBody>
      </p:sp>
      <p:sp>
        <p:nvSpPr>
          <p:cNvPr id="3077" name="Text Box 1041"/>
          <p:cNvSpPr txBox="1">
            <a:spLocks noChangeArrowheads="1"/>
          </p:cNvSpPr>
          <p:nvPr/>
        </p:nvSpPr>
        <p:spPr bwMode="auto">
          <a:xfrm>
            <a:off x="969552" y="6025897"/>
            <a:ext cx="7260048" cy="1384995"/>
          </a:xfrm>
          <a:prstGeom prst="rect">
            <a:avLst/>
          </a:prstGeom>
          <a:solidFill>
            <a:srgbClr val="FFFF00"/>
          </a:solidFill>
          <a:ln w="76200">
            <a:solidFill>
              <a:schemeClr val="tx1"/>
            </a:solidFill>
            <a:miter lim="800000"/>
            <a:headEnd/>
            <a:tailEnd/>
          </a:ln>
        </p:spPr>
        <p:txBody>
          <a:bodyPr wrap="square">
            <a:spAutoFit/>
          </a:bodyPr>
          <a:lstStyle/>
          <a:p>
            <a:pPr algn="l"/>
            <a:r>
              <a:rPr lang="en-US" b="1" dirty="0"/>
              <a:t>AR 20-1, </a:t>
            </a:r>
            <a:r>
              <a:rPr lang="en-US" b="1"/>
              <a:t>Chapter 6</a:t>
            </a:r>
            <a:endParaRPr lang="en-US" b="1" dirty="0"/>
          </a:p>
          <a:p>
            <a:pPr algn="l"/>
            <a:r>
              <a:rPr lang="en-US" b="1" dirty="0"/>
              <a:t>A&amp;I Guide, Part One, Chapters 3 through 10</a:t>
            </a:r>
          </a:p>
        </p:txBody>
      </p:sp>
      <p:pic>
        <p:nvPicPr>
          <p:cNvPr id="4" name="Picture 3">
            <a:extLst>
              <a:ext uri="{FF2B5EF4-FFF2-40B4-BE49-F238E27FC236}">
                <a16:creationId xmlns:a16="http://schemas.microsoft.com/office/drawing/2014/main" id="{FF94A24A-B1DB-C20B-987E-745A76136D68}"/>
              </a:ext>
            </a:extLst>
          </p:cNvPr>
          <p:cNvPicPr>
            <a:picLocks noChangeAspect="1"/>
          </p:cNvPicPr>
          <p:nvPr/>
        </p:nvPicPr>
        <p:blipFill>
          <a:blip r:embed="rId3"/>
          <a:stretch>
            <a:fillRect/>
          </a:stretch>
        </p:blipFill>
        <p:spPr>
          <a:xfrm>
            <a:off x="2362200" y="1219201"/>
            <a:ext cx="4495800" cy="4217899"/>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59B9F-B665-2BFD-AA3C-DD331B3C2C9A}"/>
              </a:ext>
            </a:extLst>
          </p:cNvPr>
          <p:cNvPicPr>
            <a:picLocks noChangeAspect="1"/>
          </p:cNvPicPr>
          <p:nvPr/>
        </p:nvPicPr>
        <p:blipFill>
          <a:blip r:embed="rId3"/>
          <a:srcRect t="4890"/>
          <a:stretch/>
        </p:blipFill>
        <p:spPr>
          <a:xfrm>
            <a:off x="304800" y="1807208"/>
            <a:ext cx="3970896" cy="5050155"/>
          </a:xfrm>
          <a:prstGeom prst="rect">
            <a:avLst/>
          </a:prstGeom>
        </p:spPr>
      </p:pic>
      <p:sp>
        <p:nvSpPr>
          <p:cNvPr id="6" name="Text Box 10">
            <a:extLst>
              <a:ext uri="{FF2B5EF4-FFF2-40B4-BE49-F238E27FC236}">
                <a16:creationId xmlns:a16="http://schemas.microsoft.com/office/drawing/2014/main" id="{FF07ADAD-5C0A-B23B-0526-FFD8E14F28D5}"/>
              </a:ext>
            </a:extLst>
          </p:cNvPr>
          <p:cNvSpPr txBox="1">
            <a:spLocks noChangeArrowheads="1"/>
          </p:cNvSpPr>
          <p:nvPr/>
        </p:nvSpPr>
        <p:spPr bwMode="auto">
          <a:xfrm>
            <a:off x="4606398" y="2340607"/>
            <a:ext cx="4256248" cy="2058522"/>
          </a:xfrm>
          <a:prstGeom prst="rect">
            <a:avLst/>
          </a:prstGeom>
          <a:solidFill>
            <a:srgbClr val="CCFFCC"/>
          </a:solidFill>
          <a:ln w="28575">
            <a:solidFill>
              <a:schemeClr val="tx1"/>
            </a:solidFill>
            <a:miter lim="800000"/>
            <a:headEnd/>
            <a:tailEnd/>
          </a:ln>
        </p:spPr>
        <p:txBody>
          <a:bodyPr wrap="square" lIns="95514" tIns="47757" rIns="95514" bIns="47757">
            <a:spAutoFit/>
          </a:bodyPr>
          <a:lstStyle/>
          <a:p>
            <a:pPr algn="ctr" defTabSz="955477" eaLnBrk="0" hangingPunct="0"/>
            <a:r>
              <a:rPr lang="en-US" sz="2250" b="1" dirty="0"/>
              <a:t>Step 2  Preliminary Analysis</a:t>
            </a:r>
            <a:endParaRPr lang="en-US" sz="1875" b="1" dirty="0"/>
          </a:p>
          <a:p>
            <a:pPr algn="ctr" defTabSz="955477" eaLnBrk="0" hangingPunct="0"/>
            <a:r>
              <a:rPr lang="en-US" sz="1500" dirty="0"/>
              <a:t>Identify Issues / Allegations</a:t>
            </a:r>
          </a:p>
          <a:p>
            <a:pPr algn="ctr" defTabSz="955477" eaLnBrk="0" hangingPunct="0"/>
            <a:r>
              <a:rPr lang="en-US" sz="1500" dirty="0"/>
              <a:t>Determine IG Appropriateness</a:t>
            </a:r>
          </a:p>
          <a:p>
            <a:pPr algn="ctr" defTabSz="955477" eaLnBrk="0" hangingPunct="0"/>
            <a:r>
              <a:rPr lang="en-US" sz="1500" dirty="0"/>
              <a:t>Open Case in IGARS</a:t>
            </a:r>
          </a:p>
          <a:p>
            <a:pPr algn="ctr" defTabSz="955477" eaLnBrk="0" hangingPunct="0"/>
            <a:r>
              <a:rPr lang="en-US" sz="1500" dirty="0"/>
              <a:t>Acknowledge Receipt</a:t>
            </a:r>
          </a:p>
          <a:p>
            <a:pPr algn="ctr" defTabSz="955477" eaLnBrk="0" hangingPunct="0"/>
            <a:r>
              <a:rPr lang="en-US" sz="1500" dirty="0"/>
              <a:t>Conduct An Actionability Analysis </a:t>
            </a:r>
            <a:r>
              <a:rPr lang="en-US" sz="1100" dirty="0"/>
              <a:t>(Allegations Only)</a:t>
            </a:r>
          </a:p>
          <a:p>
            <a:pPr algn="ctr" defTabSz="955477" eaLnBrk="0" hangingPunct="0"/>
            <a:r>
              <a:rPr lang="en-US" sz="1500" dirty="0"/>
              <a:t>Select a Course of Action</a:t>
            </a:r>
          </a:p>
          <a:p>
            <a:pPr algn="ctr" defTabSz="955477" eaLnBrk="0" hangingPunct="0"/>
            <a:r>
              <a:rPr lang="en-US" sz="1500" dirty="0"/>
              <a:t>(Obtain Authority)</a:t>
            </a:r>
          </a:p>
        </p:txBody>
      </p:sp>
      <p:sp>
        <p:nvSpPr>
          <p:cNvPr id="5122" name="Footer Placeholder 3"/>
          <p:cNvSpPr>
            <a:spLocks noGrp="1"/>
          </p:cNvSpPr>
          <p:nvPr>
            <p:ph type="ftr" sz="quarter" idx="10"/>
          </p:nvPr>
        </p:nvSpPr>
        <p:spPr>
          <a:noFill/>
        </p:spPr>
        <p:txBody>
          <a:bodyPr/>
          <a:lstStyle/>
          <a:p>
            <a:r>
              <a:rPr lang="en-US"/>
              <a:t>U.S. Army Inspector General School   </a:t>
            </a:r>
            <a:fld id="{077E1566-34EF-4B30-868C-096BD5CDC8E3}" type="slidenum">
              <a:rPr lang="en-US" smtClean="0"/>
              <a:pPr/>
              <a:t>51</a:t>
            </a:fld>
            <a:endParaRPr lang="en-US"/>
          </a:p>
        </p:txBody>
      </p:sp>
      <p:sp>
        <p:nvSpPr>
          <p:cNvPr id="253207" name="Text Box 279"/>
          <p:cNvSpPr txBox="1">
            <a:spLocks noChangeArrowheads="1"/>
          </p:cNvSpPr>
          <p:nvPr/>
        </p:nvSpPr>
        <p:spPr bwMode="auto">
          <a:xfrm>
            <a:off x="4800600" y="5029200"/>
            <a:ext cx="3657600" cy="1815882"/>
          </a:xfrm>
          <a:prstGeom prst="rect">
            <a:avLst/>
          </a:prstGeom>
          <a:solidFill>
            <a:schemeClr val="bg1"/>
          </a:solidFill>
          <a:ln w="57150">
            <a:solidFill>
              <a:srgbClr val="FF0000"/>
            </a:solidFill>
            <a:miter lim="800000"/>
            <a:headEnd/>
            <a:tailEnd/>
          </a:ln>
        </p:spPr>
        <p:txBody>
          <a:bodyPr>
            <a:spAutoFit/>
          </a:bodyPr>
          <a:lstStyle/>
          <a:p>
            <a:r>
              <a:rPr lang="en-US" b="1" dirty="0">
                <a:solidFill>
                  <a:srgbClr val="FF0000"/>
                </a:solidFill>
              </a:rPr>
              <a:t>Bottom Line:  </a:t>
            </a:r>
          </a:p>
          <a:p>
            <a:r>
              <a:rPr lang="en-US" b="1" i="1" dirty="0">
                <a:solidFill>
                  <a:srgbClr val="FF0000"/>
                </a:solidFill>
              </a:rPr>
              <a:t>Some</a:t>
            </a:r>
            <a:r>
              <a:rPr lang="en-US" b="1" dirty="0">
                <a:solidFill>
                  <a:srgbClr val="FF0000"/>
                </a:solidFill>
              </a:rPr>
              <a:t> complaints are not IG appropriate.</a:t>
            </a:r>
          </a:p>
        </p:txBody>
      </p:sp>
      <p:sp>
        <p:nvSpPr>
          <p:cNvPr id="5129" name="Rectangle 288"/>
          <p:cNvSpPr>
            <a:spLocks noGrp="1" noChangeArrowheads="1"/>
          </p:cNvSpPr>
          <p:nvPr>
            <p:ph type="title"/>
          </p:nvPr>
        </p:nvSpPr>
        <p:spPr>
          <a:xfrm>
            <a:off x="1023258" y="457200"/>
            <a:ext cx="7086600" cy="1143000"/>
          </a:xfrm>
          <a:noFill/>
        </p:spPr>
        <p:txBody>
          <a:bodyPr/>
          <a:lstStyle/>
          <a:p>
            <a:pPr eaLnBrk="1" hangingPunct="1"/>
            <a:r>
              <a:rPr lang="en-US" sz="4000" dirty="0"/>
              <a:t>STEP 2  Determine IG Appropriateness</a:t>
            </a:r>
          </a:p>
        </p:txBody>
      </p:sp>
      <p:sp>
        <p:nvSpPr>
          <p:cNvPr id="12" name="Line 7"/>
          <p:cNvSpPr>
            <a:spLocks noChangeShapeType="1"/>
          </p:cNvSpPr>
          <p:nvPr/>
        </p:nvSpPr>
        <p:spPr bwMode="auto">
          <a:xfrm>
            <a:off x="3200400" y="2133601"/>
            <a:ext cx="1463700" cy="205657"/>
          </a:xfrm>
          <a:prstGeom prst="line">
            <a:avLst/>
          </a:prstGeom>
          <a:noFill/>
          <a:ln w="76200">
            <a:solidFill>
              <a:srgbClr val="990000"/>
            </a:solidFill>
            <a:prstDash val="sysDot"/>
            <a:round/>
            <a:headEnd/>
            <a:tailEnd/>
          </a:ln>
        </p:spPr>
        <p:txBody>
          <a:bodyPr wrap="none"/>
          <a:lstStyle/>
          <a:p>
            <a:endParaRPr lang="en-US"/>
          </a:p>
        </p:txBody>
      </p:sp>
      <p:sp>
        <p:nvSpPr>
          <p:cNvPr id="13" name="Line 8"/>
          <p:cNvSpPr>
            <a:spLocks noChangeShapeType="1"/>
          </p:cNvSpPr>
          <p:nvPr/>
        </p:nvSpPr>
        <p:spPr bwMode="auto">
          <a:xfrm>
            <a:off x="3234798" y="3079665"/>
            <a:ext cx="1463700" cy="1319465"/>
          </a:xfrm>
          <a:prstGeom prst="line">
            <a:avLst/>
          </a:prstGeom>
          <a:noFill/>
          <a:ln w="76200">
            <a:solidFill>
              <a:srgbClr val="990000"/>
            </a:solidFill>
            <a:prstDash val="sysDot"/>
            <a:round/>
            <a:headEnd/>
            <a:tailEnd/>
          </a:ln>
        </p:spPr>
        <p:txBody>
          <a:bodyPr wrap="none"/>
          <a:lstStyle/>
          <a:p>
            <a:endParaRPr lang="en-US"/>
          </a:p>
        </p:txBody>
      </p:sp>
      <p:sp>
        <p:nvSpPr>
          <p:cNvPr id="14" name="Rectangle 9"/>
          <p:cNvSpPr>
            <a:spLocks noChangeArrowheads="1"/>
          </p:cNvSpPr>
          <p:nvPr/>
        </p:nvSpPr>
        <p:spPr bwMode="auto">
          <a:xfrm>
            <a:off x="1295400" y="2133600"/>
            <a:ext cx="1905000" cy="946064"/>
          </a:xfrm>
          <a:prstGeom prst="rect">
            <a:avLst/>
          </a:prstGeom>
          <a:noFill/>
          <a:ln w="76200">
            <a:solidFill>
              <a:srgbClr val="990000"/>
            </a:solidFill>
            <a:prstDash val="sysDot"/>
            <a:miter lim="800000"/>
            <a:headEnd/>
            <a:tailEnd/>
          </a:ln>
        </p:spPr>
        <p:txBody>
          <a:bodyPr wrap="none" anchor="ctr"/>
          <a:lstStyle/>
          <a:p>
            <a:endParaRPr lang="en-US"/>
          </a:p>
        </p:txBody>
      </p:sp>
      <p:sp>
        <p:nvSpPr>
          <p:cNvPr id="2" name="Oval 1"/>
          <p:cNvSpPr/>
          <p:nvPr/>
        </p:nvSpPr>
        <p:spPr bwMode="auto">
          <a:xfrm>
            <a:off x="5029200" y="2851064"/>
            <a:ext cx="3276600" cy="4572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3207"/>
                                        </p:tgtEl>
                                        <p:attrNameLst>
                                          <p:attrName>style.visibility</p:attrName>
                                        </p:attrNameLst>
                                      </p:cBhvr>
                                      <p:to>
                                        <p:strVal val="visible"/>
                                      </p:to>
                                    </p:set>
                                    <p:animEffect transition="in" filter="box(out)">
                                      <p:cBhvr>
                                        <p:cTn id="7" dur="500"/>
                                        <p:tgtEl>
                                          <p:spTgt spid="253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207"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p>
            <a:r>
              <a:rPr lang="en-US"/>
              <a:t>U.S. Army Inspector General School   </a:t>
            </a:r>
            <a:fld id="{9FBC5C80-F31F-4921-B2B6-DA27BFB099FB}" type="slidenum">
              <a:rPr lang="en-US" smtClean="0"/>
              <a:pPr/>
              <a:t>52</a:t>
            </a:fld>
            <a:endParaRPr lang="en-US"/>
          </a:p>
        </p:txBody>
      </p:sp>
      <p:sp>
        <p:nvSpPr>
          <p:cNvPr id="1114114" name="Rectangle 2"/>
          <p:cNvSpPr>
            <a:spLocks noGrp="1" noChangeArrowheads="1"/>
          </p:cNvSpPr>
          <p:nvPr>
            <p:ph type="body" idx="1"/>
          </p:nvPr>
        </p:nvSpPr>
        <p:spPr>
          <a:xfrm>
            <a:off x="0" y="1828800"/>
            <a:ext cx="9144000" cy="4876800"/>
          </a:xfrm>
        </p:spPr>
        <p:txBody>
          <a:bodyPr/>
          <a:lstStyle/>
          <a:p>
            <a:pPr eaLnBrk="1" hangingPunct="1"/>
            <a:r>
              <a:rPr lang="en-US" sz="2400" dirty="0"/>
              <a:t>Allegations against</a:t>
            </a:r>
          </a:p>
          <a:p>
            <a:pPr lvl="1" eaLnBrk="1" hangingPunct="1"/>
            <a:r>
              <a:rPr lang="en-US" sz="2400" dirty="0">
                <a:solidFill>
                  <a:srgbClr val="0033CC"/>
                </a:solidFill>
              </a:rPr>
              <a:t>COL(P) and General Officer</a:t>
            </a:r>
          </a:p>
          <a:p>
            <a:pPr lvl="1" eaLnBrk="1" hangingPunct="1"/>
            <a:r>
              <a:rPr lang="en-US" sz="2400" dirty="0">
                <a:solidFill>
                  <a:srgbClr val="0033CC"/>
                </a:solidFill>
              </a:rPr>
              <a:t>Senior Executive Service (SES) civilian </a:t>
            </a:r>
          </a:p>
          <a:p>
            <a:pPr lvl="1" eaLnBrk="1" hangingPunct="1"/>
            <a:r>
              <a:rPr lang="en-US" sz="2400" dirty="0">
                <a:solidFill>
                  <a:srgbClr val="0033CC"/>
                </a:solidFill>
              </a:rPr>
              <a:t>Professor, USMA</a:t>
            </a:r>
          </a:p>
          <a:p>
            <a:pPr eaLnBrk="1" hangingPunct="1"/>
            <a:r>
              <a:rPr lang="en-US" sz="2400" dirty="0"/>
              <a:t>Report to DAIG Investigations </a:t>
            </a:r>
            <a:r>
              <a:rPr lang="en-US" sz="2400" dirty="0" err="1"/>
              <a:t>Div</a:t>
            </a:r>
            <a:r>
              <a:rPr lang="en-US" sz="2400" dirty="0"/>
              <a:t> within </a:t>
            </a:r>
            <a:r>
              <a:rPr lang="en-US" sz="2400" dirty="0">
                <a:solidFill>
                  <a:srgbClr val="FC0128"/>
                </a:solidFill>
              </a:rPr>
              <a:t>2 working days</a:t>
            </a:r>
          </a:p>
          <a:p>
            <a:pPr eaLnBrk="1" hangingPunct="1"/>
            <a:r>
              <a:rPr lang="en-US" sz="2400" dirty="0"/>
              <a:t>Prior to an </a:t>
            </a:r>
            <a:r>
              <a:rPr lang="en-US" sz="2400" dirty="0">
                <a:solidFill>
                  <a:srgbClr val="0033CC"/>
                </a:solidFill>
              </a:rPr>
              <a:t>Information IGAR</a:t>
            </a:r>
            <a:r>
              <a:rPr lang="en-US" sz="2400" dirty="0"/>
              <a:t>, contact Investigations Division: </a:t>
            </a:r>
            <a:r>
              <a:rPr lang="en-US" sz="2400" u="sng" dirty="0">
                <a:solidFill>
                  <a:srgbClr val="0033CC"/>
                </a:solidFill>
              </a:rPr>
              <a:t>usarmy.pentagon.hqda-otig.mbx.saig-in-office@army.mil</a:t>
            </a:r>
          </a:p>
          <a:p>
            <a:pPr eaLnBrk="1" hangingPunct="1"/>
            <a:r>
              <a:rPr lang="en-US" sz="2400" u="sng" dirty="0"/>
              <a:t>Do not</a:t>
            </a:r>
            <a:r>
              <a:rPr lang="en-US" sz="2400" dirty="0"/>
              <a:t> name the senior official </a:t>
            </a:r>
          </a:p>
          <a:p>
            <a:pPr eaLnBrk="1" hangingPunct="1"/>
            <a:r>
              <a:rPr lang="en-US" sz="2400" u="sng" dirty="0"/>
              <a:t>Do not </a:t>
            </a:r>
            <a:r>
              <a:rPr lang="en-US" sz="2400" dirty="0"/>
              <a:t>complete a Standard IGAR or refer in IGARS</a:t>
            </a:r>
          </a:p>
          <a:p>
            <a:pPr eaLnBrk="1" hangingPunct="1"/>
            <a:r>
              <a:rPr lang="en-US" sz="2400" u="sng" dirty="0"/>
              <a:t>Do </a:t>
            </a:r>
            <a:r>
              <a:rPr lang="en-US" sz="2400" u="sng" dirty="0">
                <a:solidFill>
                  <a:srgbClr val="FC0128"/>
                </a:solidFill>
              </a:rPr>
              <a:t>NOT</a:t>
            </a:r>
            <a:r>
              <a:rPr lang="en-US" sz="2400" dirty="0">
                <a:solidFill>
                  <a:srgbClr val="FC0128"/>
                </a:solidFill>
              </a:rPr>
              <a:t> </a:t>
            </a:r>
            <a:r>
              <a:rPr lang="en-US" sz="2400" dirty="0"/>
              <a:t>conduct </a:t>
            </a:r>
            <a:r>
              <a:rPr lang="en-US" sz="2400" i="1" u="sng" dirty="0">
                <a:solidFill>
                  <a:srgbClr val="FC0128"/>
                </a:solidFill>
              </a:rPr>
              <a:t>ANY</a:t>
            </a:r>
            <a:r>
              <a:rPr lang="en-US" sz="2400" dirty="0"/>
              <a:t> fact-finding</a:t>
            </a:r>
          </a:p>
          <a:p>
            <a:pPr eaLnBrk="1" hangingPunct="1"/>
            <a:endParaRPr lang="en-US" sz="2400" dirty="0"/>
          </a:p>
          <a:p>
            <a:pPr eaLnBrk="1" hangingPunct="1">
              <a:buNone/>
            </a:pPr>
            <a:endParaRPr lang="en-US" sz="2400" dirty="0"/>
          </a:p>
        </p:txBody>
      </p:sp>
      <p:sp>
        <p:nvSpPr>
          <p:cNvPr id="7172" name="Text Box 3"/>
          <p:cNvSpPr txBox="1">
            <a:spLocks noChangeArrowheads="1"/>
          </p:cNvSpPr>
          <p:nvPr/>
        </p:nvSpPr>
        <p:spPr bwMode="auto">
          <a:xfrm>
            <a:off x="5562600" y="6167736"/>
            <a:ext cx="35814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7-1l, 1-4b (5) (d)</a:t>
            </a:r>
          </a:p>
          <a:p>
            <a:pPr algn="l"/>
            <a:r>
              <a:rPr lang="en-US" sz="1600" b="1" dirty="0">
                <a:solidFill>
                  <a:srgbClr val="336600"/>
                </a:solidFill>
              </a:rPr>
              <a:t>A&amp;I Guide, Part One, Sect. 3-2-1 </a:t>
            </a:r>
          </a:p>
        </p:txBody>
      </p:sp>
      <p:sp>
        <p:nvSpPr>
          <p:cNvPr id="7174" name="Rectangle 5"/>
          <p:cNvSpPr>
            <a:spLocks noGrp="1" noChangeArrowheads="1"/>
          </p:cNvSpPr>
          <p:nvPr>
            <p:ph type="title"/>
          </p:nvPr>
        </p:nvSpPr>
        <p:spPr>
          <a:xfrm>
            <a:off x="1219200" y="457200"/>
            <a:ext cx="7086600" cy="1143000"/>
          </a:xfrm>
          <a:noFill/>
        </p:spPr>
        <p:txBody>
          <a:bodyPr/>
          <a:lstStyle/>
          <a:p>
            <a:pPr eaLnBrk="1" hangingPunct="1"/>
            <a:r>
              <a:rPr lang="en-US" sz="4000" dirty="0"/>
              <a:t>Not </a:t>
            </a:r>
            <a:r>
              <a:rPr lang="en-US" sz="4000" dirty="0">
                <a:solidFill>
                  <a:srgbClr val="0033CC"/>
                </a:solidFill>
              </a:rPr>
              <a:t>Local</a:t>
            </a:r>
            <a:r>
              <a:rPr lang="en-US" sz="4000" dirty="0"/>
              <a:t> IG Appropriate </a:t>
            </a:r>
            <a:r>
              <a:rPr lang="en-US" sz="3600" dirty="0"/>
              <a:t>Senior Official Allegations</a:t>
            </a:r>
          </a:p>
        </p:txBody>
      </p:sp>
      <p:pic>
        <p:nvPicPr>
          <p:cNvPr id="2" name="Picture 1"/>
          <p:cNvPicPr>
            <a:picLocks noChangeAspect="1"/>
          </p:cNvPicPr>
          <p:nvPr/>
        </p:nvPicPr>
        <p:blipFill>
          <a:blip r:embed="rId3"/>
          <a:stretch>
            <a:fillRect/>
          </a:stretch>
        </p:blipFill>
        <p:spPr>
          <a:xfrm>
            <a:off x="6553200" y="1868651"/>
            <a:ext cx="2415658" cy="1633071"/>
          </a:xfrm>
          <a:prstGeom prst="rect">
            <a:avLst/>
          </a:prstGeom>
        </p:spPr>
      </p:pic>
      <p:grpSp>
        <p:nvGrpSpPr>
          <p:cNvPr id="3" name="Group 2">
            <a:extLst>
              <a:ext uri="{FF2B5EF4-FFF2-40B4-BE49-F238E27FC236}">
                <a16:creationId xmlns:a16="http://schemas.microsoft.com/office/drawing/2014/main" id="{4C78C664-6E6C-0AB1-66F1-AB6B63D6467A}"/>
              </a:ext>
            </a:extLst>
          </p:cNvPr>
          <p:cNvGrpSpPr/>
          <p:nvPr/>
        </p:nvGrpSpPr>
        <p:grpSpPr>
          <a:xfrm>
            <a:off x="8035166" y="899101"/>
            <a:ext cx="1052513" cy="903288"/>
            <a:chOff x="7543799" y="925512"/>
            <a:chExt cx="1052513" cy="903288"/>
          </a:xfrm>
        </p:grpSpPr>
        <p:sp>
          <p:nvSpPr>
            <p:cNvPr id="4" name="AutoShape 1029">
              <a:extLst>
                <a:ext uri="{FF2B5EF4-FFF2-40B4-BE49-F238E27FC236}">
                  <a16:creationId xmlns:a16="http://schemas.microsoft.com/office/drawing/2014/main" id="{D2586CB1-3019-DF9A-014B-7338E4C0134A}"/>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5" name="Text Box 1030">
              <a:extLst>
                <a:ext uri="{FF2B5EF4-FFF2-40B4-BE49-F238E27FC236}">
                  <a16:creationId xmlns:a16="http://schemas.microsoft.com/office/drawing/2014/main" id="{FC9407C2-3FEA-2198-CBD5-23548528173D}"/>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6</a:t>
              </a:r>
            </a:p>
          </p:txBody>
        </p:sp>
      </p:grpSp>
      <p:grpSp>
        <p:nvGrpSpPr>
          <p:cNvPr id="6" name="Group 5">
            <a:extLst>
              <a:ext uri="{FF2B5EF4-FFF2-40B4-BE49-F238E27FC236}">
                <a16:creationId xmlns:a16="http://schemas.microsoft.com/office/drawing/2014/main" id="{44856E93-B799-84C5-8135-10CD5075E680}"/>
              </a:ext>
            </a:extLst>
          </p:cNvPr>
          <p:cNvGrpSpPr/>
          <p:nvPr/>
        </p:nvGrpSpPr>
        <p:grpSpPr>
          <a:xfrm>
            <a:off x="7576464" y="4997774"/>
            <a:ext cx="1511215" cy="488627"/>
            <a:chOff x="40787" y="3206127"/>
            <a:chExt cx="1511215" cy="488627"/>
          </a:xfrm>
        </p:grpSpPr>
        <p:sp>
          <p:nvSpPr>
            <p:cNvPr id="7" name="Rectangle 6">
              <a:extLst>
                <a:ext uri="{FF2B5EF4-FFF2-40B4-BE49-F238E27FC236}">
                  <a16:creationId xmlns:a16="http://schemas.microsoft.com/office/drawing/2014/main" id="{F7DBCEBE-951B-63DA-9885-890C864EE226}"/>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Turn &amp; Tab</a:t>
              </a:r>
            </a:p>
          </p:txBody>
        </p:sp>
        <p:sp>
          <p:nvSpPr>
            <p:cNvPr id="8" name="Speech Bubble: Rectangle with Corners Rounded 7">
              <a:extLst>
                <a:ext uri="{FF2B5EF4-FFF2-40B4-BE49-F238E27FC236}">
                  <a16:creationId xmlns:a16="http://schemas.microsoft.com/office/drawing/2014/main" id="{8481CE3D-508F-6A55-DE99-C163BDD604CE}"/>
                </a:ext>
              </a:extLst>
            </p:cNvPr>
            <p:cNvSpPr/>
            <p:nvPr/>
          </p:nvSpPr>
          <p:spPr bwMode="auto">
            <a:xfrm>
              <a:off x="40787" y="3206127"/>
              <a:ext cx="1511215" cy="488627"/>
            </a:xfrm>
            <a:prstGeom prst="wedgeRoundRectCallout">
              <a:avLst>
                <a:gd name="adj1" fmla="val 21327"/>
                <a:gd name="adj2" fmla="val 240430"/>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41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1411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41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1411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1411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11411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11411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11411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4"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p:spPr>
        <p:txBody>
          <a:bodyPr/>
          <a:lstStyle/>
          <a:p>
            <a:r>
              <a:rPr lang="en-US"/>
              <a:t>U.S. Army Inspector General School   </a:t>
            </a:r>
            <a:fld id="{B15EBA15-D341-424A-BA20-0C529B2EB878}" type="slidenum">
              <a:rPr lang="en-US" smtClean="0"/>
              <a:pPr/>
              <a:t>53</a:t>
            </a:fld>
            <a:endParaRPr lang="en-US"/>
          </a:p>
        </p:txBody>
      </p:sp>
      <p:sp>
        <p:nvSpPr>
          <p:cNvPr id="9219" name="Rectangle 4"/>
          <p:cNvSpPr>
            <a:spLocks noGrp="1" noChangeArrowheads="1"/>
          </p:cNvSpPr>
          <p:nvPr>
            <p:ph type="title"/>
          </p:nvPr>
        </p:nvSpPr>
        <p:spPr>
          <a:xfrm>
            <a:off x="1295400" y="457200"/>
            <a:ext cx="7086600" cy="1143000"/>
          </a:xfrm>
        </p:spPr>
        <p:txBody>
          <a:bodyPr/>
          <a:lstStyle/>
          <a:p>
            <a:pPr eaLnBrk="1" hangingPunct="1"/>
            <a:r>
              <a:rPr lang="en-US" sz="4000" dirty="0"/>
              <a:t>Not </a:t>
            </a:r>
            <a:r>
              <a:rPr lang="en-US" sz="4000" dirty="0">
                <a:solidFill>
                  <a:srgbClr val="0033CC"/>
                </a:solidFill>
              </a:rPr>
              <a:t>Local</a:t>
            </a:r>
            <a:r>
              <a:rPr lang="en-US" sz="4000" dirty="0"/>
              <a:t> IG Appropriate</a:t>
            </a:r>
            <a:br>
              <a:rPr lang="en-US" sz="4000" dirty="0"/>
            </a:br>
            <a:r>
              <a:rPr lang="en-US" sz="3600" u="sng" dirty="0">
                <a:solidFill>
                  <a:srgbClr val="FC0128"/>
                </a:solidFill>
              </a:rPr>
              <a:t>Professional</a:t>
            </a:r>
            <a:r>
              <a:rPr lang="en-US" sz="3600" dirty="0"/>
              <a:t> Allegations</a:t>
            </a:r>
          </a:p>
        </p:txBody>
      </p:sp>
      <p:sp>
        <p:nvSpPr>
          <p:cNvPr id="9220" name="Rectangle 5"/>
          <p:cNvSpPr>
            <a:spLocks noGrp="1" noChangeArrowheads="1"/>
          </p:cNvSpPr>
          <p:nvPr>
            <p:ph type="body" idx="1"/>
          </p:nvPr>
        </p:nvSpPr>
        <p:spPr>
          <a:xfrm>
            <a:off x="304800" y="2438400"/>
            <a:ext cx="6477000" cy="4114800"/>
          </a:xfrm>
        </p:spPr>
        <p:txBody>
          <a:bodyPr/>
          <a:lstStyle/>
          <a:p>
            <a:pPr eaLnBrk="1" hangingPunct="1">
              <a:lnSpc>
                <a:spcPct val="90000"/>
              </a:lnSpc>
            </a:pPr>
            <a:r>
              <a:rPr lang="en-US" sz="2800" dirty="0"/>
              <a:t>Army lawyers (military or civilian) contact DAIG’s Legal Advisor </a:t>
            </a:r>
            <a:r>
              <a:rPr lang="en-US" sz="2000" dirty="0">
                <a:solidFill>
                  <a:srgbClr val="336600"/>
                </a:solidFill>
              </a:rPr>
              <a:t>(AR 20-1, para. 7-1i (4)-(5))</a:t>
            </a:r>
          </a:p>
          <a:p>
            <a:pPr eaLnBrk="1" hangingPunct="1">
              <a:lnSpc>
                <a:spcPct val="90000"/>
              </a:lnSpc>
              <a:buFontTx/>
              <a:buNone/>
            </a:pPr>
            <a:endParaRPr lang="en-US" sz="900" dirty="0">
              <a:solidFill>
                <a:srgbClr val="336600"/>
              </a:solidFill>
            </a:endParaRPr>
          </a:p>
          <a:p>
            <a:pPr eaLnBrk="1" hangingPunct="1">
              <a:lnSpc>
                <a:spcPct val="90000"/>
              </a:lnSpc>
            </a:pPr>
            <a:r>
              <a:rPr lang="en-US" sz="2800" dirty="0"/>
              <a:t>IGs - refer to next higher IG </a:t>
            </a:r>
            <a:r>
              <a:rPr lang="en-US" sz="2000" dirty="0">
                <a:solidFill>
                  <a:srgbClr val="336600"/>
                </a:solidFill>
              </a:rPr>
              <a:t>(AR 20-1, para. 7-1j)</a:t>
            </a:r>
          </a:p>
          <a:p>
            <a:pPr eaLnBrk="1" hangingPunct="1">
              <a:lnSpc>
                <a:spcPct val="90000"/>
              </a:lnSpc>
            </a:pPr>
            <a:endParaRPr lang="en-US" sz="900" dirty="0">
              <a:solidFill>
                <a:srgbClr val="336600"/>
              </a:solidFill>
            </a:endParaRPr>
          </a:p>
          <a:p>
            <a:pPr eaLnBrk="1" hangingPunct="1">
              <a:lnSpc>
                <a:spcPct val="90000"/>
              </a:lnSpc>
            </a:pPr>
            <a:r>
              <a:rPr lang="en-US" sz="2800" dirty="0"/>
              <a:t>Medical, CID Agents, Recruiters, Chaplains </a:t>
            </a:r>
            <a:r>
              <a:rPr lang="en-US" sz="2000" dirty="0">
                <a:solidFill>
                  <a:srgbClr val="336600"/>
                </a:solidFill>
              </a:rPr>
              <a:t>(A&amp;I Guide, Part I, Sect. 3-2-3)</a:t>
            </a:r>
          </a:p>
        </p:txBody>
      </p:sp>
      <p:pic>
        <p:nvPicPr>
          <p:cNvPr id="9221" name="Picture 7" descr="jag yellow"/>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81800" y="2514601"/>
            <a:ext cx="1524000" cy="925513"/>
          </a:xfrm>
          <a:prstGeom prst="rect">
            <a:avLst/>
          </a:prstGeom>
          <a:noFill/>
          <a:ln w="9525">
            <a:noFill/>
            <a:miter lim="800000"/>
            <a:headEnd/>
            <a:tailEnd/>
          </a:ln>
        </p:spPr>
      </p:pic>
      <p:pic>
        <p:nvPicPr>
          <p:cNvPr id="9222" name="Picture 11"/>
          <p:cNvPicPr preferRelativeResize="0">
            <a:picLocks noChangeArrowheads="1"/>
          </p:cNvPicPr>
          <p:nvPr/>
        </p:nvPicPr>
        <p:blipFill>
          <a:blip r:embed="rId4" cstate="print"/>
          <a:srcRect/>
          <a:stretch>
            <a:fillRect/>
          </a:stretch>
        </p:blipFill>
        <p:spPr bwMode="auto">
          <a:xfrm>
            <a:off x="6781800" y="3886200"/>
            <a:ext cx="1524000" cy="990600"/>
          </a:xfrm>
          <a:prstGeom prst="rect">
            <a:avLst/>
          </a:prstGeom>
          <a:noFill/>
          <a:ln w="0" algn="in">
            <a:noFill/>
            <a:miter lim="800000"/>
            <a:headEnd/>
            <a:tailEnd/>
          </a:ln>
        </p:spPr>
      </p:pic>
      <p:sp>
        <p:nvSpPr>
          <p:cNvPr id="7" name="Text Box 3"/>
          <p:cNvSpPr txBox="1">
            <a:spLocks noChangeArrowheads="1"/>
          </p:cNvSpPr>
          <p:nvPr/>
        </p:nvSpPr>
        <p:spPr bwMode="auto">
          <a:xfrm>
            <a:off x="5500352" y="6383923"/>
            <a:ext cx="3657600" cy="338554"/>
          </a:xfrm>
          <a:prstGeom prst="rect">
            <a:avLst/>
          </a:prstGeom>
          <a:noFill/>
          <a:ln w="76200">
            <a:noFill/>
            <a:miter lim="800000"/>
            <a:headEnd/>
            <a:tailEnd/>
          </a:ln>
        </p:spPr>
        <p:txBody>
          <a:bodyPr wrap="square">
            <a:spAutoFit/>
          </a:bodyPr>
          <a:lstStyle/>
          <a:p>
            <a:pPr algn="l"/>
            <a:r>
              <a:rPr lang="en-US" sz="1600" b="1" dirty="0">
                <a:solidFill>
                  <a:srgbClr val="336600"/>
                </a:solidFill>
              </a:rPr>
              <a:t>A&amp;I Guide, Part One, Sect. 3-2-3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1" y="4421689"/>
            <a:ext cx="2133599" cy="2143924"/>
          </a:xfrm>
          <a:prstGeom prst="rect">
            <a:avLst/>
          </a:prstGeom>
        </p:spPr>
      </p:pic>
      <p:sp>
        <p:nvSpPr>
          <p:cNvPr id="8194" name="Footer Placeholder 3"/>
          <p:cNvSpPr>
            <a:spLocks noGrp="1"/>
          </p:cNvSpPr>
          <p:nvPr>
            <p:ph type="ftr" sz="quarter" idx="10"/>
          </p:nvPr>
        </p:nvSpPr>
        <p:spPr>
          <a:noFill/>
        </p:spPr>
        <p:txBody>
          <a:bodyPr/>
          <a:lstStyle/>
          <a:p>
            <a:r>
              <a:rPr lang="en-US"/>
              <a:t>U.S. Army Inspector General School   </a:t>
            </a:r>
            <a:fld id="{946A1E6F-4028-4695-BC0E-18BD24657E81}" type="slidenum">
              <a:rPr lang="en-US" smtClean="0"/>
              <a:pPr/>
              <a:t>54</a:t>
            </a:fld>
            <a:endParaRPr lang="en-US"/>
          </a:p>
        </p:txBody>
      </p:sp>
      <p:sp>
        <p:nvSpPr>
          <p:cNvPr id="248835" name="Rectangle 3"/>
          <p:cNvSpPr>
            <a:spLocks noGrp="1" noChangeArrowheads="1"/>
          </p:cNvSpPr>
          <p:nvPr>
            <p:ph type="body" idx="1"/>
          </p:nvPr>
        </p:nvSpPr>
        <p:spPr>
          <a:xfrm>
            <a:off x="304800" y="2133600"/>
            <a:ext cx="8839200" cy="4267200"/>
          </a:xfrm>
        </p:spPr>
        <p:txBody>
          <a:bodyPr/>
          <a:lstStyle/>
          <a:p>
            <a:pPr eaLnBrk="1" hangingPunct="1"/>
            <a:r>
              <a:rPr lang="en-US" sz="2800" dirty="0"/>
              <a:t>Allegations against</a:t>
            </a:r>
          </a:p>
          <a:p>
            <a:pPr lvl="1" eaLnBrk="1" hangingPunct="1"/>
            <a:r>
              <a:rPr lang="en-US" sz="2400" dirty="0">
                <a:solidFill>
                  <a:srgbClr val="0033CC"/>
                </a:solidFill>
              </a:rPr>
              <a:t>Persons in a leadership position of a Special Access Program (SAP) or Sensitive Activity (SA)</a:t>
            </a:r>
          </a:p>
          <a:p>
            <a:pPr eaLnBrk="1" hangingPunct="1"/>
            <a:r>
              <a:rPr lang="en-US" sz="2800" dirty="0"/>
              <a:t>Report to DAIG’s Intelligence Oversight Division(SAIG-IO) within </a:t>
            </a:r>
            <a:r>
              <a:rPr lang="en-US" sz="2800" dirty="0">
                <a:solidFill>
                  <a:srgbClr val="FF0000"/>
                </a:solidFill>
              </a:rPr>
              <a:t>2 working days</a:t>
            </a:r>
          </a:p>
          <a:p>
            <a:pPr eaLnBrk="1" hangingPunct="1">
              <a:buFontTx/>
              <a:buNone/>
            </a:pPr>
            <a:endParaRPr lang="en-US" sz="2800" dirty="0">
              <a:solidFill>
                <a:srgbClr val="336600"/>
              </a:solidFill>
            </a:endParaRPr>
          </a:p>
        </p:txBody>
      </p:sp>
      <p:sp>
        <p:nvSpPr>
          <p:cNvPr id="8196" name="Text Box 4"/>
          <p:cNvSpPr txBox="1">
            <a:spLocks noChangeArrowheads="1"/>
          </p:cNvSpPr>
          <p:nvPr/>
        </p:nvSpPr>
        <p:spPr bwMode="auto">
          <a:xfrm>
            <a:off x="5410200" y="6172201"/>
            <a:ext cx="3810000" cy="584775"/>
          </a:xfrm>
          <a:prstGeom prst="rect">
            <a:avLst/>
          </a:prstGeom>
          <a:noFill/>
          <a:ln w="76200">
            <a:noFill/>
            <a:miter lim="800000"/>
            <a:headEnd/>
            <a:tailEnd/>
          </a:ln>
        </p:spPr>
        <p:txBody>
          <a:bodyPr wrap="square">
            <a:spAutoFit/>
          </a:bodyPr>
          <a:lstStyle/>
          <a:p>
            <a:pPr algn="l">
              <a:spcBef>
                <a:spcPct val="50000"/>
              </a:spcBef>
            </a:pPr>
            <a:r>
              <a:rPr lang="en-US" sz="1600" b="1" dirty="0">
                <a:solidFill>
                  <a:srgbClr val="336600"/>
                </a:solidFill>
              </a:rPr>
              <a:t>AR 20-1, </a:t>
            </a:r>
            <a:r>
              <a:rPr lang="en-US" sz="1600" b="1" dirty="0" err="1">
                <a:solidFill>
                  <a:srgbClr val="336600"/>
                </a:solidFill>
              </a:rPr>
              <a:t>para</a:t>
            </a:r>
            <a:r>
              <a:rPr lang="en-US" sz="1600" b="1" dirty="0">
                <a:solidFill>
                  <a:srgbClr val="336600"/>
                </a:solidFill>
              </a:rPr>
              <a:t>. 1-4b (5) (e)</a:t>
            </a:r>
          </a:p>
          <a:p>
            <a:pPr algn="l"/>
            <a:r>
              <a:rPr lang="en-US" sz="1600" b="1" dirty="0">
                <a:solidFill>
                  <a:srgbClr val="336600"/>
                </a:solidFill>
              </a:rPr>
              <a:t>A&amp;I Guide, Part One, Sect. 3-2-2</a:t>
            </a:r>
          </a:p>
        </p:txBody>
      </p:sp>
      <p:sp>
        <p:nvSpPr>
          <p:cNvPr id="8198" name="Rectangle 7"/>
          <p:cNvSpPr>
            <a:spLocks noGrp="1" noChangeArrowheads="1"/>
          </p:cNvSpPr>
          <p:nvPr>
            <p:ph type="title"/>
          </p:nvPr>
        </p:nvSpPr>
        <p:spPr>
          <a:xfrm>
            <a:off x="1257285" y="332013"/>
            <a:ext cx="7086600" cy="1676400"/>
          </a:xfrm>
          <a:noFill/>
        </p:spPr>
        <p:txBody>
          <a:bodyPr/>
          <a:lstStyle/>
          <a:p>
            <a:pPr eaLnBrk="1" hangingPunct="1"/>
            <a:r>
              <a:rPr lang="en-US" sz="4000" dirty="0"/>
              <a:t>Not</a:t>
            </a:r>
            <a:r>
              <a:rPr lang="en-US" sz="4000" dirty="0">
                <a:solidFill>
                  <a:srgbClr val="0066FF"/>
                </a:solidFill>
              </a:rPr>
              <a:t> </a:t>
            </a:r>
            <a:r>
              <a:rPr lang="en-US" sz="4000" dirty="0">
                <a:solidFill>
                  <a:srgbClr val="0033CC"/>
                </a:solidFill>
              </a:rPr>
              <a:t>Local</a:t>
            </a:r>
            <a:r>
              <a:rPr lang="en-US" sz="4000" dirty="0">
                <a:solidFill>
                  <a:srgbClr val="0066FF"/>
                </a:solidFill>
              </a:rPr>
              <a:t> </a:t>
            </a:r>
            <a:r>
              <a:rPr lang="en-US" sz="4000" dirty="0"/>
              <a:t>IG Appropriate</a:t>
            </a:r>
            <a:br>
              <a:rPr lang="en-US" sz="4000" dirty="0"/>
            </a:br>
            <a:r>
              <a:rPr lang="en-US" sz="4000" dirty="0"/>
              <a:t> </a:t>
            </a:r>
            <a:r>
              <a:rPr lang="en-US" sz="3600" dirty="0"/>
              <a:t>Intelligence Activities</a:t>
            </a:r>
          </a:p>
        </p:txBody>
      </p:sp>
    </p:spTree>
    <p:extLst>
      <p:ext uri="{BB962C8B-B14F-4D97-AF65-F5344CB8AC3E}">
        <p14:creationId xmlns:p14="http://schemas.microsoft.com/office/powerpoint/2010/main" val="869313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88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488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638" y="2514600"/>
            <a:ext cx="3051928" cy="2286000"/>
          </a:xfrm>
          <a:prstGeom prst="rect">
            <a:avLst/>
          </a:prstGeom>
        </p:spPr>
      </p:pic>
      <p:sp>
        <p:nvSpPr>
          <p:cNvPr id="248835" name="Rectangle 3"/>
          <p:cNvSpPr>
            <a:spLocks noGrp="1" noChangeArrowheads="1"/>
          </p:cNvSpPr>
          <p:nvPr>
            <p:ph type="body" idx="1"/>
          </p:nvPr>
        </p:nvSpPr>
        <p:spPr>
          <a:xfrm>
            <a:off x="76200" y="2085536"/>
            <a:ext cx="8915400" cy="4800600"/>
          </a:xfrm>
        </p:spPr>
        <p:txBody>
          <a:bodyPr/>
          <a:lstStyle/>
          <a:p>
            <a:pPr eaLnBrk="1" hangingPunct="1"/>
            <a:r>
              <a:rPr lang="en-US" sz="2400" dirty="0"/>
              <a:t>Tech Channel: Unit Security Officer or DAIG- Intelligence Oversight Division for IGARs involving: </a:t>
            </a:r>
          </a:p>
          <a:p>
            <a:pPr lvl="1" eaLnBrk="1" hangingPunct="1"/>
            <a:r>
              <a:rPr lang="en-US" sz="2400" dirty="0"/>
              <a:t>Anything above </a:t>
            </a:r>
            <a:r>
              <a:rPr lang="en-US" sz="2400" dirty="0">
                <a:solidFill>
                  <a:srgbClr val="00B050"/>
                </a:solidFill>
              </a:rPr>
              <a:t>Unclassified</a:t>
            </a:r>
            <a:r>
              <a:rPr lang="en-US" sz="2400" dirty="0"/>
              <a:t> level</a:t>
            </a:r>
          </a:p>
          <a:p>
            <a:pPr lvl="2" eaLnBrk="1" hangingPunct="1"/>
            <a:r>
              <a:rPr lang="en-US" sz="2200" dirty="0"/>
              <a:t>Verbal</a:t>
            </a:r>
          </a:p>
          <a:p>
            <a:pPr lvl="2" eaLnBrk="1" hangingPunct="1"/>
            <a:r>
              <a:rPr lang="en-US" sz="2200" dirty="0"/>
              <a:t>Supporting Documentation</a:t>
            </a:r>
          </a:p>
          <a:p>
            <a:pPr lvl="2" eaLnBrk="1" hangingPunct="1"/>
            <a:r>
              <a:rPr lang="en-US" sz="2200" dirty="0"/>
              <a:t>Spillage</a:t>
            </a:r>
          </a:p>
          <a:p>
            <a:pPr lvl="1" eaLnBrk="1" hangingPunct="1"/>
            <a:r>
              <a:rPr lang="en-US" sz="2400" dirty="0"/>
              <a:t>Non-Intelligence Activities in classified system / area</a:t>
            </a:r>
          </a:p>
          <a:p>
            <a:pPr lvl="1" eaLnBrk="1" hangingPunct="1"/>
            <a:r>
              <a:rPr lang="en-US" sz="2400" dirty="0"/>
              <a:t>Security Clearances</a:t>
            </a:r>
          </a:p>
          <a:p>
            <a:pPr lvl="1" eaLnBrk="1" hangingPunct="1"/>
            <a:r>
              <a:rPr lang="en-US" sz="2400" dirty="0"/>
              <a:t>Questionable Intelligence Activities</a:t>
            </a:r>
            <a:endParaRPr lang="en-US" sz="2400" dirty="0">
              <a:solidFill>
                <a:srgbClr val="336600"/>
              </a:solidFill>
            </a:endParaRPr>
          </a:p>
          <a:p>
            <a:pPr lvl="2" eaLnBrk="1" hangingPunct="1"/>
            <a:r>
              <a:rPr lang="en-US" altLang="en-US" sz="2200" dirty="0">
                <a:solidFill>
                  <a:srgbClr val="0033CC"/>
                </a:solidFill>
              </a:rPr>
              <a:t>Report all QIAs within five days to SAIG-IO</a:t>
            </a:r>
          </a:p>
          <a:p>
            <a:pPr lvl="2" eaLnBrk="1" hangingPunct="1"/>
            <a:r>
              <a:rPr lang="en-US" altLang="en-US" sz="2200" dirty="0"/>
              <a:t>Route reports through the Commander per AR 381-10</a:t>
            </a:r>
            <a:endParaRPr lang="en-US" sz="2200" dirty="0"/>
          </a:p>
        </p:txBody>
      </p:sp>
      <p:sp>
        <p:nvSpPr>
          <p:cNvPr id="8194" name="Footer Placeholder 3"/>
          <p:cNvSpPr>
            <a:spLocks noGrp="1"/>
          </p:cNvSpPr>
          <p:nvPr>
            <p:ph type="ftr" sz="quarter" idx="10"/>
          </p:nvPr>
        </p:nvSpPr>
        <p:spPr>
          <a:noFill/>
        </p:spPr>
        <p:txBody>
          <a:bodyPr/>
          <a:lstStyle/>
          <a:p>
            <a:r>
              <a:rPr lang="en-US"/>
              <a:t>U.S. Army Inspector General School   </a:t>
            </a:r>
            <a:fld id="{946A1E6F-4028-4695-BC0E-18BD24657E81}" type="slidenum">
              <a:rPr lang="en-US" smtClean="0"/>
              <a:pPr/>
              <a:t>55</a:t>
            </a:fld>
            <a:endParaRPr lang="en-US"/>
          </a:p>
        </p:txBody>
      </p:sp>
      <p:sp>
        <p:nvSpPr>
          <p:cNvPr id="8198" name="Rectangle 7"/>
          <p:cNvSpPr>
            <a:spLocks noGrp="1" noChangeArrowheads="1"/>
          </p:cNvSpPr>
          <p:nvPr>
            <p:ph type="title"/>
          </p:nvPr>
        </p:nvSpPr>
        <p:spPr>
          <a:xfrm>
            <a:off x="1676400" y="254239"/>
            <a:ext cx="7315200" cy="1676400"/>
          </a:xfrm>
          <a:noFill/>
        </p:spPr>
        <p:txBody>
          <a:bodyPr/>
          <a:lstStyle/>
          <a:p>
            <a:pPr eaLnBrk="1" hangingPunct="1"/>
            <a:r>
              <a:rPr lang="en-US" sz="3600" dirty="0"/>
              <a:t>Intelligence Activities / Systems</a:t>
            </a:r>
            <a:br>
              <a:rPr lang="en-US" sz="3600" dirty="0"/>
            </a:br>
            <a:r>
              <a:rPr lang="en-US" sz="3600" dirty="0"/>
              <a:t>IGARs Processing</a:t>
            </a:r>
          </a:p>
        </p:txBody>
      </p:sp>
    </p:spTree>
    <p:extLst>
      <p:ext uri="{BB962C8B-B14F-4D97-AF65-F5344CB8AC3E}">
        <p14:creationId xmlns:p14="http://schemas.microsoft.com/office/powerpoint/2010/main" val="1035646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88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88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488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488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488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4883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4883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4883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488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p>
            <a:r>
              <a:rPr lang="en-US"/>
              <a:t>U.S. Army Inspector General School   </a:t>
            </a:r>
            <a:fld id="{ED9F9B78-7FF7-4CF8-A6DB-62A56A069CB0}" type="slidenum">
              <a:rPr lang="en-US" smtClean="0"/>
              <a:pPr/>
              <a:t>56</a:t>
            </a:fld>
            <a:endParaRPr lang="en-US"/>
          </a:p>
        </p:txBody>
      </p:sp>
      <p:sp>
        <p:nvSpPr>
          <p:cNvPr id="6147" name="Rectangle 2"/>
          <p:cNvSpPr>
            <a:spLocks noGrp="1" noChangeArrowheads="1"/>
          </p:cNvSpPr>
          <p:nvPr>
            <p:ph type="title"/>
          </p:nvPr>
        </p:nvSpPr>
        <p:spPr>
          <a:xfrm>
            <a:off x="1016001" y="457200"/>
            <a:ext cx="7086600" cy="1143000"/>
          </a:xfrm>
        </p:spPr>
        <p:txBody>
          <a:bodyPr/>
          <a:lstStyle/>
          <a:p>
            <a:pPr eaLnBrk="1" hangingPunct="1"/>
            <a:r>
              <a:rPr lang="en-US" sz="4000" dirty="0">
                <a:solidFill>
                  <a:srgbClr val="FC0128"/>
                </a:solidFill>
              </a:rPr>
              <a:t>Not</a:t>
            </a:r>
            <a:r>
              <a:rPr lang="en-US" sz="4000" dirty="0"/>
              <a:t> IG Appropriate</a:t>
            </a:r>
          </a:p>
        </p:txBody>
      </p:sp>
      <p:sp>
        <p:nvSpPr>
          <p:cNvPr id="219139" name="Rectangle 3"/>
          <p:cNvSpPr>
            <a:spLocks noGrp="1" noChangeArrowheads="1"/>
          </p:cNvSpPr>
          <p:nvPr>
            <p:ph type="body" idx="1"/>
          </p:nvPr>
        </p:nvSpPr>
        <p:spPr>
          <a:xfrm>
            <a:off x="76200" y="2038422"/>
            <a:ext cx="8915400" cy="4495800"/>
          </a:xfrm>
        </p:spPr>
        <p:txBody>
          <a:bodyPr/>
          <a:lstStyle/>
          <a:p>
            <a:pPr eaLnBrk="1" hangingPunct="1">
              <a:spcBef>
                <a:spcPct val="0"/>
              </a:spcBef>
              <a:spcAft>
                <a:spcPct val="10000"/>
              </a:spcAft>
            </a:pPr>
            <a:r>
              <a:rPr lang="en-US" sz="2100" dirty="0"/>
              <a:t>Non-Army-related issues </a:t>
            </a:r>
            <a:r>
              <a:rPr lang="en-US" sz="2100" dirty="0">
                <a:solidFill>
                  <a:srgbClr val="336600"/>
                </a:solidFill>
              </a:rPr>
              <a:t>(A&amp;I Guide, Part One, </a:t>
            </a:r>
            <a:r>
              <a:rPr lang="en-US" sz="1800" dirty="0">
                <a:solidFill>
                  <a:srgbClr val="336600"/>
                </a:solidFill>
              </a:rPr>
              <a:t>Sect. 3-1-1</a:t>
            </a:r>
            <a:r>
              <a:rPr lang="en-US" sz="2100" dirty="0">
                <a:solidFill>
                  <a:srgbClr val="336600"/>
                </a:solidFill>
              </a:rPr>
              <a:t>)</a:t>
            </a:r>
          </a:p>
          <a:p>
            <a:pPr eaLnBrk="1" hangingPunct="1">
              <a:spcBef>
                <a:spcPct val="0"/>
              </a:spcBef>
              <a:spcAft>
                <a:spcPct val="10000"/>
              </a:spcAft>
            </a:pPr>
            <a:endParaRPr lang="en-US" sz="1000" dirty="0"/>
          </a:p>
          <a:p>
            <a:pPr eaLnBrk="1" hangingPunct="1">
              <a:spcBef>
                <a:spcPct val="0"/>
              </a:spcBef>
              <a:spcAft>
                <a:spcPct val="10000"/>
              </a:spcAft>
            </a:pPr>
            <a:r>
              <a:rPr lang="en-US" sz="2100" dirty="0"/>
              <a:t>MEO complaints </a:t>
            </a:r>
            <a:r>
              <a:rPr lang="en-US" sz="1800" dirty="0"/>
              <a:t>(with exception) </a:t>
            </a:r>
            <a:r>
              <a:rPr lang="en-US" sz="2100" dirty="0">
                <a:solidFill>
                  <a:srgbClr val="336600"/>
                </a:solidFill>
              </a:rPr>
              <a:t>(A&amp;I Guide, Part One, </a:t>
            </a:r>
            <a:r>
              <a:rPr lang="en-US" sz="1800" dirty="0">
                <a:solidFill>
                  <a:srgbClr val="336600"/>
                </a:solidFill>
              </a:rPr>
              <a:t>Sect. 3-1-4</a:t>
            </a:r>
            <a:r>
              <a:rPr lang="en-US" sz="2100" dirty="0">
                <a:solidFill>
                  <a:srgbClr val="336600"/>
                </a:solidFill>
              </a:rPr>
              <a:t>)</a:t>
            </a:r>
          </a:p>
          <a:p>
            <a:pPr eaLnBrk="1" hangingPunct="1">
              <a:spcBef>
                <a:spcPct val="0"/>
              </a:spcBef>
              <a:spcAft>
                <a:spcPct val="10000"/>
              </a:spcAft>
            </a:pPr>
            <a:endParaRPr lang="en-US" sz="1000" dirty="0">
              <a:solidFill>
                <a:srgbClr val="0033CC"/>
              </a:solidFill>
            </a:endParaRPr>
          </a:p>
          <a:p>
            <a:pPr eaLnBrk="1" hangingPunct="1">
              <a:spcBef>
                <a:spcPct val="0"/>
              </a:spcBef>
              <a:spcAft>
                <a:spcPct val="10000"/>
              </a:spcAft>
            </a:pPr>
            <a:r>
              <a:rPr lang="en-US" sz="2100" dirty="0">
                <a:solidFill>
                  <a:srgbClr val="0033CC"/>
                </a:solidFill>
              </a:rPr>
              <a:t>Hazardous work conditions </a:t>
            </a:r>
            <a:r>
              <a:rPr lang="en-US" sz="2100" dirty="0">
                <a:solidFill>
                  <a:srgbClr val="336600"/>
                </a:solidFill>
              </a:rPr>
              <a:t>(A&amp;I Guide, Part One, </a:t>
            </a:r>
            <a:r>
              <a:rPr lang="en-US" sz="1800" dirty="0">
                <a:solidFill>
                  <a:srgbClr val="336600"/>
                </a:solidFill>
              </a:rPr>
              <a:t>Sect. 3-1-7</a:t>
            </a:r>
            <a:r>
              <a:rPr lang="en-US" sz="2100" dirty="0">
                <a:solidFill>
                  <a:srgbClr val="336600"/>
                </a:solidFill>
              </a:rPr>
              <a:t>)</a:t>
            </a:r>
          </a:p>
          <a:p>
            <a:pPr eaLnBrk="1" hangingPunct="1">
              <a:spcBef>
                <a:spcPct val="0"/>
              </a:spcBef>
              <a:spcAft>
                <a:spcPct val="10000"/>
              </a:spcAft>
            </a:pPr>
            <a:endParaRPr lang="en-US" sz="1000" dirty="0"/>
          </a:p>
          <a:p>
            <a:pPr eaLnBrk="1" hangingPunct="1">
              <a:spcBef>
                <a:spcPct val="0"/>
              </a:spcBef>
              <a:spcAft>
                <a:spcPct val="10000"/>
              </a:spcAft>
            </a:pPr>
            <a:r>
              <a:rPr lang="en-US" sz="2100" dirty="0">
                <a:solidFill>
                  <a:srgbClr val="0033CC"/>
                </a:solidFill>
              </a:rPr>
              <a:t>Redress available through other channels </a:t>
            </a:r>
            <a:r>
              <a:rPr lang="en-US" sz="2100" dirty="0">
                <a:solidFill>
                  <a:srgbClr val="336600"/>
                </a:solidFill>
              </a:rPr>
              <a:t>(A&amp;I Guide, Part One, </a:t>
            </a:r>
            <a:r>
              <a:rPr lang="en-US" sz="1800" dirty="0">
                <a:solidFill>
                  <a:srgbClr val="336600"/>
                </a:solidFill>
              </a:rPr>
              <a:t>Sect. 3-1-2) </a:t>
            </a:r>
            <a:r>
              <a:rPr lang="en-US" sz="2100" dirty="0">
                <a:solidFill>
                  <a:srgbClr val="FF0000"/>
                </a:solidFill>
              </a:rPr>
              <a:t>(due-process review)</a:t>
            </a:r>
          </a:p>
          <a:p>
            <a:pPr eaLnBrk="1" hangingPunct="1">
              <a:spcBef>
                <a:spcPct val="0"/>
              </a:spcBef>
              <a:spcAft>
                <a:spcPct val="10000"/>
              </a:spcAft>
            </a:pPr>
            <a:endParaRPr lang="en-US" sz="1000" dirty="0">
              <a:solidFill>
                <a:srgbClr val="FF0000"/>
              </a:solidFill>
            </a:endParaRPr>
          </a:p>
          <a:p>
            <a:pPr eaLnBrk="1" hangingPunct="1">
              <a:spcBef>
                <a:spcPct val="0"/>
              </a:spcBef>
              <a:spcAft>
                <a:spcPct val="10000"/>
              </a:spcAft>
            </a:pPr>
            <a:r>
              <a:rPr lang="en-US" sz="2100" dirty="0"/>
              <a:t>Criminal allegations </a:t>
            </a:r>
            <a:r>
              <a:rPr lang="en-US" sz="1800" dirty="0"/>
              <a:t>(with exception)</a:t>
            </a:r>
            <a:r>
              <a:rPr lang="en-US" sz="1800" dirty="0">
                <a:solidFill>
                  <a:srgbClr val="0033CC"/>
                </a:solidFill>
              </a:rPr>
              <a:t> </a:t>
            </a:r>
            <a:r>
              <a:rPr lang="en-US" sz="2000" dirty="0">
                <a:solidFill>
                  <a:srgbClr val="336600"/>
                </a:solidFill>
              </a:rPr>
              <a:t>(A&amp;I Guide, Part One, </a:t>
            </a:r>
            <a:r>
              <a:rPr lang="en-US" sz="1800" dirty="0">
                <a:solidFill>
                  <a:srgbClr val="336600"/>
                </a:solidFill>
              </a:rPr>
              <a:t>Sect. 3-1-6)</a:t>
            </a:r>
          </a:p>
          <a:p>
            <a:pPr eaLnBrk="1" hangingPunct="1">
              <a:spcBef>
                <a:spcPct val="0"/>
              </a:spcBef>
              <a:spcAft>
                <a:spcPct val="10000"/>
              </a:spcAft>
            </a:pPr>
            <a:endParaRPr lang="en-US" sz="1000" dirty="0">
              <a:solidFill>
                <a:srgbClr val="0033CC"/>
              </a:solidFill>
            </a:endParaRPr>
          </a:p>
          <a:p>
            <a:pPr eaLnBrk="1" hangingPunct="1">
              <a:spcBef>
                <a:spcPct val="0"/>
              </a:spcBef>
              <a:spcAft>
                <a:spcPct val="10000"/>
              </a:spcAft>
            </a:pPr>
            <a:r>
              <a:rPr lang="en-US" sz="2100" dirty="0"/>
              <a:t>Soldier non-support of Family </a:t>
            </a:r>
            <a:r>
              <a:rPr lang="en-US" sz="2100" dirty="0">
                <a:solidFill>
                  <a:srgbClr val="336600"/>
                </a:solidFill>
              </a:rPr>
              <a:t>(A&amp;I Guide, Part One, </a:t>
            </a:r>
            <a:r>
              <a:rPr lang="en-US" sz="1800" dirty="0">
                <a:solidFill>
                  <a:srgbClr val="336600"/>
                </a:solidFill>
              </a:rPr>
              <a:t>Sect. 3-1-3)</a:t>
            </a:r>
          </a:p>
          <a:p>
            <a:pPr eaLnBrk="1" hangingPunct="1">
              <a:spcBef>
                <a:spcPct val="0"/>
              </a:spcBef>
              <a:spcAft>
                <a:spcPct val="10000"/>
              </a:spcAft>
            </a:pPr>
            <a:endParaRPr lang="en-US" sz="1000" dirty="0"/>
          </a:p>
          <a:p>
            <a:pPr eaLnBrk="1" hangingPunct="1">
              <a:spcBef>
                <a:spcPct val="0"/>
              </a:spcBef>
              <a:spcAft>
                <a:spcPct val="10000"/>
              </a:spcAft>
            </a:pPr>
            <a:r>
              <a:rPr lang="en-US" sz="2100" dirty="0">
                <a:solidFill>
                  <a:srgbClr val="0033CC"/>
                </a:solidFill>
              </a:rPr>
              <a:t>Redress available to DoD civilians </a:t>
            </a:r>
            <a:r>
              <a:rPr lang="en-US" sz="2100" dirty="0">
                <a:solidFill>
                  <a:srgbClr val="336600"/>
                </a:solidFill>
              </a:rPr>
              <a:t>(A&amp;I Guide, Part One, </a:t>
            </a:r>
            <a:r>
              <a:rPr lang="en-US" sz="1800" dirty="0">
                <a:solidFill>
                  <a:srgbClr val="336600"/>
                </a:solidFill>
              </a:rPr>
              <a:t>Chapter 7)</a:t>
            </a:r>
            <a:endParaRPr lang="en-US" sz="1800" dirty="0"/>
          </a:p>
        </p:txBody>
      </p:sp>
      <p:sp>
        <p:nvSpPr>
          <p:cNvPr id="6149" name="Rectangle 4"/>
          <p:cNvSpPr>
            <a:spLocks noChangeArrowheads="1"/>
          </p:cNvSpPr>
          <p:nvPr/>
        </p:nvSpPr>
        <p:spPr bwMode="auto">
          <a:xfrm>
            <a:off x="0" y="3222625"/>
            <a:ext cx="9144000" cy="523220"/>
          </a:xfrm>
          <a:prstGeom prst="rect">
            <a:avLst/>
          </a:prstGeom>
          <a:noFill/>
          <a:ln w="76200">
            <a:noFill/>
            <a:miter lim="800000"/>
            <a:headEnd/>
            <a:tailEnd/>
          </a:ln>
        </p:spPr>
        <p:txBody>
          <a:bodyPr>
            <a:spAutoFit/>
          </a:bodyPr>
          <a:lstStyle/>
          <a:p>
            <a:endParaRPr lang="en-US"/>
          </a:p>
        </p:txBody>
      </p:sp>
      <p:sp>
        <p:nvSpPr>
          <p:cNvPr id="6150" name="Rectangle 8"/>
          <p:cNvSpPr>
            <a:spLocks noChangeArrowheads="1"/>
          </p:cNvSpPr>
          <p:nvPr/>
        </p:nvSpPr>
        <p:spPr bwMode="auto">
          <a:xfrm>
            <a:off x="5587167" y="6349556"/>
            <a:ext cx="2121093" cy="369332"/>
          </a:xfrm>
          <a:prstGeom prst="rect">
            <a:avLst/>
          </a:prstGeom>
          <a:noFill/>
          <a:ln w="76200">
            <a:noFill/>
            <a:miter lim="800000"/>
            <a:headEnd/>
            <a:tailEnd/>
          </a:ln>
        </p:spPr>
        <p:txBody>
          <a:bodyPr wrap="none">
            <a:spAutoFit/>
          </a:bodyPr>
          <a:lstStyle/>
          <a:p>
            <a:pPr algn="l"/>
            <a:r>
              <a:rPr lang="en-US" sz="1800" b="1" dirty="0">
                <a:solidFill>
                  <a:srgbClr val="336600"/>
                </a:solidFill>
              </a:rPr>
              <a:t>AR 20-1, para. 6-3</a:t>
            </a:r>
          </a:p>
        </p:txBody>
      </p:sp>
      <p:grpSp>
        <p:nvGrpSpPr>
          <p:cNvPr id="10" name="Group 9"/>
          <p:cNvGrpSpPr/>
          <p:nvPr/>
        </p:nvGrpSpPr>
        <p:grpSpPr>
          <a:xfrm>
            <a:off x="7606381" y="744501"/>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5</a:t>
              </a:r>
            </a:p>
          </p:txBody>
        </p:sp>
      </p:grpSp>
      <p:grpSp>
        <p:nvGrpSpPr>
          <p:cNvPr id="4" name="Group 3">
            <a:extLst>
              <a:ext uri="{FF2B5EF4-FFF2-40B4-BE49-F238E27FC236}">
                <a16:creationId xmlns:a16="http://schemas.microsoft.com/office/drawing/2014/main" id="{ACC899A0-EE0C-5E25-908F-121CDA8B7184}"/>
              </a:ext>
            </a:extLst>
          </p:cNvPr>
          <p:cNvGrpSpPr/>
          <p:nvPr/>
        </p:nvGrpSpPr>
        <p:grpSpPr>
          <a:xfrm>
            <a:off x="7556586" y="5892356"/>
            <a:ext cx="1511215" cy="457200"/>
            <a:chOff x="40787" y="3206127"/>
            <a:chExt cx="1511215" cy="488627"/>
          </a:xfrm>
        </p:grpSpPr>
        <p:sp>
          <p:nvSpPr>
            <p:cNvPr id="5" name="Rectangle 4">
              <a:extLst>
                <a:ext uri="{FF2B5EF4-FFF2-40B4-BE49-F238E27FC236}">
                  <a16:creationId xmlns:a16="http://schemas.microsoft.com/office/drawing/2014/main" id="{A1B3EA64-4331-ADA7-A3A2-B848372999E6}"/>
                </a:ext>
              </a:extLst>
            </p:cNvPr>
            <p:cNvSpPr/>
            <p:nvPr/>
          </p:nvSpPr>
          <p:spPr>
            <a:xfrm>
              <a:off x="50886" y="3220336"/>
              <a:ext cx="1501116" cy="427613"/>
            </a:xfrm>
            <a:prstGeom prst="rect">
              <a:avLst/>
            </a:prstGeom>
            <a:noFill/>
          </p:spPr>
          <p:txBody>
            <a:bodyPr wrap="non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Turn &amp; Tab</a:t>
              </a:r>
            </a:p>
          </p:txBody>
        </p:sp>
        <p:sp>
          <p:nvSpPr>
            <p:cNvPr id="6" name="Speech Bubble: Rectangle with Corners Rounded 5">
              <a:extLst>
                <a:ext uri="{FF2B5EF4-FFF2-40B4-BE49-F238E27FC236}">
                  <a16:creationId xmlns:a16="http://schemas.microsoft.com/office/drawing/2014/main" id="{F5AD0D76-8B78-D67B-2C9D-1DB146774B83}"/>
                </a:ext>
              </a:extLst>
            </p:cNvPr>
            <p:cNvSpPr/>
            <p:nvPr/>
          </p:nvSpPr>
          <p:spPr bwMode="auto">
            <a:xfrm>
              <a:off x="40787" y="3206127"/>
              <a:ext cx="1511215" cy="488627"/>
            </a:xfrm>
            <a:prstGeom prst="wedgeRoundRectCallout">
              <a:avLst>
                <a:gd name="adj1" fmla="val -41422"/>
                <a:gd name="adj2" fmla="val 99356"/>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additive="base">
                                        <p:cTn id="7" dur="500" fill="hold"/>
                                        <p:tgtEl>
                                          <p:spTgt spid="219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39">
                                            <p:txEl>
                                              <p:pRg st="2" end="2"/>
                                            </p:txEl>
                                          </p:spTgt>
                                        </p:tgtEl>
                                        <p:attrNameLst>
                                          <p:attrName>style.visibility</p:attrName>
                                        </p:attrNameLst>
                                      </p:cBhvr>
                                      <p:to>
                                        <p:strVal val="visible"/>
                                      </p:to>
                                    </p:set>
                                    <p:anim calcmode="lin" valueType="num">
                                      <p:cBhvr additive="base">
                                        <p:cTn id="13" dur="500" fill="hold"/>
                                        <p:tgtEl>
                                          <p:spTgt spid="2191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39">
                                            <p:txEl>
                                              <p:pRg st="4" end="4"/>
                                            </p:txEl>
                                          </p:spTgt>
                                        </p:tgtEl>
                                        <p:attrNameLst>
                                          <p:attrName>style.visibility</p:attrName>
                                        </p:attrNameLst>
                                      </p:cBhvr>
                                      <p:to>
                                        <p:strVal val="visible"/>
                                      </p:to>
                                    </p:set>
                                    <p:anim calcmode="lin" valueType="num">
                                      <p:cBhvr additive="base">
                                        <p:cTn id="19" dur="500" fill="hold"/>
                                        <p:tgtEl>
                                          <p:spTgt spid="21913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39">
                                            <p:txEl>
                                              <p:pRg st="6" end="6"/>
                                            </p:txEl>
                                          </p:spTgt>
                                        </p:tgtEl>
                                        <p:attrNameLst>
                                          <p:attrName>style.visibility</p:attrName>
                                        </p:attrNameLst>
                                      </p:cBhvr>
                                      <p:to>
                                        <p:strVal val="visible"/>
                                      </p:to>
                                    </p:set>
                                    <p:anim calcmode="lin" valueType="num">
                                      <p:cBhvr additive="base">
                                        <p:cTn id="25" dur="500" fill="hold"/>
                                        <p:tgtEl>
                                          <p:spTgt spid="21913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9139">
                                            <p:txEl>
                                              <p:pRg st="8" end="8"/>
                                            </p:txEl>
                                          </p:spTgt>
                                        </p:tgtEl>
                                        <p:attrNameLst>
                                          <p:attrName>style.visibility</p:attrName>
                                        </p:attrNameLst>
                                      </p:cBhvr>
                                      <p:to>
                                        <p:strVal val="visible"/>
                                      </p:to>
                                    </p:set>
                                    <p:anim calcmode="lin" valueType="num">
                                      <p:cBhvr additive="base">
                                        <p:cTn id="31" dur="500" fill="hold"/>
                                        <p:tgtEl>
                                          <p:spTgt spid="219139">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913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9139">
                                            <p:txEl>
                                              <p:pRg st="10" end="10"/>
                                            </p:txEl>
                                          </p:spTgt>
                                        </p:tgtEl>
                                        <p:attrNameLst>
                                          <p:attrName>style.visibility</p:attrName>
                                        </p:attrNameLst>
                                      </p:cBhvr>
                                      <p:to>
                                        <p:strVal val="visible"/>
                                      </p:to>
                                    </p:set>
                                    <p:anim calcmode="lin" valueType="num">
                                      <p:cBhvr additive="base">
                                        <p:cTn id="37" dur="500" fill="hold"/>
                                        <p:tgtEl>
                                          <p:spTgt spid="219139">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913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9139">
                                            <p:txEl>
                                              <p:pRg st="12" end="12"/>
                                            </p:txEl>
                                          </p:spTgt>
                                        </p:tgtEl>
                                        <p:attrNameLst>
                                          <p:attrName>style.visibility</p:attrName>
                                        </p:attrNameLst>
                                      </p:cBhvr>
                                      <p:to>
                                        <p:strVal val="visible"/>
                                      </p:to>
                                    </p:set>
                                    <p:anim calcmode="lin" valueType="num">
                                      <p:cBhvr additive="base">
                                        <p:cTn id="43" dur="500" fill="hold"/>
                                        <p:tgtEl>
                                          <p:spTgt spid="219139">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913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U.S. Army Inspector General School   </a:t>
            </a:r>
            <a:fld id="{86D0FD29-471E-4849-9F7A-5D64264DFB16}" type="slidenum">
              <a:rPr lang="en-US" smtClean="0"/>
              <a:pPr/>
              <a:t>57</a:t>
            </a:fld>
            <a:endParaRPr lang="en-US"/>
          </a:p>
        </p:txBody>
      </p:sp>
      <p:sp>
        <p:nvSpPr>
          <p:cNvPr id="10243" name="Rectangle 2"/>
          <p:cNvSpPr>
            <a:spLocks noGrp="1" noChangeArrowheads="1"/>
          </p:cNvSpPr>
          <p:nvPr>
            <p:ph type="title"/>
          </p:nvPr>
        </p:nvSpPr>
        <p:spPr>
          <a:xfrm>
            <a:off x="1495598" y="562856"/>
            <a:ext cx="7086600" cy="1143000"/>
          </a:xfrm>
        </p:spPr>
        <p:txBody>
          <a:bodyPr/>
          <a:lstStyle/>
          <a:p>
            <a:pPr eaLnBrk="1" hangingPunct="1"/>
            <a:r>
              <a:rPr lang="en-US" sz="4000" dirty="0"/>
              <a:t>Not IG Appropriate… </a:t>
            </a:r>
            <a:r>
              <a:rPr lang="en-US" sz="4000" i="1" dirty="0">
                <a:solidFill>
                  <a:srgbClr val="FC0128"/>
                </a:solidFill>
              </a:rPr>
              <a:t>But…</a:t>
            </a:r>
            <a:br>
              <a:rPr lang="en-US" sz="4000" dirty="0"/>
            </a:br>
            <a:r>
              <a:rPr lang="en-US" sz="3600" dirty="0"/>
              <a:t>Family Non-support</a:t>
            </a:r>
            <a:br>
              <a:rPr lang="en-US" sz="4000" dirty="0"/>
            </a:br>
            <a:endParaRPr lang="en-US" sz="3600" dirty="0"/>
          </a:p>
        </p:txBody>
      </p:sp>
      <p:sp>
        <p:nvSpPr>
          <p:cNvPr id="68612" name="Rectangle 3"/>
          <p:cNvSpPr>
            <a:spLocks noGrp="1" noChangeArrowheads="1"/>
          </p:cNvSpPr>
          <p:nvPr>
            <p:ph type="body" idx="1"/>
          </p:nvPr>
        </p:nvSpPr>
        <p:spPr>
          <a:xfrm>
            <a:off x="304800" y="2057400"/>
            <a:ext cx="8534400" cy="4343400"/>
          </a:xfrm>
        </p:spPr>
        <p:txBody>
          <a:bodyPr/>
          <a:lstStyle/>
          <a:p>
            <a:pPr marL="0" indent="0" eaLnBrk="1" hangingPunct="1">
              <a:spcBef>
                <a:spcPts val="0"/>
              </a:spcBef>
              <a:defRPr/>
            </a:pPr>
            <a:r>
              <a:rPr lang="en-US" sz="2400" dirty="0"/>
              <a:t> Regulation:  AR 608-99, </a:t>
            </a:r>
            <a:r>
              <a:rPr lang="en-US" sz="2400" u="sng" dirty="0"/>
              <a:t>Family Support, Child Custody, and Parentage</a:t>
            </a:r>
          </a:p>
          <a:p>
            <a:pPr marL="0" indent="0" eaLnBrk="1" hangingPunct="1">
              <a:lnSpc>
                <a:spcPct val="80000"/>
              </a:lnSpc>
              <a:defRPr/>
            </a:pPr>
            <a:endParaRPr lang="en-US" sz="800" u="sng" dirty="0"/>
          </a:p>
          <a:p>
            <a:pPr marL="0" indent="0" eaLnBrk="1" hangingPunct="1">
              <a:lnSpc>
                <a:spcPct val="80000"/>
              </a:lnSpc>
              <a:defRPr/>
            </a:pPr>
            <a:r>
              <a:rPr lang="en-US" sz="2400" dirty="0"/>
              <a:t> </a:t>
            </a:r>
            <a:r>
              <a:rPr lang="en-US" sz="2400" dirty="0">
                <a:solidFill>
                  <a:srgbClr val="000099"/>
                </a:solidFill>
              </a:rPr>
              <a:t>Commander’s Responsibilities (AR 608-99): </a:t>
            </a:r>
          </a:p>
          <a:p>
            <a:pPr marL="400050" lvl="1" indent="0" eaLnBrk="1" hangingPunct="1">
              <a:lnSpc>
                <a:spcPct val="80000"/>
              </a:lnSpc>
              <a:defRPr/>
            </a:pPr>
            <a:r>
              <a:rPr lang="en-US" sz="2000" dirty="0"/>
              <a:t> Determine information necessary to resolve issue</a:t>
            </a:r>
          </a:p>
          <a:p>
            <a:pPr marL="400050" lvl="1" indent="0" eaLnBrk="1" hangingPunct="1">
              <a:lnSpc>
                <a:spcPct val="80000"/>
              </a:lnSpc>
              <a:defRPr/>
            </a:pPr>
            <a:r>
              <a:rPr lang="en-US" sz="2000" dirty="0"/>
              <a:t> Respond to complainant within reasonable time</a:t>
            </a:r>
          </a:p>
          <a:p>
            <a:pPr marL="400050" lvl="1" indent="0" eaLnBrk="1" hangingPunct="1">
              <a:lnSpc>
                <a:spcPct val="80000"/>
              </a:lnSpc>
              <a:defRPr/>
            </a:pPr>
            <a:r>
              <a:rPr lang="en-US" sz="2000" dirty="0"/>
              <a:t> ... and much more</a:t>
            </a:r>
          </a:p>
          <a:p>
            <a:pPr marL="400050" lvl="1" indent="0" eaLnBrk="1" hangingPunct="1">
              <a:lnSpc>
                <a:spcPct val="80000"/>
              </a:lnSpc>
              <a:buNone/>
              <a:defRPr/>
            </a:pPr>
            <a:endParaRPr lang="en-US" sz="800" dirty="0"/>
          </a:p>
          <a:p>
            <a:pPr marL="0" indent="0" eaLnBrk="1" hangingPunct="1">
              <a:lnSpc>
                <a:spcPct val="80000"/>
              </a:lnSpc>
              <a:defRPr/>
            </a:pPr>
            <a:r>
              <a:rPr lang="en-US" sz="2400" dirty="0"/>
              <a:t> </a:t>
            </a:r>
            <a:r>
              <a:rPr lang="en-US" sz="2400" dirty="0">
                <a:solidFill>
                  <a:srgbClr val="000099"/>
                </a:solidFill>
              </a:rPr>
              <a:t>IG’s Responsibilities (AR 20-1, </a:t>
            </a:r>
            <a:r>
              <a:rPr lang="en-US" sz="2400" dirty="0" err="1">
                <a:solidFill>
                  <a:srgbClr val="000099"/>
                </a:solidFill>
              </a:rPr>
              <a:t>para</a:t>
            </a:r>
            <a:r>
              <a:rPr lang="en-US" sz="2400" dirty="0">
                <a:solidFill>
                  <a:srgbClr val="000099"/>
                </a:solidFill>
              </a:rPr>
              <a:t>. 6-3a):  </a:t>
            </a:r>
          </a:p>
          <a:p>
            <a:pPr lvl="1" eaLnBrk="1" hangingPunct="1">
              <a:defRPr/>
            </a:pPr>
            <a:r>
              <a:rPr lang="en-US" sz="2000" dirty="0"/>
              <a:t>Ensure Family’s </a:t>
            </a:r>
            <a:r>
              <a:rPr lang="en-US" sz="2000" dirty="0">
                <a:solidFill>
                  <a:srgbClr val="FC0128"/>
                </a:solidFill>
              </a:rPr>
              <a:t>immediate needs </a:t>
            </a:r>
            <a:r>
              <a:rPr lang="en-US" sz="2000" dirty="0"/>
              <a:t>are met</a:t>
            </a:r>
          </a:p>
          <a:p>
            <a:pPr lvl="1" eaLnBrk="1" hangingPunct="1">
              <a:defRPr/>
            </a:pPr>
            <a:r>
              <a:rPr lang="en-US" sz="2000" dirty="0"/>
              <a:t>Ensure Soldier’s </a:t>
            </a:r>
            <a:r>
              <a:rPr lang="en-US" sz="2000" dirty="0">
                <a:solidFill>
                  <a:srgbClr val="FC0128"/>
                </a:solidFill>
              </a:rPr>
              <a:t>commander is aware</a:t>
            </a:r>
          </a:p>
          <a:p>
            <a:pPr lvl="1" eaLnBrk="1" hangingPunct="1">
              <a:defRPr/>
            </a:pPr>
            <a:r>
              <a:rPr lang="en-US" sz="2000" dirty="0">
                <a:solidFill>
                  <a:srgbClr val="000099"/>
                </a:solidFill>
              </a:rPr>
              <a:t>Do NOT retain bank information</a:t>
            </a:r>
          </a:p>
          <a:p>
            <a:pPr lvl="1" eaLnBrk="1" hangingPunct="1">
              <a:defRPr/>
            </a:pPr>
            <a:r>
              <a:rPr lang="en-US" sz="2000" dirty="0">
                <a:solidFill>
                  <a:srgbClr val="000099"/>
                </a:solidFill>
              </a:rPr>
              <a:t>Do NOT become an advocate</a:t>
            </a:r>
          </a:p>
          <a:p>
            <a:pPr marL="0" indent="0" eaLnBrk="1" hangingPunct="1">
              <a:lnSpc>
                <a:spcPct val="80000"/>
              </a:lnSpc>
              <a:defRPr/>
            </a:pPr>
            <a:endParaRPr lang="en-US" sz="800" dirty="0"/>
          </a:p>
          <a:p>
            <a:pPr marL="0" indent="0" eaLnBrk="1" hangingPunct="1">
              <a:lnSpc>
                <a:spcPct val="80000"/>
              </a:lnSpc>
              <a:defRPr/>
            </a:pPr>
            <a:endParaRPr lang="en-US" sz="2400" dirty="0"/>
          </a:p>
          <a:p>
            <a:pPr marL="0" indent="0" eaLnBrk="1" hangingPunct="1">
              <a:lnSpc>
                <a:spcPct val="80000"/>
              </a:lnSpc>
              <a:defRPr/>
            </a:pPr>
            <a:endParaRPr lang="en-US" sz="2400" dirty="0"/>
          </a:p>
          <a:p>
            <a:pPr marL="0" indent="0" eaLnBrk="1" hangingPunct="1">
              <a:lnSpc>
                <a:spcPct val="80000"/>
              </a:lnSpc>
              <a:defRPr/>
            </a:pPr>
            <a:endParaRPr lang="en-US" sz="2400" u="sng" dirty="0">
              <a:solidFill>
                <a:srgbClr val="336600"/>
              </a:solidFill>
            </a:endParaRPr>
          </a:p>
          <a:p>
            <a:pPr marL="0" indent="0" eaLnBrk="1" hangingPunct="1">
              <a:lnSpc>
                <a:spcPct val="80000"/>
              </a:lnSpc>
              <a:defRPr/>
            </a:pPr>
            <a:endParaRPr lang="en-US" sz="2400" u="sng" dirty="0">
              <a:solidFill>
                <a:srgbClr val="336600"/>
              </a:solidFill>
            </a:endParaRPr>
          </a:p>
        </p:txBody>
      </p:sp>
      <p:grpSp>
        <p:nvGrpSpPr>
          <p:cNvPr id="11" name="Group 10"/>
          <p:cNvGrpSpPr/>
          <p:nvPr/>
        </p:nvGrpSpPr>
        <p:grpSpPr>
          <a:xfrm>
            <a:off x="7620001" y="2819400"/>
            <a:ext cx="1052513" cy="903288"/>
            <a:chOff x="7543799" y="925512"/>
            <a:chExt cx="1052513" cy="903288"/>
          </a:xfrm>
        </p:grpSpPr>
        <p:sp>
          <p:nvSpPr>
            <p:cNvPr id="13"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4"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7</a:t>
              </a:r>
            </a:p>
          </p:txBody>
        </p:sp>
      </p:grpSp>
      <p:grpSp>
        <p:nvGrpSpPr>
          <p:cNvPr id="15" name="Group 14"/>
          <p:cNvGrpSpPr/>
          <p:nvPr/>
        </p:nvGrpSpPr>
        <p:grpSpPr>
          <a:xfrm>
            <a:off x="7701282" y="4876800"/>
            <a:ext cx="1052513" cy="903288"/>
            <a:chOff x="7543799" y="925512"/>
            <a:chExt cx="1052513" cy="903288"/>
          </a:xfrm>
        </p:grpSpPr>
        <p:sp>
          <p:nvSpPr>
            <p:cNvPr id="16"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7"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8</a:t>
              </a:r>
            </a:p>
          </p:txBody>
        </p:sp>
      </p:gr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04800" y="1905000"/>
            <a:ext cx="8534400" cy="4857750"/>
          </a:xfrm>
        </p:spPr>
        <p:txBody>
          <a:bodyPr/>
          <a:lstStyle/>
          <a:p>
            <a:pPr eaLnBrk="1" hangingPunct="1">
              <a:lnSpc>
                <a:spcPct val="80000"/>
              </a:lnSpc>
            </a:pPr>
            <a:r>
              <a:rPr lang="en-US" sz="2400" dirty="0"/>
              <a:t>Teach and train on AR 608-99</a:t>
            </a:r>
          </a:p>
          <a:p>
            <a:pPr lvl="1" eaLnBrk="1" hangingPunct="1">
              <a:lnSpc>
                <a:spcPct val="80000"/>
              </a:lnSpc>
            </a:pPr>
            <a:r>
              <a:rPr lang="en-US" sz="2000" dirty="0"/>
              <a:t>Company Commander and First Sergeant Course</a:t>
            </a:r>
          </a:p>
          <a:p>
            <a:pPr lvl="1" eaLnBrk="1" hangingPunct="1">
              <a:lnSpc>
                <a:spcPct val="80000"/>
              </a:lnSpc>
            </a:pPr>
            <a:r>
              <a:rPr lang="en-US" sz="2000" dirty="0"/>
              <a:t>Officer Professional Development / Noncommissioned Officer Development Program </a:t>
            </a:r>
          </a:p>
          <a:p>
            <a:pPr lvl="1" eaLnBrk="1" hangingPunct="1">
              <a:lnSpc>
                <a:spcPct val="80000"/>
              </a:lnSpc>
            </a:pPr>
            <a:r>
              <a:rPr lang="en-US" sz="2000" dirty="0"/>
              <a:t>Newcomer’s Orientation</a:t>
            </a:r>
          </a:p>
          <a:p>
            <a:pPr lvl="1" eaLnBrk="1" hangingPunct="1">
              <a:lnSpc>
                <a:spcPct val="80000"/>
              </a:lnSpc>
            </a:pPr>
            <a:r>
              <a:rPr lang="en-US" sz="2000" dirty="0"/>
              <a:t>Pre-deployment Training / Briefings</a:t>
            </a:r>
          </a:p>
          <a:p>
            <a:pPr lvl="1" eaLnBrk="1" hangingPunct="1">
              <a:lnSpc>
                <a:spcPct val="80000"/>
              </a:lnSpc>
              <a:buFontTx/>
              <a:buNone/>
            </a:pPr>
            <a:endParaRPr lang="en-US" sz="800" dirty="0"/>
          </a:p>
          <a:p>
            <a:pPr eaLnBrk="1" hangingPunct="1">
              <a:lnSpc>
                <a:spcPct val="80000"/>
              </a:lnSpc>
            </a:pPr>
            <a:r>
              <a:rPr lang="en-US" sz="2400" dirty="0"/>
              <a:t>Available resources</a:t>
            </a:r>
          </a:p>
          <a:p>
            <a:pPr lvl="1" eaLnBrk="1" hangingPunct="1">
              <a:lnSpc>
                <a:spcPct val="80000"/>
              </a:lnSpc>
            </a:pPr>
            <a:r>
              <a:rPr lang="en-US" sz="2000" dirty="0"/>
              <a:t>Family Readiness Groups (FRG)</a:t>
            </a:r>
          </a:p>
          <a:p>
            <a:pPr lvl="1" eaLnBrk="1" hangingPunct="1">
              <a:lnSpc>
                <a:spcPct val="80000"/>
              </a:lnSpc>
            </a:pPr>
            <a:r>
              <a:rPr lang="en-US" sz="2000" dirty="0"/>
              <a:t>Army Community Services (ACS)</a:t>
            </a:r>
          </a:p>
          <a:p>
            <a:pPr lvl="1" eaLnBrk="1" hangingPunct="1">
              <a:lnSpc>
                <a:spcPct val="80000"/>
              </a:lnSpc>
            </a:pPr>
            <a:r>
              <a:rPr lang="en-US" sz="2000" dirty="0"/>
              <a:t>Army Emergency Relief (AER)</a:t>
            </a:r>
          </a:p>
          <a:p>
            <a:pPr lvl="1" eaLnBrk="1" hangingPunct="1">
              <a:lnSpc>
                <a:spcPct val="80000"/>
              </a:lnSpc>
            </a:pPr>
            <a:r>
              <a:rPr lang="en-US" sz="2000" dirty="0"/>
              <a:t>Chaplain</a:t>
            </a:r>
          </a:p>
          <a:p>
            <a:pPr lvl="1" eaLnBrk="1" hangingPunct="1">
              <a:lnSpc>
                <a:spcPct val="80000"/>
              </a:lnSpc>
            </a:pPr>
            <a:r>
              <a:rPr lang="en-US" sz="2000" dirty="0"/>
              <a:t>DEERS / ID Card Station</a:t>
            </a:r>
          </a:p>
          <a:p>
            <a:pPr lvl="1" eaLnBrk="1" hangingPunct="1">
              <a:lnSpc>
                <a:spcPct val="80000"/>
              </a:lnSpc>
            </a:pPr>
            <a:r>
              <a:rPr lang="en-US" sz="2000" dirty="0"/>
              <a:t>Red Cross</a:t>
            </a:r>
          </a:p>
          <a:p>
            <a:pPr lvl="1" eaLnBrk="1" hangingPunct="1">
              <a:lnSpc>
                <a:spcPct val="80000"/>
              </a:lnSpc>
            </a:pPr>
            <a:r>
              <a:rPr lang="en-US" sz="2000" dirty="0"/>
              <a:t>Local Churches, Food Shelters</a:t>
            </a:r>
          </a:p>
          <a:p>
            <a:pPr lvl="1" eaLnBrk="1" hangingPunct="1">
              <a:lnSpc>
                <a:spcPct val="80000"/>
              </a:lnSpc>
            </a:pPr>
            <a:r>
              <a:rPr lang="en-US" sz="2000" dirty="0"/>
              <a:t>http://www.militaryonesource.mil/</a:t>
            </a:r>
          </a:p>
          <a:p>
            <a:pPr eaLnBrk="1" hangingPunct="1">
              <a:lnSpc>
                <a:spcPct val="80000"/>
              </a:lnSpc>
            </a:pPr>
            <a:endParaRPr lang="en-US" sz="2400" dirty="0"/>
          </a:p>
        </p:txBody>
      </p:sp>
      <p:sp>
        <p:nvSpPr>
          <p:cNvPr id="11267" name="Footer Placeholder 3"/>
          <p:cNvSpPr>
            <a:spLocks noGrp="1"/>
          </p:cNvSpPr>
          <p:nvPr>
            <p:ph type="ftr" sz="quarter" idx="10"/>
          </p:nvPr>
        </p:nvSpPr>
        <p:spPr>
          <a:noFill/>
        </p:spPr>
        <p:txBody>
          <a:bodyPr/>
          <a:lstStyle/>
          <a:p>
            <a:r>
              <a:rPr lang="en-US"/>
              <a:t>U.S. Army Inspector General School   </a:t>
            </a:r>
            <a:fld id="{CCC2FB23-C762-4F4E-89D6-302650CE6AF8}" type="slidenum">
              <a:rPr lang="en-US" smtClean="0"/>
              <a:pPr/>
              <a:t>58</a:t>
            </a:fld>
            <a:endParaRPr lang="en-US"/>
          </a:p>
        </p:txBody>
      </p:sp>
      <p:sp>
        <p:nvSpPr>
          <p:cNvPr id="6" name="Rectangle 2"/>
          <p:cNvSpPr txBox="1">
            <a:spLocks noChangeArrowheads="1"/>
          </p:cNvSpPr>
          <p:nvPr/>
        </p:nvSpPr>
        <p:spPr bwMode="auto">
          <a:xfrm>
            <a:off x="990600" y="457200"/>
            <a:ext cx="7086600" cy="1143000"/>
          </a:xfrm>
          <a:prstGeom prst="rect">
            <a:avLst/>
          </a:prstGeom>
          <a:noFill/>
          <a:ln w="9525">
            <a:noFill/>
            <a:miter lim="800000"/>
            <a:headEnd/>
            <a:tailEnd/>
          </a:ln>
        </p:spPr>
        <p:txBody>
          <a:bodyPr anchor="ctr"/>
          <a:lstStyle/>
          <a:p>
            <a:pPr>
              <a:defRPr/>
            </a:pPr>
            <a:r>
              <a:rPr lang="en-US" sz="4000" b="1" kern="0" dirty="0">
                <a:solidFill>
                  <a:schemeClr val="tx2"/>
                </a:solidFill>
                <a:latin typeface="+mj-lt"/>
                <a:ea typeface="+mj-ea"/>
                <a:cs typeface="+mj-cs"/>
              </a:rPr>
              <a:t>Family Non-support</a:t>
            </a:r>
            <a:br>
              <a:rPr lang="en-US" sz="4000" b="1" kern="0" dirty="0">
                <a:solidFill>
                  <a:schemeClr val="tx2"/>
                </a:solidFill>
                <a:latin typeface="+mj-lt"/>
                <a:ea typeface="+mj-ea"/>
                <a:cs typeface="+mj-cs"/>
              </a:rPr>
            </a:br>
            <a:r>
              <a:rPr lang="en-US" sz="3600" b="1" dirty="0"/>
              <a:t>Make Your Job Easier</a:t>
            </a:r>
            <a:endParaRPr lang="en-US" sz="3600" b="1" kern="0" dirty="0">
              <a:solidFill>
                <a:schemeClr val="tx2"/>
              </a:solidFill>
              <a:latin typeface="+mj-lt"/>
              <a:ea typeface="+mj-ea"/>
              <a:cs typeface="+mj-cs"/>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a:t>U.S. Army Inspector General School   </a:t>
            </a:r>
            <a:fld id="{DA64F45A-B4D4-42F6-981A-47D1F1ADCDF1}" type="slidenum">
              <a:rPr lang="en-US" smtClean="0"/>
              <a:pPr/>
              <a:t>59</a:t>
            </a:fld>
            <a:endParaRPr lang="en-US"/>
          </a:p>
        </p:txBody>
      </p:sp>
      <p:sp>
        <p:nvSpPr>
          <p:cNvPr id="12291" name="Rectangle 2"/>
          <p:cNvSpPr>
            <a:spLocks noGrp="1" noChangeArrowheads="1"/>
          </p:cNvSpPr>
          <p:nvPr>
            <p:ph type="title"/>
          </p:nvPr>
        </p:nvSpPr>
        <p:spPr>
          <a:xfrm>
            <a:off x="1219200" y="718042"/>
            <a:ext cx="7086600" cy="1143000"/>
          </a:xfrm>
        </p:spPr>
        <p:txBody>
          <a:bodyPr/>
          <a:lstStyle/>
          <a:p>
            <a:pPr eaLnBrk="1" hangingPunct="1"/>
            <a:r>
              <a:rPr lang="en-US" sz="4000" dirty="0"/>
              <a:t> Not IG Appropriate </a:t>
            </a:r>
            <a:br>
              <a:rPr lang="en-US" sz="4000" dirty="0"/>
            </a:br>
            <a:r>
              <a:rPr lang="en-US" sz="3600" dirty="0"/>
              <a:t>Private Indebtedness</a:t>
            </a:r>
            <a:br>
              <a:rPr lang="en-US" sz="4000" dirty="0"/>
            </a:br>
            <a:r>
              <a:rPr lang="en-US" sz="3600" dirty="0"/>
              <a:t> </a:t>
            </a:r>
          </a:p>
        </p:txBody>
      </p:sp>
      <p:sp>
        <p:nvSpPr>
          <p:cNvPr id="12292" name="Rectangle 3"/>
          <p:cNvSpPr>
            <a:spLocks noGrp="1" noChangeArrowheads="1"/>
          </p:cNvSpPr>
          <p:nvPr>
            <p:ph type="body" idx="1"/>
          </p:nvPr>
        </p:nvSpPr>
        <p:spPr>
          <a:xfrm>
            <a:off x="304800" y="2362200"/>
            <a:ext cx="8534400" cy="4495800"/>
          </a:xfrm>
        </p:spPr>
        <p:txBody>
          <a:bodyPr/>
          <a:lstStyle/>
          <a:p>
            <a:pPr eaLnBrk="1" hangingPunct="1"/>
            <a:r>
              <a:rPr lang="en-US" sz="2800" dirty="0">
                <a:solidFill>
                  <a:srgbClr val="FC0128"/>
                </a:solidFill>
              </a:rPr>
              <a:t>Command</a:t>
            </a:r>
            <a:r>
              <a:rPr lang="en-US" sz="2800" dirty="0"/>
              <a:t> issue </a:t>
            </a:r>
            <a:r>
              <a:rPr lang="en-US" sz="2800" dirty="0">
                <a:solidFill>
                  <a:srgbClr val="336600"/>
                </a:solidFill>
              </a:rPr>
              <a:t>(DODI 1344.09)</a:t>
            </a:r>
          </a:p>
          <a:p>
            <a:pPr eaLnBrk="1" hangingPunct="1"/>
            <a:endParaRPr lang="en-US" sz="2400" dirty="0">
              <a:solidFill>
                <a:srgbClr val="336600"/>
              </a:solidFill>
            </a:endParaRPr>
          </a:p>
          <a:p>
            <a:pPr eaLnBrk="1" hangingPunct="1"/>
            <a:r>
              <a:rPr lang="en-US" sz="2800" dirty="0"/>
              <a:t>Know and adhere to state laws</a:t>
            </a:r>
          </a:p>
          <a:p>
            <a:pPr eaLnBrk="1" hangingPunct="1"/>
            <a:endParaRPr lang="en-US" sz="2400" dirty="0">
              <a:solidFill>
                <a:srgbClr val="336600"/>
              </a:solidFill>
            </a:endParaRPr>
          </a:p>
          <a:p>
            <a:pPr eaLnBrk="1" hangingPunct="1"/>
            <a:r>
              <a:rPr lang="en-US" sz="2800" dirty="0"/>
              <a:t>IG’s role is to assist in properly routing the complaint</a:t>
            </a:r>
          </a:p>
          <a:p>
            <a:pPr marL="0" indent="0" eaLnBrk="1" hangingPunct="1">
              <a:buNone/>
            </a:pPr>
            <a:endParaRPr lang="en-US" sz="2400" dirty="0"/>
          </a:p>
        </p:txBody>
      </p:sp>
      <p:sp>
        <p:nvSpPr>
          <p:cNvPr id="12293" name="Text Box 2"/>
          <p:cNvSpPr txBox="1">
            <a:spLocks noChangeArrowheads="1"/>
          </p:cNvSpPr>
          <p:nvPr/>
        </p:nvSpPr>
        <p:spPr bwMode="auto">
          <a:xfrm>
            <a:off x="6450063" y="6391668"/>
            <a:ext cx="2090636" cy="313932"/>
          </a:xfrm>
          <a:prstGeom prst="rect">
            <a:avLst/>
          </a:prstGeom>
          <a:noFill/>
          <a:ln w="76200">
            <a:noFill/>
            <a:miter lim="800000"/>
            <a:headEnd/>
            <a:tailEnd/>
          </a:ln>
        </p:spPr>
        <p:txBody>
          <a:bodyPr wrap="none">
            <a:spAutoFit/>
          </a:bodyPr>
          <a:lstStyle/>
          <a:p>
            <a:pPr>
              <a:lnSpc>
                <a:spcPct val="90000"/>
              </a:lnSpc>
              <a:spcBef>
                <a:spcPct val="20000"/>
              </a:spcBef>
            </a:pPr>
            <a:r>
              <a:rPr lang="en-US" sz="1600" b="1" dirty="0">
                <a:solidFill>
                  <a:srgbClr val="336600"/>
                </a:solidFill>
              </a:rPr>
              <a:t>AR 20-1, para. 6-3b </a:t>
            </a:r>
            <a:endParaRPr lang="en-US" sz="1600" dirty="0">
              <a:solidFill>
                <a:srgbClr val="336600"/>
              </a:solidFill>
            </a:endParaRPr>
          </a:p>
        </p:txBody>
      </p:sp>
      <p:pic>
        <p:nvPicPr>
          <p:cNvPr id="12294" name="Picture 3" descr="MCj03889260000[1]"/>
          <p:cNvPicPr>
            <a:picLocks noChangeAspect="1" noChangeArrowheads="1"/>
          </p:cNvPicPr>
          <p:nvPr/>
        </p:nvPicPr>
        <p:blipFill>
          <a:blip r:embed="rId3" cstate="print"/>
          <a:srcRect/>
          <a:stretch>
            <a:fillRect/>
          </a:stretch>
        </p:blipFill>
        <p:spPr bwMode="auto">
          <a:xfrm>
            <a:off x="6477000" y="1905001"/>
            <a:ext cx="2362200" cy="1395413"/>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FontTx/>
              <a:buNone/>
            </a:pPr>
            <a:r>
              <a:rPr lang="en-US" altLang="en-US" sz="1400"/>
              <a:t>U.S. Army Inspector General School   </a:t>
            </a:r>
            <a:fld id="{8316AFB9-8F96-4751-9105-AF79C96C2FA5}" type="slidenum">
              <a:rPr lang="en-US" altLang="en-US" sz="1400"/>
              <a:pPr>
                <a:spcBef>
                  <a:spcPct val="0"/>
                </a:spcBef>
                <a:buFontTx/>
                <a:buNone/>
              </a:pPr>
              <a:t>6</a:t>
            </a:fld>
            <a:endParaRPr lang="en-US" altLang="en-US" sz="1400"/>
          </a:p>
        </p:txBody>
      </p:sp>
      <p:sp>
        <p:nvSpPr>
          <p:cNvPr id="6147" name="Rectangle 2"/>
          <p:cNvSpPr>
            <a:spLocks noGrp="1" noChangeArrowheads="1"/>
          </p:cNvSpPr>
          <p:nvPr>
            <p:ph type="title"/>
          </p:nvPr>
        </p:nvSpPr>
        <p:spPr>
          <a:xfrm>
            <a:off x="1676400" y="381000"/>
            <a:ext cx="7086600" cy="1143000"/>
          </a:xfrm>
        </p:spPr>
        <p:txBody>
          <a:bodyPr/>
          <a:lstStyle/>
          <a:p>
            <a:pPr eaLnBrk="1" hangingPunct="1"/>
            <a:r>
              <a:rPr lang="en-US" altLang="en-US" sz="4000" dirty="0"/>
              <a:t>Terminal Learning Objective</a:t>
            </a:r>
          </a:p>
        </p:txBody>
      </p:sp>
      <p:sp>
        <p:nvSpPr>
          <p:cNvPr id="4100" name="Rectangle 3"/>
          <p:cNvSpPr>
            <a:spLocks noGrp="1" noChangeArrowheads="1"/>
          </p:cNvSpPr>
          <p:nvPr>
            <p:ph type="body" idx="1"/>
          </p:nvPr>
        </p:nvSpPr>
        <p:spPr>
          <a:xfrm>
            <a:off x="304800" y="1937544"/>
            <a:ext cx="8534400" cy="4495800"/>
          </a:xfrm>
        </p:spPr>
        <p:txBody>
          <a:bodyPr/>
          <a:lstStyle/>
          <a:p>
            <a:pPr>
              <a:defRPr/>
            </a:pPr>
            <a:r>
              <a:rPr lang="en-US" sz="2200" u="sng" dirty="0"/>
              <a:t>Action:</a:t>
            </a:r>
            <a:r>
              <a:rPr lang="en-US" sz="2200" dirty="0"/>
              <a:t> Resolve complaints and issues for an individual using the Inspector General Action Process (IGAP).</a:t>
            </a:r>
          </a:p>
          <a:p>
            <a:pPr marL="0" indent="0">
              <a:buNone/>
              <a:defRPr/>
            </a:pPr>
            <a:r>
              <a:rPr lang="en-US" sz="1200" dirty="0"/>
              <a:t> </a:t>
            </a:r>
          </a:p>
          <a:p>
            <a:pPr>
              <a:defRPr/>
            </a:pPr>
            <a:r>
              <a:rPr lang="en-US" sz="2200" u="sng" dirty="0"/>
              <a:t>Conditions:</a:t>
            </a:r>
            <a:r>
              <a:rPr lang="en-US" sz="2200" dirty="0"/>
              <a:t> Given Army Regulation 20-1, </a:t>
            </a:r>
            <a:r>
              <a:rPr lang="en-US" sz="2200" u="sng" dirty="0"/>
              <a:t>The Assistance and Investigations Guide</a:t>
            </a:r>
            <a:r>
              <a:rPr lang="en-US" sz="2200" dirty="0"/>
              <a:t>, classroom handouts, classroom instruction, and Inspector General Action Request (IGAR) topics.</a:t>
            </a:r>
          </a:p>
          <a:p>
            <a:pPr marL="0" indent="0">
              <a:buNone/>
              <a:defRPr/>
            </a:pPr>
            <a:r>
              <a:rPr lang="en-US" sz="1200" dirty="0"/>
              <a:t> </a:t>
            </a:r>
          </a:p>
          <a:p>
            <a:pPr>
              <a:defRPr/>
            </a:pPr>
            <a:r>
              <a:rPr lang="en-US" sz="2200" u="sng" dirty="0"/>
              <a:t>Standard:</a:t>
            </a:r>
            <a:r>
              <a:rPr lang="en-US" sz="2200" dirty="0"/>
              <a:t> Correctly apply the seven-step Inspector General Action Process (IGAP) to resolve Inspector General Action Requests (IGARs), describe the Inspector General (IG) concept of confidentiality, and describe the policy guidelines regarding IG Records. </a:t>
            </a:r>
          </a:p>
          <a:p>
            <a:pPr eaLnBrk="1" hangingPunct="1">
              <a:defRPr/>
            </a:pPr>
            <a:endParaRPr lang="en-US" altLang="en-US" sz="2200" dirty="0"/>
          </a:p>
        </p:txBody>
      </p:sp>
    </p:spTree>
    <p:extLst>
      <p:ext uri="{BB962C8B-B14F-4D97-AF65-F5344CB8AC3E}">
        <p14:creationId xmlns:p14="http://schemas.microsoft.com/office/powerpoint/2010/main" val="3757338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a:t>U.S. Army Inspector General School   </a:t>
            </a:r>
            <a:fld id="{AAFE78F3-E996-4960-91F3-52855AE8B72C}" type="slidenum">
              <a:rPr lang="en-US" smtClean="0"/>
              <a:pPr>
                <a:defRPr/>
              </a:pPr>
              <a:t>60</a:t>
            </a:fld>
            <a:endParaRPr lang="en-US" dirty="0"/>
          </a:p>
        </p:txBody>
      </p:sp>
      <p:sp>
        <p:nvSpPr>
          <p:cNvPr id="5" name="Rectangle 2"/>
          <p:cNvSpPr txBox="1">
            <a:spLocks noChangeArrowheads="1"/>
          </p:cNvSpPr>
          <p:nvPr/>
        </p:nvSpPr>
        <p:spPr bwMode="auto">
          <a:xfrm>
            <a:off x="1676400" y="457200"/>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pPr eaLnBrk="1" hangingPunct="1"/>
            <a:r>
              <a:rPr lang="en-US" sz="3600" kern="0" dirty="0"/>
              <a:t>  </a:t>
            </a:r>
            <a:r>
              <a:rPr lang="en-US" sz="3600" dirty="0"/>
              <a:t>Not IG Appropriate</a:t>
            </a:r>
            <a:endParaRPr lang="en-US" sz="3600" kern="0" dirty="0"/>
          </a:p>
          <a:p>
            <a:pPr eaLnBrk="1" hangingPunct="1"/>
            <a:r>
              <a:rPr lang="en-US" sz="3600" kern="0" dirty="0"/>
              <a:t>Redress Available Through Other Means</a:t>
            </a:r>
          </a:p>
        </p:txBody>
      </p:sp>
      <p:sp>
        <p:nvSpPr>
          <p:cNvPr id="6" name="Text Box 1035"/>
          <p:cNvSpPr txBox="1">
            <a:spLocks noGrp="1" noChangeArrowheads="1"/>
          </p:cNvSpPr>
          <p:nvPr>
            <p:ph idx="1"/>
          </p:nvPr>
        </p:nvSpPr>
        <p:spPr bwMode="auto">
          <a:xfrm>
            <a:off x="4953000" y="6044626"/>
            <a:ext cx="3810000" cy="584775"/>
          </a:xfrm>
          <a:prstGeom prst="rect">
            <a:avLst/>
          </a:prstGeom>
          <a:noFill/>
          <a:ln w="76200">
            <a:noFill/>
            <a:miter lim="800000"/>
            <a:headEnd/>
            <a:tailEnd/>
          </a:ln>
        </p:spPr>
        <p:txBody>
          <a:bodyPr wrap="square">
            <a:spAutoFit/>
          </a:bodyPr>
          <a:lstStyle/>
          <a:p>
            <a:pPr marL="457200" lvl="1" indent="0">
              <a:lnSpc>
                <a:spcPct val="90000"/>
              </a:lnSpc>
              <a:buNone/>
            </a:pPr>
            <a:r>
              <a:rPr lang="en-US" sz="1600" dirty="0">
                <a:solidFill>
                  <a:srgbClr val="336600"/>
                </a:solidFill>
              </a:rPr>
              <a:t>AR 20-1, para. 6-1b. and 6-3g.</a:t>
            </a:r>
          </a:p>
          <a:p>
            <a:pPr marL="457200" lvl="1" indent="0">
              <a:lnSpc>
                <a:spcPct val="90000"/>
              </a:lnSpc>
              <a:buNone/>
            </a:pPr>
            <a:r>
              <a:rPr lang="en-US" sz="1600" dirty="0">
                <a:solidFill>
                  <a:srgbClr val="336600"/>
                </a:solidFill>
              </a:rPr>
              <a:t>A&amp;I Guide, Part One, Section 4-1</a:t>
            </a:r>
          </a:p>
        </p:txBody>
      </p:sp>
      <p:sp>
        <p:nvSpPr>
          <p:cNvPr id="7" name="Rectangle 3"/>
          <p:cNvSpPr txBox="1">
            <a:spLocks noChangeArrowheads="1"/>
          </p:cNvSpPr>
          <p:nvPr/>
        </p:nvSpPr>
        <p:spPr bwMode="auto">
          <a:xfrm>
            <a:off x="76200" y="2057400"/>
            <a:ext cx="8763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spcBef>
                <a:spcPts val="1200"/>
              </a:spcBef>
            </a:pPr>
            <a:r>
              <a:rPr lang="en-US" sz="2200" kern="0" dirty="0"/>
              <a:t>Complainant </a:t>
            </a:r>
            <a:r>
              <a:rPr lang="en-US" sz="2200" u="sng" kern="0" dirty="0">
                <a:solidFill>
                  <a:srgbClr val="0033CC"/>
                </a:solidFill>
              </a:rPr>
              <a:t>must first </a:t>
            </a:r>
            <a:r>
              <a:rPr lang="en-US" sz="2200" kern="0" dirty="0"/>
              <a:t>comply with prescribed redress process</a:t>
            </a:r>
          </a:p>
          <a:p>
            <a:pPr eaLnBrk="1" hangingPunct="1">
              <a:spcBef>
                <a:spcPts val="1200"/>
              </a:spcBef>
            </a:pPr>
            <a:r>
              <a:rPr lang="en-US" sz="2200" kern="0" dirty="0">
                <a:solidFill>
                  <a:srgbClr val="0000FF"/>
                </a:solidFill>
              </a:rPr>
              <a:t>IG is limited to a review of the redress process </a:t>
            </a:r>
            <a:r>
              <a:rPr lang="en-US" sz="2200" kern="0" dirty="0"/>
              <a:t>to determine if the Soldier was afforded the due process provided by law or regulation</a:t>
            </a:r>
          </a:p>
          <a:p>
            <a:pPr lvl="1" eaLnBrk="1" hangingPunct="1">
              <a:spcBef>
                <a:spcPts val="1200"/>
              </a:spcBef>
            </a:pPr>
            <a:r>
              <a:rPr lang="en-US" sz="1800" kern="0" dirty="0">
                <a:solidFill>
                  <a:srgbClr val="FF0000"/>
                </a:solidFill>
              </a:rPr>
              <a:t>Due-Process Review </a:t>
            </a:r>
            <a:r>
              <a:rPr lang="en-US" sz="1800" kern="0" dirty="0"/>
              <a:t>is IG appropriate … even if </a:t>
            </a:r>
            <a:r>
              <a:rPr lang="en-US" sz="1800" i="1" kern="0" dirty="0"/>
              <a:t>issue</a:t>
            </a:r>
            <a:r>
              <a:rPr lang="en-US" sz="1800" kern="0" dirty="0"/>
              <a:t> may not be IG appropriate or has another avenue of redress</a:t>
            </a:r>
          </a:p>
          <a:p>
            <a:pPr lvl="1" eaLnBrk="1" hangingPunct="1">
              <a:spcBef>
                <a:spcPts val="1200"/>
              </a:spcBef>
            </a:pPr>
            <a:r>
              <a:rPr lang="en-US" sz="1800" kern="0" dirty="0"/>
              <a:t>IG will attempt to resolve if determined Soldier was not given due process</a:t>
            </a:r>
          </a:p>
          <a:p>
            <a:pPr marL="0" indent="0" eaLnBrk="1" hangingPunct="1">
              <a:spcBef>
                <a:spcPts val="1200"/>
              </a:spcBef>
              <a:buNone/>
            </a:pPr>
            <a:endParaRPr lang="en-US" sz="1400" kern="0" dirty="0"/>
          </a:p>
        </p:txBody>
      </p:sp>
      <p:sp>
        <p:nvSpPr>
          <p:cNvPr id="2" name="TextBox 1"/>
          <p:cNvSpPr txBox="1"/>
          <p:nvPr/>
        </p:nvSpPr>
        <p:spPr>
          <a:xfrm>
            <a:off x="894853" y="5565964"/>
            <a:ext cx="3566160" cy="954107"/>
          </a:xfrm>
          <a:prstGeom prst="rect">
            <a:avLst/>
          </a:prstGeom>
          <a:solidFill>
            <a:srgbClr val="FFFF00"/>
          </a:solidFill>
          <a:ln>
            <a:solidFill>
              <a:schemeClr val="tx1"/>
            </a:solidFill>
          </a:ln>
        </p:spPr>
        <p:txBody>
          <a:bodyPr wrap="square" rtlCol="0">
            <a:spAutoFit/>
          </a:bodyPr>
          <a:lstStyle/>
          <a:p>
            <a:pPr>
              <a:spcBef>
                <a:spcPts val="0"/>
              </a:spcBef>
            </a:pPr>
            <a:r>
              <a:rPr lang="en-US" sz="1400" b="1" u="sng" kern="0" dirty="0"/>
              <a:t>Outcomes: </a:t>
            </a:r>
            <a:r>
              <a:rPr lang="en-US" sz="1400" b="1" kern="0" dirty="0">
                <a:solidFill>
                  <a:schemeClr val="accent1">
                    <a:lumMod val="50000"/>
                  </a:schemeClr>
                </a:solidFill>
              </a:rPr>
              <a:t>Teach &amp; Train</a:t>
            </a:r>
          </a:p>
          <a:p>
            <a:pPr>
              <a:spcBef>
                <a:spcPts val="0"/>
              </a:spcBef>
            </a:pPr>
            <a:r>
              <a:rPr lang="en-US" sz="1400" b="1" kern="0" dirty="0"/>
              <a:t>- There was no fault</a:t>
            </a:r>
          </a:p>
          <a:p>
            <a:pPr>
              <a:spcBef>
                <a:spcPts val="0"/>
              </a:spcBef>
            </a:pPr>
            <a:r>
              <a:rPr lang="en-US" sz="1400" b="1" kern="0" dirty="0"/>
              <a:t>- Complainant failed to comply</a:t>
            </a:r>
          </a:p>
          <a:p>
            <a:pPr>
              <a:spcBef>
                <a:spcPts val="0"/>
              </a:spcBef>
            </a:pPr>
            <a:r>
              <a:rPr lang="en-US" sz="1400" b="1" kern="0" dirty="0"/>
              <a:t>- Responsible official failed to comply</a:t>
            </a:r>
          </a:p>
        </p:txBody>
      </p:sp>
      <p:grpSp>
        <p:nvGrpSpPr>
          <p:cNvPr id="3" name="Group 2">
            <a:extLst>
              <a:ext uri="{FF2B5EF4-FFF2-40B4-BE49-F238E27FC236}">
                <a16:creationId xmlns:a16="http://schemas.microsoft.com/office/drawing/2014/main" id="{DE56BB1A-419C-9344-D8B7-7740A663D465}"/>
              </a:ext>
            </a:extLst>
          </p:cNvPr>
          <p:cNvGrpSpPr/>
          <p:nvPr/>
        </p:nvGrpSpPr>
        <p:grpSpPr>
          <a:xfrm>
            <a:off x="7579164" y="5270955"/>
            <a:ext cx="1511215" cy="488627"/>
            <a:chOff x="40787" y="3206127"/>
            <a:chExt cx="1511215" cy="488627"/>
          </a:xfrm>
        </p:grpSpPr>
        <p:sp>
          <p:nvSpPr>
            <p:cNvPr id="8" name="Rectangle 7">
              <a:extLst>
                <a:ext uri="{FF2B5EF4-FFF2-40B4-BE49-F238E27FC236}">
                  <a16:creationId xmlns:a16="http://schemas.microsoft.com/office/drawing/2014/main" id="{6E4D1EA1-5599-EB34-0EDA-CD609507B420}"/>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Turn &amp; Tab</a:t>
              </a:r>
            </a:p>
          </p:txBody>
        </p:sp>
        <p:sp>
          <p:nvSpPr>
            <p:cNvPr id="9" name="Speech Bubble: Rectangle with Corners Rounded 8">
              <a:extLst>
                <a:ext uri="{FF2B5EF4-FFF2-40B4-BE49-F238E27FC236}">
                  <a16:creationId xmlns:a16="http://schemas.microsoft.com/office/drawing/2014/main" id="{83191FFB-DDCC-1805-AF98-89F882A86511}"/>
                </a:ext>
              </a:extLst>
            </p:cNvPr>
            <p:cNvSpPr/>
            <p:nvPr/>
          </p:nvSpPr>
          <p:spPr bwMode="auto">
            <a:xfrm>
              <a:off x="40787" y="3206127"/>
              <a:ext cx="1511215" cy="488627"/>
            </a:xfrm>
            <a:prstGeom prst="wedgeRoundRectCallout">
              <a:avLst>
                <a:gd name="adj1" fmla="val -337"/>
                <a:gd name="adj2" fmla="val 120292"/>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1590580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U.S. Army Inspector General School   </a:t>
            </a:r>
            <a:fld id="{0036DB54-0159-48CC-A9CC-7168DC4C91A9}" type="slidenum">
              <a:rPr lang="en-US" smtClean="0"/>
              <a:pPr/>
              <a:t>61</a:t>
            </a:fld>
            <a:endParaRPr lang="en-US"/>
          </a:p>
        </p:txBody>
      </p:sp>
      <p:sp>
        <p:nvSpPr>
          <p:cNvPr id="13315" name="Rectangle 2"/>
          <p:cNvSpPr>
            <a:spLocks noGrp="1" noChangeArrowheads="1"/>
          </p:cNvSpPr>
          <p:nvPr>
            <p:ph type="title"/>
          </p:nvPr>
        </p:nvSpPr>
        <p:spPr>
          <a:xfrm>
            <a:off x="1016001" y="474136"/>
            <a:ext cx="7086600" cy="1143000"/>
          </a:xfrm>
        </p:spPr>
        <p:txBody>
          <a:bodyPr/>
          <a:lstStyle/>
          <a:p>
            <a:pPr eaLnBrk="1" hangingPunct="1"/>
            <a:r>
              <a:rPr lang="en-US" sz="4000" dirty="0"/>
              <a:t>Processing IGARs Not Appropriate for IGs </a:t>
            </a:r>
          </a:p>
        </p:txBody>
      </p:sp>
      <p:sp>
        <p:nvSpPr>
          <p:cNvPr id="13316" name="Rectangle 6"/>
          <p:cNvSpPr>
            <a:spLocks noChangeArrowheads="1"/>
          </p:cNvSpPr>
          <p:nvPr/>
        </p:nvSpPr>
        <p:spPr bwMode="auto">
          <a:xfrm>
            <a:off x="304800" y="1981201"/>
            <a:ext cx="8382000" cy="535531"/>
          </a:xfrm>
          <a:prstGeom prst="rect">
            <a:avLst/>
          </a:prstGeom>
          <a:noFill/>
          <a:ln w="76200">
            <a:noFill/>
            <a:miter lim="800000"/>
            <a:headEnd/>
            <a:tailEnd/>
          </a:ln>
        </p:spPr>
        <p:txBody>
          <a:bodyPr>
            <a:spAutoFit/>
          </a:bodyPr>
          <a:lstStyle/>
          <a:p>
            <a:pPr algn="l">
              <a:lnSpc>
                <a:spcPct val="90000"/>
              </a:lnSpc>
              <a:spcBef>
                <a:spcPct val="50000"/>
              </a:spcBef>
            </a:pPr>
            <a:r>
              <a:rPr lang="en-US" sz="3200" b="1"/>
              <a:t> </a:t>
            </a:r>
            <a:endParaRPr lang="en-US" sz="2300" b="1"/>
          </a:p>
        </p:txBody>
      </p:sp>
      <p:sp>
        <p:nvSpPr>
          <p:cNvPr id="13317" name="Text Box 7"/>
          <p:cNvSpPr txBox="1">
            <a:spLocks noChangeArrowheads="1"/>
          </p:cNvSpPr>
          <p:nvPr/>
        </p:nvSpPr>
        <p:spPr bwMode="auto">
          <a:xfrm>
            <a:off x="72887" y="2009071"/>
            <a:ext cx="8839200" cy="4339650"/>
          </a:xfrm>
          <a:prstGeom prst="rect">
            <a:avLst/>
          </a:prstGeom>
          <a:noFill/>
          <a:ln w="76200">
            <a:noFill/>
            <a:miter lim="800000"/>
            <a:headEnd/>
            <a:tailEnd/>
          </a:ln>
        </p:spPr>
        <p:txBody>
          <a:bodyPr>
            <a:spAutoFit/>
          </a:bodyPr>
          <a:lstStyle/>
          <a:p>
            <a:pPr marL="800100" lvl="1" indent="-342900">
              <a:lnSpc>
                <a:spcPct val="90000"/>
              </a:lnSpc>
              <a:spcBef>
                <a:spcPct val="50000"/>
              </a:spcBef>
              <a:buFont typeface="Wingdings" pitchFamily="2" charset="2"/>
              <a:buChar char="Ø"/>
            </a:pPr>
            <a:r>
              <a:rPr lang="en-US" sz="2300" b="1" dirty="0">
                <a:solidFill>
                  <a:srgbClr val="0033CC"/>
                </a:solidFill>
              </a:rPr>
              <a:t>Steps 1 and 2</a:t>
            </a:r>
            <a:r>
              <a:rPr lang="en-US" sz="2300" b="1" dirty="0"/>
              <a:t>: Receive the IGAR, Open a Case in IGARS</a:t>
            </a:r>
          </a:p>
          <a:p>
            <a:pPr marL="800100" lvl="1" indent="-342900">
              <a:lnSpc>
                <a:spcPct val="90000"/>
              </a:lnSpc>
              <a:spcBef>
                <a:spcPct val="50000"/>
              </a:spcBef>
              <a:buFont typeface="Wingdings" pitchFamily="2" charset="2"/>
              <a:buChar char="Ø"/>
            </a:pPr>
            <a:r>
              <a:rPr lang="en-US" sz="2300" b="1" dirty="0"/>
              <a:t>Thoroughly </a:t>
            </a:r>
            <a:r>
              <a:rPr lang="en-US" sz="2300" b="1" dirty="0">
                <a:solidFill>
                  <a:srgbClr val="0033CC"/>
                </a:solidFill>
              </a:rPr>
              <a:t>analyze the whole complaint </a:t>
            </a:r>
            <a:r>
              <a:rPr lang="en-US" sz="2300" b="1" dirty="0"/>
              <a:t>to identify </a:t>
            </a:r>
            <a:r>
              <a:rPr lang="en-US" sz="2300" b="1" u="sng" dirty="0"/>
              <a:t>all</a:t>
            </a:r>
            <a:r>
              <a:rPr lang="en-US" sz="2300" b="1" dirty="0"/>
              <a:t> issues / allegations</a:t>
            </a:r>
          </a:p>
          <a:p>
            <a:pPr marL="800100" lvl="1" indent="-342900">
              <a:lnSpc>
                <a:spcPct val="90000"/>
              </a:lnSpc>
              <a:spcBef>
                <a:spcPct val="50000"/>
              </a:spcBef>
              <a:buFont typeface="Wingdings" pitchFamily="2" charset="2"/>
              <a:buChar char="Ø"/>
            </a:pPr>
            <a:r>
              <a:rPr lang="en-US" sz="2300" b="1" dirty="0"/>
              <a:t>Determine if the complainant has attempted to use the appropriate appeal process, if not, advise them to do so</a:t>
            </a:r>
          </a:p>
          <a:p>
            <a:pPr marL="800100" lvl="1" indent="-342900">
              <a:lnSpc>
                <a:spcPct val="90000"/>
              </a:lnSpc>
              <a:spcBef>
                <a:spcPct val="50000"/>
              </a:spcBef>
              <a:buFont typeface="Wingdings" pitchFamily="2" charset="2"/>
              <a:buChar char="Ø"/>
            </a:pPr>
            <a:r>
              <a:rPr lang="en-US" sz="2300" b="1" dirty="0"/>
              <a:t> Provide information for the responsible office (contact / specific requirements)</a:t>
            </a:r>
          </a:p>
          <a:p>
            <a:pPr marL="800100" lvl="1" indent="-342900">
              <a:lnSpc>
                <a:spcPct val="90000"/>
              </a:lnSpc>
              <a:spcBef>
                <a:spcPct val="50000"/>
              </a:spcBef>
              <a:buFont typeface="Wingdings" pitchFamily="2" charset="2"/>
              <a:buChar char="Ø"/>
            </a:pPr>
            <a:r>
              <a:rPr lang="en-US" sz="2300" b="1" dirty="0"/>
              <a:t> Warm Hand-off where appropriate</a:t>
            </a:r>
          </a:p>
          <a:p>
            <a:pPr marL="800100" lvl="1" indent="-342900">
              <a:lnSpc>
                <a:spcPct val="90000"/>
              </a:lnSpc>
              <a:spcBef>
                <a:spcPct val="50000"/>
              </a:spcBef>
              <a:buFont typeface="Wingdings" pitchFamily="2" charset="2"/>
              <a:buChar char="Ø"/>
            </a:pPr>
            <a:r>
              <a:rPr lang="en-US" sz="2300" b="1" dirty="0">
                <a:solidFill>
                  <a:srgbClr val="0033CC"/>
                </a:solidFill>
              </a:rPr>
              <a:t>Follow-up as required </a:t>
            </a:r>
            <a:r>
              <a:rPr lang="en-US" sz="2300" b="1" dirty="0"/>
              <a:t>and Close the case in IGARS</a:t>
            </a:r>
          </a:p>
          <a:p>
            <a:pPr marL="800100" lvl="1" indent="-342900">
              <a:lnSpc>
                <a:spcPct val="90000"/>
              </a:lnSpc>
              <a:spcBef>
                <a:spcPct val="50000"/>
              </a:spcBef>
              <a:buFont typeface="Wingdings" pitchFamily="2" charset="2"/>
              <a:buChar char="Ø"/>
            </a:pPr>
            <a:r>
              <a:rPr lang="en-US" sz="2300" b="1" dirty="0"/>
              <a:t>Look for possible systemic issues</a:t>
            </a:r>
          </a:p>
        </p:txBody>
      </p:sp>
      <p:sp>
        <p:nvSpPr>
          <p:cNvPr id="13318" name="Text Box 9"/>
          <p:cNvSpPr txBox="1">
            <a:spLocks noChangeArrowheads="1"/>
          </p:cNvSpPr>
          <p:nvPr/>
        </p:nvSpPr>
        <p:spPr bwMode="auto">
          <a:xfrm>
            <a:off x="6765141" y="6410533"/>
            <a:ext cx="2305972" cy="313932"/>
          </a:xfrm>
          <a:prstGeom prst="rect">
            <a:avLst/>
          </a:prstGeom>
          <a:noFill/>
          <a:ln w="76200">
            <a:noFill/>
            <a:miter lim="800000"/>
            <a:headEnd/>
            <a:tailEnd/>
          </a:ln>
        </p:spPr>
        <p:txBody>
          <a:bodyPr wrap="square">
            <a:spAutoFit/>
          </a:bodyPr>
          <a:lstStyle/>
          <a:p>
            <a:pPr algn="l">
              <a:lnSpc>
                <a:spcPct val="90000"/>
              </a:lnSpc>
            </a:pPr>
            <a:r>
              <a:rPr lang="en-US" sz="1600" b="1" dirty="0">
                <a:solidFill>
                  <a:srgbClr val="336600"/>
                </a:solidFill>
              </a:rPr>
              <a:t>AR 20-1, </a:t>
            </a:r>
            <a:r>
              <a:rPr lang="en-US" sz="1600" b="1" dirty="0" err="1">
                <a:solidFill>
                  <a:srgbClr val="336600"/>
                </a:solidFill>
              </a:rPr>
              <a:t>para</a:t>
            </a:r>
            <a:r>
              <a:rPr lang="en-US" sz="1600" b="1" dirty="0">
                <a:solidFill>
                  <a:srgbClr val="336600"/>
                </a:solidFill>
              </a:rPr>
              <a:t>. 6-3</a:t>
            </a:r>
          </a:p>
        </p:txBody>
      </p:sp>
      <p:grpSp>
        <p:nvGrpSpPr>
          <p:cNvPr id="10" name="Group 9"/>
          <p:cNvGrpSpPr/>
          <p:nvPr/>
        </p:nvGrpSpPr>
        <p:grpSpPr>
          <a:xfrm>
            <a:off x="7772401" y="563035"/>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5</a:t>
              </a:r>
            </a:p>
          </p:txBody>
        </p:sp>
      </p:gr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U.S. Army Inspector General School   </a:t>
            </a:r>
            <a:fld id="{795762E2-D63E-43A2-97DB-0E3A78C7166B}" type="slidenum">
              <a:rPr lang="en-US" smtClean="0"/>
              <a:pPr/>
              <a:t>62</a:t>
            </a:fld>
            <a:endParaRPr lang="en-US"/>
          </a:p>
        </p:txBody>
      </p:sp>
      <p:sp>
        <p:nvSpPr>
          <p:cNvPr id="17411" name="Rectangle 4"/>
          <p:cNvSpPr>
            <a:spLocks noGrp="1" noChangeArrowheads="1"/>
          </p:cNvSpPr>
          <p:nvPr>
            <p:ph type="title"/>
          </p:nvPr>
        </p:nvSpPr>
        <p:spPr>
          <a:xfrm>
            <a:off x="1566864" y="654557"/>
            <a:ext cx="7500937" cy="1143000"/>
          </a:xfrm>
        </p:spPr>
        <p:txBody>
          <a:bodyPr/>
          <a:lstStyle/>
          <a:p>
            <a:pPr eaLnBrk="1" hangingPunct="1"/>
            <a:r>
              <a:rPr lang="en-US" sz="4000" dirty="0"/>
              <a:t>Civilian IGARs </a:t>
            </a:r>
            <a:r>
              <a:rPr lang="en-US" sz="4000" i="1" dirty="0">
                <a:solidFill>
                  <a:srgbClr val="000099"/>
                </a:solidFill>
              </a:rPr>
              <a:t>Usually</a:t>
            </a:r>
            <a:r>
              <a:rPr lang="en-US" sz="4000" dirty="0">
                <a:solidFill>
                  <a:srgbClr val="000099"/>
                </a:solidFill>
              </a:rPr>
              <a:t> Not</a:t>
            </a:r>
            <a:r>
              <a:rPr lang="en-US" sz="4000" dirty="0"/>
              <a:t> IG Appropriate</a:t>
            </a:r>
            <a:br>
              <a:rPr lang="en-US" sz="4000" dirty="0"/>
            </a:br>
            <a:endParaRPr lang="en-US" sz="4000" dirty="0"/>
          </a:p>
        </p:txBody>
      </p:sp>
      <p:sp>
        <p:nvSpPr>
          <p:cNvPr id="16389" name="Rectangle 5"/>
          <p:cNvSpPr>
            <a:spLocks noGrp="1" noChangeArrowheads="1"/>
          </p:cNvSpPr>
          <p:nvPr>
            <p:ph type="body" idx="1"/>
          </p:nvPr>
        </p:nvSpPr>
        <p:spPr>
          <a:xfrm>
            <a:off x="152400" y="2051844"/>
            <a:ext cx="8534400" cy="4419600"/>
          </a:xfrm>
        </p:spPr>
        <p:txBody>
          <a:bodyPr/>
          <a:lstStyle/>
          <a:p>
            <a:pPr eaLnBrk="1" hangingPunct="1">
              <a:spcBef>
                <a:spcPts val="0"/>
              </a:spcBef>
              <a:spcAft>
                <a:spcPts val="1200"/>
              </a:spcAft>
            </a:pPr>
            <a:r>
              <a:rPr lang="en-US" sz="2800" dirty="0">
                <a:solidFill>
                  <a:srgbClr val="0033CC"/>
                </a:solidFill>
              </a:rPr>
              <a:t>Grievances: </a:t>
            </a:r>
            <a:r>
              <a:rPr lang="en-US" sz="2800" dirty="0"/>
              <a:t>Refer to Civilian Personnel Advisory Center (CPAC)</a:t>
            </a:r>
          </a:p>
          <a:p>
            <a:pPr eaLnBrk="1" hangingPunct="1">
              <a:spcBef>
                <a:spcPts val="0"/>
              </a:spcBef>
              <a:spcAft>
                <a:spcPts val="1200"/>
              </a:spcAft>
            </a:pPr>
            <a:r>
              <a:rPr lang="en-US" sz="2800" dirty="0"/>
              <a:t>Appeals of Adverse Action: Refer to CPAC</a:t>
            </a:r>
          </a:p>
          <a:p>
            <a:pPr eaLnBrk="1" hangingPunct="1">
              <a:spcBef>
                <a:spcPts val="0"/>
              </a:spcBef>
              <a:spcAft>
                <a:spcPts val="1200"/>
              </a:spcAft>
            </a:pPr>
            <a:r>
              <a:rPr lang="en-US" sz="2800" dirty="0">
                <a:solidFill>
                  <a:srgbClr val="FF0000"/>
                </a:solidFill>
              </a:rPr>
              <a:t>Discrimination or Harassment </a:t>
            </a:r>
            <a:r>
              <a:rPr lang="en-US" sz="2800" dirty="0"/>
              <a:t>Complaints: Refer to </a:t>
            </a:r>
            <a:r>
              <a:rPr lang="en-US" sz="2800" dirty="0">
                <a:solidFill>
                  <a:srgbClr val="FC0128"/>
                </a:solidFill>
              </a:rPr>
              <a:t>Equal Employment Opportunity (EEO)</a:t>
            </a:r>
          </a:p>
          <a:p>
            <a:pPr eaLnBrk="1" hangingPunct="1">
              <a:spcBef>
                <a:spcPts val="0"/>
              </a:spcBef>
              <a:spcAft>
                <a:spcPts val="1200"/>
              </a:spcAft>
            </a:pPr>
            <a:r>
              <a:rPr lang="en-US" sz="2800" dirty="0">
                <a:solidFill>
                  <a:srgbClr val="0033CC"/>
                </a:solidFill>
              </a:rPr>
              <a:t>Whistleblower Reprisal: </a:t>
            </a:r>
            <a:r>
              <a:rPr lang="en-US" sz="2800" dirty="0"/>
              <a:t>Referral depends on status (more during investigations)</a:t>
            </a:r>
          </a:p>
        </p:txBody>
      </p:sp>
      <p:sp>
        <p:nvSpPr>
          <p:cNvPr id="17413" name="Text Box 1028"/>
          <p:cNvSpPr txBox="1">
            <a:spLocks noChangeArrowheads="1"/>
          </p:cNvSpPr>
          <p:nvPr/>
        </p:nvSpPr>
        <p:spPr bwMode="auto">
          <a:xfrm>
            <a:off x="5257800" y="6120826"/>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6-3h.</a:t>
            </a:r>
          </a:p>
          <a:p>
            <a:pPr algn="l"/>
            <a:r>
              <a:rPr lang="en-US" sz="1600" b="1" dirty="0">
                <a:solidFill>
                  <a:srgbClr val="336600"/>
                </a:solidFill>
              </a:rPr>
              <a:t>A&amp;I Guide, Part One, Sections 6 &amp; 7</a:t>
            </a:r>
          </a:p>
        </p:txBody>
      </p:sp>
      <p:grpSp>
        <p:nvGrpSpPr>
          <p:cNvPr id="13" name="Group 12"/>
          <p:cNvGrpSpPr/>
          <p:nvPr/>
        </p:nvGrpSpPr>
        <p:grpSpPr>
          <a:xfrm>
            <a:off x="7848601" y="1039935"/>
            <a:ext cx="1052513" cy="903288"/>
            <a:chOff x="7543799" y="925512"/>
            <a:chExt cx="1052513" cy="903288"/>
          </a:xfrm>
        </p:grpSpPr>
        <p:sp>
          <p:nvSpPr>
            <p:cNvPr id="14"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5"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wipe(left)">
                                      <p:cBhvr>
                                        <p:cTn id="7" dur="500"/>
                                        <p:tgtEl>
                                          <p:spTgt spid="16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Effect transition="in" filter="wipe(left)">
                                      <p:cBhvr>
                                        <p:cTn id="12" dur="500"/>
                                        <p:tgtEl>
                                          <p:spTgt spid="163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89">
                                            <p:txEl>
                                              <p:pRg st="2" end="2"/>
                                            </p:txEl>
                                          </p:spTgt>
                                        </p:tgtEl>
                                        <p:attrNameLst>
                                          <p:attrName>style.visibility</p:attrName>
                                        </p:attrNameLst>
                                      </p:cBhvr>
                                      <p:to>
                                        <p:strVal val="visible"/>
                                      </p:to>
                                    </p:set>
                                    <p:animEffect transition="in" filter="wipe(left)">
                                      <p:cBhvr>
                                        <p:cTn id="17" dur="500"/>
                                        <p:tgtEl>
                                          <p:spTgt spid="163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389">
                                            <p:txEl>
                                              <p:pRg st="3" end="3"/>
                                            </p:txEl>
                                          </p:spTgt>
                                        </p:tgtEl>
                                        <p:attrNameLst>
                                          <p:attrName>style.visibility</p:attrName>
                                        </p:attrNameLst>
                                      </p:cBhvr>
                                      <p:to>
                                        <p:strVal val="visible"/>
                                      </p:to>
                                    </p:set>
                                    <p:animEffect transition="in" filter="wipe(left)">
                                      <p:cBhvr>
                                        <p:cTn id="22" dur="500"/>
                                        <p:tgtEl>
                                          <p:spTgt spid="163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a:t>U.S. Army Inspector General School   </a:t>
            </a:r>
            <a:fld id="{11ABEEDC-1C60-4104-88DA-400E8E3F2916}" type="slidenum">
              <a:rPr lang="en-US" smtClean="0"/>
              <a:pPr/>
              <a:t>63</a:t>
            </a:fld>
            <a:endParaRPr lang="en-US"/>
          </a:p>
        </p:txBody>
      </p:sp>
      <p:sp>
        <p:nvSpPr>
          <p:cNvPr id="18435" name="Rectangle 2"/>
          <p:cNvSpPr>
            <a:spLocks noGrp="1" noChangeArrowheads="1"/>
          </p:cNvSpPr>
          <p:nvPr>
            <p:ph type="title"/>
          </p:nvPr>
        </p:nvSpPr>
        <p:spPr>
          <a:xfrm>
            <a:off x="1377033" y="587832"/>
            <a:ext cx="7086600" cy="1143000"/>
          </a:xfrm>
        </p:spPr>
        <p:txBody>
          <a:bodyPr/>
          <a:lstStyle/>
          <a:p>
            <a:pPr eaLnBrk="1" hangingPunct="1"/>
            <a:r>
              <a:rPr lang="en-US" sz="4000" dirty="0"/>
              <a:t>Civilian IGARs which </a:t>
            </a:r>
            <a:r>
              <a:rPr lang="en-US" sz="4000" dirty="0">
                <a:solidFill>
                  <a:srgbClr val="000099"/>
                </a:solidFill>
              </a:rPr>
              <a:t>May Be</a:t>
            </a:r>
            <a:r>
              <a:rPr lang="en-US" sz="4000" dirty="0"/>
              <a:t> IG Appropriate</a:t>
            </a:r>
          </a:p>
        </p:txBody>
      </p:sp>
      <p:sp>
        <p:nvSpPr>
          <p:cNvPr id="18436" name="Rectangle 3"/>
          <p:cNvSpPr>
            <a:spLocks noGrp="1" noChangeArrowheads="1"/>
          </p:cNvSpPr>
          <p:nvPr>
            <p:ph type="body" idx="1"/>
          </p:nvPr>
        </p:nvSpPr>
        <p:spPr>
          <a:xfrm>
            <a:off x="304800" y="2147918"/>
            <a:ext cx="8534400" cy="3581400"/>
          </a:xfrm>
        </p:spPr>
        <p:txBody>
          <a:bodyPr/>
          <a:lstStyle/>
          <a:p>
            <a:pPr eaLnBrk="1" hangingPunct="1"/>
            <a:r>
              <a:rPr lang="en-US" sz="2800" dirty="0"/>
              <a:t>Matters not directly affecting the employment situation or well-being of the individual:</a:t>
            </a:r>
          </a:p>
          <a:p>
            <a:pPr lvl="1" eaLnBrk="1" hangingPunct="1"/>
            <a:r>
              <a:rPr lang="en-US" dirty="0"/>
              <a:t>Third-party complaints</a:t>
            </a:r>
          </a:p>
          <a:p>
            <a:pPr lvl="1" eaLnBrk="1" hangingPunct="1"/>
            <a:r>
              <a:rPr lang="en-US" dirty="0"/>
              <a:t>Misconduct</a:t>
            </a:r>
          </a:p>
          <a:p>
            <a:pPr lvl="1" eaLnBrk="1" hangingPunct="1"/>
            <a:r>
              <a:rPr lang="en-US" dirty="0"/>
              <a:t>Mismanagement</a:t>
            </a:r>
            <a:endParaRPr lang="en-US" sz="1800" dirty="0"/>
          </a:p>
        </p:txBody>
      </p:sp>
      <p:sp>
        <p:nvSpPr>
          <p:cNvPr id="18437" name="Text Box 1033"/>
          <p:cNvSpPr txBox="1">
            <a:spLocks noChangeArrowheads="1"/>
          </p:cNvSpPr>
          <p:nvPr/>
        </p:nvSpPr>
        <p:spPr bwMode="auto">
          <a:xfrm>
            <a:off x="5759635" y="6112543"/>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6-3h</a:t>
            </a:r>
          </a:p>
          <a:p>
            <a:pPr algn="l"/>
            <a:r>
              <a:rPr lang="en-US" sz="1600" b="1" dirty="0">
                <a:solidFill>
                  <a:srgbClr val="336600"/>
                </a:solidFill>
              </a:rPr>
              <a:t>A&amp;I Guide, Part One, Sect. 6-1</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U.S. Army Inspector General School   </a:t>
            </a:r>
            <a:fld id="{570D6A1D-163E-4051-BF00-5FEFC6B5645F}" type="slidenum">
              <a:rPr lang="en-US" smtClean="0"/>
              <a:pPr/>
              <a:t>64</a:t>
            </a:fld>
            <a:endParaRPr lang="en-US"/>
          </a:p>
        </p:txBody>
      </p:sp>
      <p:sp>
        <p:nvSpPr>
          <p:cNvPr id="20483" name="Rectangle 2"/>
          <p:cNvSpPr>
            <a:spLocks noGrp="1" noChangeArrowheads="1"/>
          </p:cNvSpPr>
          <p:nvPr>
            <p:ph type="title"/>
          </p:nvPr>
        </p:nvSpPr>
        <p:spPr>
          <a:xfrm>
            <a:off x="1023258" y="457200"/>
            <a:ext cx="7086600" cy="1143000"/>
          </a:xfrm>
        </p:spPr>
        <p:txBody>
          <a:bodyPr/>
          <a:lstStyle/>
          <a:p>
            <a:pPr eaLnBrk="1" hangingPunct="1"/>
            <a:r>
              <a:rPr lang="en-US" sz="4000" dirty="0"/>
              <a:t>Civilian IGARs</a:t>
            </a:r>
          </a:p>
        </p:txBody>
      </p:sp>
      <p:sp>
        <p:nvSpPr>
          <p:cNvPr id="20484" name="Rectangle 3"/>
          <p:cNvSpPr>
            <a:spLocks noGrp="1" noChangeArrowheads="1"/>
          </p:cNvSpPr>
          <p:nvPr>
            <p:ph type="body" idx="1"/>
          </p:nvPr>
        </p:nvSpPr>
        <p:spPr>
          <a:xfrm>
            <a:off x="304800" y="1981200"/>
            <a:ext cx="8534400" cy="4114800"/>
          </a:xfrm>
        </p:spPr>
        <p:txBody>
          <a:bodyPr/>
          <a:lstStyle/>
          <a:p>
            <a:pPr eaLnBrk="1" hangingPunct="1"/>
            <a:r>
              <a:rPr lang="en-US" sz="2800" dirty="0"/>
              <a:t>Always </a:t>
            </a:r>
            <a:r>
              <a:rPr lang="en-US" sz="2800" dirty="0">
                <a:solidFill>
                  <a:srgbClr val="000099"/>
                </a:solidFill>
              </a:rPr>
              <a:t>analyze</a:t>
            </a:r>
            <a:r>
              <a:rPr lang="en-US" sz="2800" dirty="0"/>
              <a:t> </a:t>
            </a:r>
            <a:r>
              <a:rPr lang="en-US" sz="2800" u="sng" dirty="0"/>
              <a:t>entire</a:t>
            </a:r>
            <a:r>
              <a:rPr lang="en-US" sz="2800" dirty="0"/>
              <a:t> IGAR to determine if IG action is necessary to correct </a:t>
            </a:r>
            <a:r>
              <a:rPr lang="en-US" sz="2800" dirty="0">
                <a:solidFill>
                  <a:srgbClr val="FC0128"/>
                </a:solidFill>
              </a:rPr>
              <a:t>regulatory violation</a:t>
            </a:r>
            <a:r>
              <a:rPr lang="en-US" sz="2800" dirty="0"/>
              <a:t> or </a:t>
            </a:r>
            <a:r>
              <a:rPr lang="en-US" sz="2800" dirty="0">
                <a:solidFill>
                  <a:srgbClr val="FC0128"/>
                </a:solidFill>
              </a:rPr>
              <a:t>systemic problem</a:t>
            </a:r>
          </a:p>
          <a:p>
            <a:pPr eaLnBrk="1" hangingPunct="1"/>
            <a:endParaRPr lang="en-US" sz="700" dirty="0"/>
          </a:p>
          <a:p>
            <a:pPr eaLnBrk="1" hangingPunct="1"/>
            <a:r>
              <a:rPr lang="en-US" sz="2800" dirty="0"/>
              <a:t>Where does the IG go for advice?	</a:t>
            </a:r>
          </a:p>
          <a:p>
            <a:pPr lvl="1" eaLnBrk="1" hangingPunct="1"/>
            <a:r>
              <a:rPr lang="en-US" sz="2400" dirty="0"/>
              <a:t>Local Civilian Personnel Advisory Center / Civilian Personnel Operations Center </a:t>
            </a:r>
          </a:p>
          <a:p>
            <a:pPr lvl="1" eaLnBrk="1" hangingPunct="1"/>
            <a:r>
              <a:rPr lang="en-US" sz="2400" dirty="0"/>
              <a:t>Staff Judge Advocate</a:t>
            </a:r>
          </a:p>
          <a:p>
            <a:pPr lvl="1" eaLnBrk="1" hangingPunct="1"/>
            <a:r>
              <a:rPr lang="en-US" sz="2400" dirty="0"/>
              <a:t>Equal Employment Opportunity</a:t>
            </a:r>
          </a:p>
        </p:txBody>
      </p:sp>
      <p:sp>
        <p:nvSpPr>
          <p:cNvPr id="20485" name="Text Box 1028"/>
          <p:cNvSpPr txBox="1">
            <a:spLocks noChangeArrowheads="1"/>
          </p:cNvSpPr>
          <p:nvPr/>
        </p:nvSpPr>
        <p:spPr bwMode="auto">
          <a:xfrm>
            <a:off x="5867400" y="6290846"/>
            <a:ext cx="3276600" cy="338554"/>
          </a:xfrm>
          <a:prstGeom prst="rect">
            <a:avLst/>
          </a:prstGeom>
          <a:noFill/>
          <a:ln w="76200">
            <a:noFill/>
            <a:miter lim="800000"/>
            <a:headEnd/>
            <a:tailEnd/>
          </a:ln>
        </p:spPr>
        <p:txBody>
          <a:bodyPr wrap="square">
            <a:spAutoFit/>
          </a:bodyPr>
          <a:lstStyle/>
          <a:p>
            <a:pPr algn="l">
              <a:spcBef>
                <a:spcPct val="50000"/>
              </a:spcBef>
            </a:pPr>
            <a:r>
              <a:rPr lang="en-US" sz="1600" b="1" dirty="0">
                <a:solidFill>
                  <a:srgbClr val="336600"/>
                </a:solidFill>
              </a:rPr>
              <a:t>A&amp;I Guide, Part One, Sect. 6-1</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U.S. Army Inspector General School   </a:t>
            </a:r>
            <a:fld id="{D01872BB-6E95-422A-A779-179D77104BFC}" type="slidenum">
              <a:rPr lang="en-US" smtClean="0"/>
              <a:pPr/>
              <a:t>65</a:t>
            </a:fld>
            <a:endParaRPr lang="en-US"/>
          </a:p>
        </p:txBody>
      </p:sp>
      <p:sp>
        <p:nvSpPr>
          <p:cNvPr id="19459" name="AutoShape 82"/>
          <p:cNvSpPr>
            <a:spLocks noChangeAspect="1" noChangeArrowheads="1"/>
          </p:cNvSpPr>
          <p:nvPr/>
        </p:nvSpPr>
        <p:spPr bwMode="auto">
          <a:xfrm>
            <a:off x="990600" y="1828800"/>
            <a:ext cx="7310438" cy="4859338"/>
          </a:xfrm>
          <a:prstGeom prst="rect">
            <a:avLst/>
          </a:prstGeom>
          <a:noFill/>
          <a:ln w="9525">
            <a:noFill/>
            <a:miter lim="800000"/>
            <a:headEnd/>
            <a:tailEnd/>
          </a:ln>
        </p:spPr>
        <p:txBody>
          <a:bodyPr/>
          <a:lstStyle/>
          <a:p>
            <a:endParaRPr lang="en-US"/>
          </a:p>
        </p:txBody>
      </p:sp>
      <p:sp>
        <p:nvSpPr>
          <p:cNvPr id="19460" name="Rectangle 4"/>
          <p:cNvSpPr>
            <a:spLocks noGrp="1" noChangeArrowheads="1"/>
          </p:cNvSpPr>
          <p:nvPr>
            <p:ph type="title"/>
          </p:nvPr>
        </p:nvSpPr>
        <p:spPr>
          <a:xfrm>
            <a:off x="1219200" y="375555"/>
            <a:ext cx="7620000" cy="1447800"/>
          </a:xfrm>
        </p:spPr>
        <p:txBody>
          <a:bodyPr/>
          <a:lstStyle/>
          <a:p>
            <a:pPr eaLnBrk="1" hangingPunct="1"/>
            <a:r>
              <a:rPr lang="en-US" sz="4000" dirty="0">
                <a:solidFill>
                  <a:schemeClr val="tx1"/>
                </a:solidFill>
              </a:rPr>
              <a:t>IG Decision Matrix </a:t>
            </a:r>
            <a:br>
              <a:rPr lang="en-US" sz="4000" dirty="0">
                <a:solidFill>
                  <a:schemeClr val="tx1"/>
                </a:solidFill>
              </a:rPr>
            </a:br>
            <a:r>
              <a:rPr lang="en-US" sz="4000" dirty="0">
                <a:solidFill>
                  <a:schemeClr val="tx1"/>
                </a:solidFill>
              </a:rPr>
              <a:t>for </a:t>
            </a:r>
            <a:r>
              <a:rPr lang="en-US" sz="4000" dirty="0" err="1">
                <a:solidFill>
                  <a:schemeClr val="tx1"/>
                </a:solidFill>
              </a:rPr>
              <a:t>DoD</a:t>
            </a:r>
            <a:r>
              <a:rPr lang="en-US" sz="4000" dirty="0">
                <a:solidFill>
                  <a:schemeClr val="tx1"/>
                </a:solidFill>
              </a:rPr>
              <a:t> Civilian Complaints</a:t>
            </a:r>
            <a:endParaRPr lang="en-US" sz="4000" b="0" dirty="0">
              <a:solidFill>
                <a:schemeClr val="tx1"/>
              </a:solidFill>
            </a:endParaRPr>
          </a:p>
        </p:txBody>
      </p:sp>
      <p:sp>
        <p:nvSpPr>
          <p:cNvPr id="19461" name="Text Box 80"/>
          <p:cNvSpPr txBox="1">
            <a:spLocks noChangeArrowheads="1"/>
          </p:cNvSpPr>
          <p:nvPr/>
        </p:nvSpPr>
        <p:spPr bwMode="auto">
          <a:xfrm>
            <a:off x="5646738" y="6339474"/>
            <a:ext cx="3581400" cy="338554"/>
          </a:xfrm>
          <a:prstGeom prst="rect">
            <a:avLst/>
          </a:prstGeom>
          <a:noFill/>
          <a:ln w="76200">
            <a:noFill/>
            <a:miter lim="800000"/>
            <a:headEnd/>
            <a:tailEnd/>
          </a:ln>
        </p:spPr>
        <p:txBody>
          <a:bodyPr wrap="square">
            <a:spAutoFit/>
          </a:bodyPr>
          <a:lstStyle/>
          <a:p>
            <a:pPr algn="l">
              <a:spcBef>
                <a:spcPct val="50000"/>
              </a:spcBef>
            </a:pPr>
            <a:r>
              <a:rPr lang="en-US" sz="1600" b="1" dirty="0">
                <a:solidFill>
                  <a:srgbClr val="336600"/>
                </a:solidFill>
              </a:rPr>
              <a:t>A&amp;I Guide, Part One, Sect. 7-2</a:t>
            </a:r>
          </a:p>
        </p:txBody>
      </p:sp>
      <p:sp>
        <p:nvSpPr>
          <p:cNvPr id="19462" name="Rectangle 83"/>
          <p:cNvSpPr>
            <a:spLocks noChangeArrowheads="1"/>
          </p:cNvSpPr>
          <p:nvPr/>
        </p:nvSpPr>
        <p:spPr bwMode="auto">
          <a:xfrm>
            <a:off x="1147764" y="1905000"/>
            <a:ext cx="2327275" cy="514350"/>
          </a:xfrm>
          <a:prstGeom prst="rect">
            <a:avLst/>
          </a:prstGeom>
          <a:noFill/>
          <a:ln w="9525">
            <a:solidFill>
              <a:srgbClr val="000000"/>
            </a:solidFill>
            <a:miter lim="800000"/>
            <a:headEnd/>
            <a:tailEnd/>
          </a:ln>
        </p:spPr>
        <p:txBody>
          <a:bodyPr anchor="ctr"/>
          <a:lstStyle/>
          <a:p>
            <a:endParaRPr lang="en-US"/>
          </a:p>
        </p:txBody>
      </p:sp>
      <p:sp>
        <p:nvSpPr>
          <p:cNvPr id="19463" name="Text Box 84"/>
          <p:cNvSpPr txBox="1">
            <a:spLocks noChangeArrowheads="1"/>
          </p:cNvSpPr>
          <p:nvPr/>
        </p:nvSpPr>
        <p:spPr bwMode="auto">
          <a:xfrm>
            <a:off x="1143000" y="1970088"/>
            <a:ext cx="2255838" cy="392113"/>
          </a:xfrm>
          <a:prstGeom prst="rect">
            <a:avLst/>
          </a:prstGeom>
          <a:noFill/>
          <a:ln w="9525">
            <a:noFill/>
            <a:miter lim="800000"/>
            <a:headEnd/>
            <a:tailEnd/>
          </a:ln>
        </p:spPr>
        <p:txBody>
          <a:bodyPr lIns="58522" tIns="29261" rIns="58522" bIns="29261"/>
          <a:lstStyle/>
          <a:p>
            <a:pPr algn="l"/>
            <a:r>
              <a:rPr lang="en-US" sz="1200" b="1" dirty="0">
                <a:solidFill>
                  <a:srgbClr val="000000"/>
                </a:solidFill>
              </a:rPr>
              <a:t>Receive IGAR and determine appropriateness </a:t>
            </a:r>
            <a:endParaRPr lang="en-US" sz="3200" b="1" dirty="0"/>
          </a:p>
        </p:txBody>
      </p:sp>
      <p:sp>
        <p:nvSpPr>
          <p:cNvPr id="19464" name="Rectangle 85"/>
          <p:cNvSpPr>
            <a:spLocks noChangeArrowheads="1"/>
          </p:cNvSpPr>
          <p:nvPr/>
        </p:nvSpPr>
        <p:spPr bwMode="auto">
          <a:xfrm>
            <a:off x="3843339" y="1905000"/>
            <a:ext cx="3062287" cy="838200"/>
          </a:xfrm>
          <a:prstGeom prst="rect">
            <a:avLst/>
          </a:prstGeom>
          <a:noFill/>
          <a:ln w="9525">
            <a:solidFill>
              <a:srgbClr val="000000"/>
            </a:solidFill>
            <a:miter lim="800000"/>
            <a:headEnd/>
            <a:tailEnd/>
          </a:ln>
        </p:spPr>
        <p:txBody>
          <a:bodyPr anchor="ctr"/>
          <a:lstStyle/>
          <a:p>
            <a:endParaRPr lang="en-US"/>
          </a:p>
        </p:txBody>
      </p:sp>
      <p:sp>
        <p:nvSpPr>
          <p:cNvPr id="19465" name="Text Box 86"/>
          <p:cNvSpPr txBox="1">
            <a:spLocks noChangeArrowheads="1"/>
          </p:cNvSpPr>
          <p:nvPr/>
        </p:nvSpPr>
        <p:spPr bwMode="auto">
          <a:xfrm>
            <a:off x="3903664" y="1905000"/>
            <a:ext cx="2941637" cy="685800"/>
          </a:xfrm>
          <a:prstGeom prst="rect">
            <a:avLst/>
          </a:prstGeom>
          <a:noFill/>
          <a:ln w="9525">
            <a:noFill/>
            <a:miter lim="800000"/>
            <a:headEnd/>
            <a:tailEnd/>
          </a:ln>
        </p:spPr>
        <p:txBody>
          <a:bodyPr lIns="58522" tIns="29261" rIns="58522" bIns="29261"/>
          <a:lstStyle/>
          <a:p>
            <a:pPr algn="l"/>
            <a:r>
              <a:rPr lang="en-US" sz="1200" b="1" dirty="0">
                <a:solidFill>
                  <a:srgbClr val="000000"/>
                </a:solidFill>
              </a:rPr>
              <a:t>Process complaints or allegations against a third party, reports of misconduct, mismanagement, or matters requiring command attention</a:t>
            </a:r>
            <a:endParaRPr lang="en-US" sz="3200" b="1" dirty="0"/>
          </a:p>
        </p:txBody>
      </p:sp>
      <p:sp>
        <p:nvSpPr>
          <p:cNvPr id="19466" name="Rectangle 87"/>
          <p:cNvSpPr>
            <a:spLocks noChangeArrowheads="1"/>
          </p:cNvSpPr>
          <p:nvPr/>
        </p:nvSpPr>
        <p:spPr bwMode="auto">
          <a:xfrm>
            <a:off x="1446214" y="2859088"/>
            <a:ext cx="1081087" cy="368300"/>
          </a:xfrm>
          <a:prstGeom prst="rect">
            <a:avLst/>
          </a:prstGeom>
          <a:noFill/>
          <a:ln w="9525">
            <a:solidFill>
              <a:srgbClr val="000000"/>
            </a:solidFill>
            <a:miter lim="800000"/>
            <a:headEnd/>
            <a:tailEnd/>
          </a:ln>
        </p:spPr>
        <p:txBody>
          <a:bodyPr anchor="ctr"/>
          <a:lstStyle/>
          <a:p>
            <a:endParaRPr lang="en-US"/>
          </a:p>
        </p:txBody>
      </p:sp>
      <p:sp>
        <p:nvSpPr>
          <p:cNvPr id="19467" name="Text Box 88"/>
          <p:cNvSpPr txBox="1">
            <a:spLocks noChangeArrowheads="1"/>
          </p:cNvSpPr>
          <p:nvPr/>
        </p:nvSpPr>
        <p:spPr bwMode="auto">
          <a:xfrm>
            <a:off x="1552576" y="2905125"/>
            <a:ext cx="1000125" cy="285750"/>
          </a:xfrm>
          <a:prstGeom prst="rect">
            <a:avLst/>
          </a:prstGeom>
          <a:noFill/>
          <a:ln w="9525">
            <a:noFill/>
            <a:miter lim="800000"/>
            <a:headEnd/>
            <a:tailEnd/>
          </a:ln>
        </p:spPr>
        <p:txBody>
          <a:bodyPr lIns="58522" tIns="29261" rIns="58522" bIns="29261"/>
          <a:lstStyle/>
          <a:p>
            <a:pPr algn="l"/>
            <a:r>
              <a:rPr lang="en-US" sz="1200" b="1">
                <a:solidFill>
                  <a:srgbClr val="000000"/>
                </a:solidFill>
              </a:rPr>
              <a:t>Grievance</a:t>
            </a:r>
            <a:endParaRPr lang="en-US" sz="3200" b="1"/>
          </a:p>
        </p:txBody>
      </p:sp>
      <p:sp>
        <p:nvSpPr>
          <p:cNvPr id="19468" name="Rectangle 89"/>
          <p:cNvSpPr>
            <a:spLocks noChangeArrowheads="1"/>
          </p:cNvSpPr>
          <p:nvPr/>
        </p:nvSpPr>
        <p:spPr bwMode="auto">
          <a:xfrm>
            <a:off x="4040188" y="3130551"/>
            <a:ext cx="1960562" cy="631825"/>
          </a:xfrm>
          <a:prstGeom prst="rect">
            <a:avLst/>
          </a:prstGeom>
          <a:noFill/>
          <a:ln w="9525">
            <a:solidFill>
              <a:srgbClr val="000000"/>
            </a:solidFill>
            <a:miter lim="800000"/>
            <a:headEnd/>
            <a:tailEnd/>
          </a:ln>
        </p:spPr>
        <p:txBody>
          <a:bodyPr anchor="ctr"/>
          <a:lstStyle/>
          <a:p>
            <a:endParaRPr lang="en-US"/>
          </a:p>
        </p:txBody>
      </p:sp>
      <p:sp>
        <p:nvSpPr>
          <p:cNvPr id="19469" name="Text Box 90"/>
          <p:cNvSpPr txBox="1">
            <a:spLocks noChangeArrowheads="1"/>
          </p:cNvSpPr>
          <p:nvPr/>
        </p:nvSpPr>
        <p:spPr bwMode="auto">
          <a:xfrm>
            <a:off x="4005264" y="3154363"/>
            <a:ext cx="2143125" cy="608012"/>
          </a:xfrm>
          <a:prstGeom prst="rect">
            <a:avLst/>
          </a:prstGeom>
          <a:noFill/>
          <a:ln w="9525">
            <a:noFill/>
            <a:miter lim="800000"/>
            <a:headEnd/>
            <a:tailEnd/>
          </a:ln>
        </p:spPr>
        <p:txBody>
          <a:bodyPr lIns="58522" tIns="29261" rIns="58522" bIns="29261"/>
          <a:lstStyle/>
          <a:p>
            <a:pPr algn="l"/>
            <a:r>
              <a:rPr lang="en-US" sz="1200" b="1">
                <a:solidFill>
                  <a:srgbClr val="000000"/>
                </a:solidFill>
              </a:rPr>
              <a:t>Refer complainant to local CPAC for information and assistance</a:t>
            </a:r>
            <a:endParaRPr lang="en-US" sz="3200" b="1"/>
          </a:p>
        </p:txBody>
      </p:sp>
      <p:sp>
        <p:nvSpPr>
          <p:cNvPr id="19470" name="Rectangle 91"/>
          <p:cNvSpPr>
            <a:spLocks noChangeArrowheads="1"/>
          </p:cNvSpPr>
          <p:nvPr/>
        </p:nvSpPr>
        <p:spPr bwMode="auto">
          <a:xfrm>
            <a:off x="1290638" y="3863976"/>
            <a:ext cx="1143000" cy="492125"/>
          </a:xfrm>
          <a:prstGeom prst="rect">
            <a:avLst/>
          </a:prstGeom>
          <a:noFill/>
          <a:ln w="9525">
            <a:solidFill>
              <a:srgbClr val="000000"/>
            </a:solidFill>
            <a:miter lim="800000"/>
            <a:headEnd/>
            <a:tailEnd/>
          </a:ln>
        </p:spPr>
        <p:txBody>
          <a:bodyPr anchor="ctr"/>
          <a:lstStyle/>
          <a:p>
            <a:endParaRPr lang="en-US"/>
          </a:p>
        </p:txBody>
      </p:sp>
      <p:sp>
        <p:nvSpPr>
          <p:cNvPr id="19471" name="Text Box 92"/>
          <p:cNvSpPr txBox="1">
            <a:spLocks noChangeArrowheads="1"/>
          </p:cNvSpPr>
          <p:nvPr/>
        </p:nvSpPr>
        <p:spPr bwMode="auto">
          <a:xfrm>
            <a:off x="1265238" y="3886200"/>
            <a:ext cx="1339850" cy="514350"/>
          </a:xfrm>
          <a:prstGeom prst="rect">
            <a:avLst/>
          </a:prstGeom>
          <a:noFill/>
          <a:ln w="9525">
            <a:noFill/>
            <a:miter lim="800000"/>
            <a:headEnd/>
            <a:tailEnd/>
          </a:ln>
        </p:spPr>
        <p:txBody>
          <a:bodyPr lIns="58522" tIns="29261" rIns="58522" bIns="29261"/>
          <a:lstStyle/>
          <a:p>
            <a:pPr algn="l"/>
            <a:r>
              <a:rPr lang="en-US" sz="1200" b="1">
                <a:solidFill>
                  <a:srgbClr val="000000"/>
                </a:solidFill>
              </a:rPr>
              <a:t>Appeal an adverse action </a:t>
            </a:r>
            <a:endParaRPr lang="en-US" sz="3200" b="1"/>
          </a:p>
        </p:txBody>
      </p:sp>
      <p:sp>
        <p:nvSpPr>
          <p:cNvPr id="19472" name="Rectangle 93"/>
          <p:cNvSpPr>
            <a:spLocks noChangeArrowheads="1"/>
          </p:cNvSpPr>
          <p:nvPr/>
        </p:nvSpPr>
        <p:spPr bwMode="auto">
          <a:xfrm>
            <a:off x="1576388" y="4784726"/>
            <a:ext cx="735012" cy="244475"/>
          </a:xfrm>
          <a:prstGeom prst="rect">
            <a:avLst/>
          </a:prstGeom>
          <a:noFill/>
          <a:ln w="9525">
            <a:solidFill>
              <a:srgbClr val="000000"/>
            </a:solidFill>
            <a:miter lim="800000"/>
            <a:headEnd/>
            <a:tailEnd/>
          </a:ln>
        </p:spPr>
        <p:txBody>
          <a:bodyPr anchor="ctr"/>
          <a:lstStyle/>
          <a:p>
            <a:endParaRPr lang="en-US"/>
          </a:p>
        </p:txBody>
      </p:sp>
      <p:sp>
        <p:nvSpPr>
          <p:cNvPr id="19473" name="Text Box 94"/>
          <p:cNvSpPr txBox="1">
            <a:spLocks noChangeArrowheads="1"/>
          </p:cNvSpPr>
          <p:nvPr/>
        </p:nvSpPr>
        <p:spPr bwMode="auto">
          <a:xfrm>
            <a:off x="1727200" y="4784726"/>
            <a:ext cx="611188" cy="265113"/>
          </a:xfrm>
          <a:prstGeom prst="rect">
            <a:avLst/>
          </a:prstGeom>
          <a:noFill/>
          <a:ln w="9525">
            <a:noFill/>
            <a:miter lim="800000"/>
            <a:headEnd/>
            <a:tailEnd/>
          </a:ln>
        </p:spPr>
        <p:txBody>
          <a:bodyPr lIns="58522" tIns="29261" rIns="58522" bIns="29261"/>
          <a:lstStyle/>
          <a:p>
            <a:pPr algn="l"/>
            <a:r>
              <a:rPr lang="en-US" sz="1200" b="1">
                <a:solidFill>
                  <a:srgbClr val="000000"/>
                </a:solidFill>
              </a:rPr>
              <a:t>EEO</a:t>
            </a:r>
            <a:endParaRPr lang="en-US" sz="3200" b="1"/>
          </a:p>
        </p:txBody>
      </p:sp>
      <p:sp>
        <p:nvSpPr>
          <p:cNvPr id="19474" name="Rectangle 95"/>
          <p:cNvSpPr>
            <a:spLocks noChangeArrowheads="1"/>
          </p:cNvSpPr>
          <p:nvPr/>
        </p:nvSpPr>
        <p:spPr bwMode="auto">
          <a:xfrm>
            <a:off x="1454150" y="5395914"/>
            <a:ext cx="1531938" cy="490537"/>
          </a:xfrm>
          <a:prstGeom prst="rect">
            <a:avLst/>
          </a:prstGeom>
          <a:noFill/>
          <a:ln w="9525">
            <a:solidFill>
              <a:srgbClr val="000000"/>
            </a:solidFill>
            <a:miter lim="800000"/>
            <a:headEnd/>
            <a:tailEnd/>
          </a:ln>
        </p:spPr>
        <p:txBody>
          <a:bodyPr anchor="ctr"/>
          <a:lstStyle/>
          <a:p>
            <a:endParaRPr lang="en-US"/>
          </a:p>
        </p:txBody>
      </p:sp>
      <p:sp>
        <p:nvSpPr>
          <p:cNvPr id="19475" name="Text Box 96"/>
          <p:cNvSpPr txBox="1">
            <a:spLocks noChangeArrowheads="1"/>
          </p:cNvSpPr>
          <p:nvPr/>
        </p:nvSpPr>
        <p:spPr bwMode="auto">
          <a:xfrm>
            <a:off x="1550988" y="5453064"/>
            <a:ext cx="1573212" cy="261937"/>
          </a:xfrm>
          <a:prstGeom prst="rect">
            <a:avLst/>
          </a:prstGeom>
          <a:noFill/>
          <a:ln w="9525">
            <a:noFill/>
            <a:miter lim="800000"/>
            <a:headEnd/>
            <a:tailEnd/>
          </a:ln>
        </p:spPr>
        <p:txBody>
          <a:bodyPr lIns="58522" tIns="29261" rIns="58522" bIns="29261"/>
          <a:lstStyle/>
          <a:p>
            <a:pPr algn="l"/>
            <a:r>
              <a:rPr lang="en-US" sz="1200" b="1">
                <a:solidFill>
                  <a:srgbClr val="000000"/>
                </a:solidFill>
              </a:rPr>
              <a:t>Retaliation or Reprisal</a:t>
            </a:r>
            <a:endParaRPr lang="en-US" sz="3200" b="1"/>
          </a:p>
        </p:txBody>
      </p:sp>
      <p:sp>
        <p:nvSpPr>
          <p:cNvPr id="19476" name="Rectangle 97"/>
          <p:cNvSpPr>
            <a:spLocks noChangeArrowheads="1"/>
          </p:cNvSpPr>
          <p:nvPr/>
        </p:nvSpPr>
        <p:spPr bwMode="auto">
          <a:xfrm>
            <a:off x="1516064" y="6192839"/>
            <a:ext cx="1608137" cy="428625"/>
          </a:xfrm>
          <a:prstGeom prst="rect">
            <a:avLst/>
          </a:prstGeom>
          <a:noFill/>
          <a:ln w="9525">
            <a:solidFill>
              <a:srgbClr val="000000"/>
            </a:solidFill>
            <a:miter lim="800000"/>
            <a:headEnd/>
            <a:tailEnd/>
          </a:ln>
        </p:spPr>
        <p:txBody>
          <a:bodyPr anchor="ctr"/>
          <a:lstStyle/>
          <a:p>
            <a:endParaRPr lang="en-US"/>
          </a:p>
        </p:txBody>
      </p:sp>
      <p:sp>
        <p:nvSpPr>
          <p:cNvPr id="19477" name="Text Box 98"/>
          <p:cNvSpPr txBox="1">
            <a:spLocks noChangeArrowheads="1"/>
          </p:cNvSpPr>
          <p:nvPr/>
        </p:nvSpPr>
        <p:spPr bwMode="auto">
          <a:xfrm>
            <a:off x="1524000" y="6218238"/>
            <a:ext cx="1557338" cy="366712"/>
          </a:xfrm>
          <a:prstGeom prst="rect">
            <a:avLst/>
          </a:prstGeom>
          <a:noFill/>
          <a:ln w="9525">
            <a:noFill/>
            <a:miter lim="800000"/>
            <a:headEnd/>
            <a:tailEnd/>
          </a:ln>
        </p:spPr>
        <p:txBody>
          <a:bodyPr lIns="58522" tIns="29261" rIns="58522" bIns="29261"/>
          <a:lstStyle/>
          <a:p>
            <a:pPr algn="l"/>
            <a:r>
              <a:rPr lang="en-US" sz="1200" b="1">
                <a:solidFill>
                  <a:srgbClr val="000000"/>
                </a:solidFill>
              </a:rPr>
              <a:t>Enter in IGARS take no further action</a:t>
            </a:r>
            <a:endParaRPr lang="en-US" sz="3200" b="1"/>
          </a:p>
        </p:txBody>
      </p:sp>
      <p:sp>
        <p:nvSpPr>
          <p:cNvPr id="19478" name="Rectangle 99"/>
          <p:cNvSpPr>
            <a:spLocks noChangeArrowheads="1"/>
          </p:cNvSpPr>
          <p:nvPr/>
        </p:nvSpPr>
        <p:spPr bwMode="auto">
          <a:xfrm>
            <a:off x="3965576" y="4538664"/>
            <a:ext cx="1755775" cy="490537"/>
          </a:xfrm>
          <a:prstGeom prst="rect">
            <a:avLst/>
          </a:prstGeom>
          <a:noFill/>
          <a:ln w="9525">
            <a:solidFill>
              <a:srgbClr val="000000"/>
            </a:solidFill>
            <a:miter lim="800000"/>
            <a:headEnd/>
            <a:tailEnd/>
          </a:ln>
        </p:spPr>
        <p:txBody>
          <a:bodyPr anchor="ctr"/>
          <a:lstStyle/>
          <a:p>
            <a:endParaRPr lang="en-US"/>
          </a:p>
        </p:txBody>
      </p:sp>
      <p:sp>
        <p:nvSpPr>
          <p:cNvPr id="19479" name="Text Box 100"/>
          <p:cNvSpPr txBox="1">
            <a:spLocks noChangeArrowheads="1"/>
          </p:cNvSpPr>
          <p:nvPr/>
        </p:nvSpPr>
        <p:spPr bwMode="auto">
          <a:xfrm>
            <a:off x="3951288" y="4589464"/>
            <a:ext cx="2025650" cy="447675"/>
          </a:xfrm>
          <a:prstGeom prst="rect">
            <a:avLst/>
          </a:prstGeom>
          <a:noFill/>
          <a:ln w="9525">
            <a:noFill/>
            <a:miter lim="800000"/>
            <a:headEnd/>
            <a:tailEnd/>
          </a:ln>
        </p:spPr>
        <p:txBody>
          <a:bodyPr lIns="58522" tIns="29261" rIns="58522" bIns="29261"/>
          <a:lstStyle/>
          <a:p>
            <a:pPr algn="l"/>
            <a:r>
              <a:rPr lang="en-US" sz="1200" b="1">
                <a:solidFill>
                  <a:srgbClr val="000000"/>
                </a:solidFill>
              </a:rPr>
              <a:t>Advise to contact EEO- do not work this action</a:t>
            </a:r>
            <a:endParaRPr lang="en-US" sz="3200" b="1"/>
          </a:p>
        </p:txBody>
      </p:sp>
      <p:sp>
        <p:nvSpPr>
          <p:cNvPr id="19480" name="Rectangle 101"/>
          <p:cNvSpPr>
            <a:spLocks noChangeArrowheads="1"/>
          </p:cNvSpPr>
          <p:nvPr/>
        </p:nvSpPr>
        <p:spPr bwMode="auto">
          <a:xfrm>
            <a:off x="4221164" y="5359401"/>
            <a:ext cx="1189037" cy="428625"/>
          </a:xfrm>
          <a:prstGeom prst="rect">
            <a:avLst/>
          </a:prstGeom>
          <a:noFill/>
          <a:ln w="9525">
            <a:solidFill>
              <a:srgbClr val="000000"/>
            </a:solidFill>
            <a:miter lim="800000"/>
            <a:headEnd/>
            <a:tailEnd/>
          </a:ln>
        </p:spPr>
        <p:txBody>
          <a:bodyPr anchor="ctr"/>
          <a:lstStyle/>
          <a:p>
            <a:endParaRPr lang="en-US"/>
          </a:p>
        </p:txBody>
      </p:sp>
      <p:sp>
        <p:nvSpPr>
          <p:cNvPr id="19481" name="Text Box 102"/>
          <p:cNvSpPr txBox="1">
            <a:spLocks noChangeArrowheads="1"/>
          </p:cNvSpPr>
          <p:nvPr/>
        </p:nvSpPr>
        <p:spPr bwMode="auto">
          <a:xfrm>
            <a:off x="4221164" y="5467351"/>
            <a:ext cx="1163637" cy="225425"/>
          </a:xfrm>
          <a:prstGeom prst="rect">
            <a:avLst/>
          </a:prstGeom>
          <a:noFill/>
          <a:ln w="9525">
            <a:noFill/>
            <a:miter lim="800000"/>
            <a:headEnd/>
            <a:tailEnd/>
          </a:ln>
        </p:spPr>
        <p:txBody>
          <a:bodyPr lIns="58522" tIns="29261" rIns="58522" bIns="29261"/>
          <a:lstStyle/>
          <a:p>
            <a:pPr algn="l"/>
            <a:r>
              <a:rPr lang="en-US" sz="1200" b="1">
                <a:solidFill>
                  <a:srgbClr val="000000"/>
                </a:solidFill>
              </a:rPr>
              <a:t>Whistleblower</a:t>
            </a:r>
            <a:endParaRPr lang="en-US" sz="3200" b="1"/>
          </a:p>
        </p:txBody>
      </p:sp>
      <p:sp>
        <p:nvSpPr>
          <p:cNvPr id="19482" name="Rectangle 103"/>
          <p:cNvSpPr>
            <a:spLocks noChangeArrowheads="1"/>
          </p:cNvSpPr>
          <p:nvPr/>
        </p:nvSpPr>
        <p:spPr bwMode="auto">
          <a:xfrm>
            <a:off x="6172200" y="5348288"/>
            <a:ext cx="1384300" cy="595312"/>
          </a:xfrm>
          <a:prstGeom prst="rect">
            <a:avLst/>
          </a:prstGeom>
          <a:noFill/>
          <a:ln w="9525">
            <a:solidFill>
              <a:srgbClr val="000000"/>
            </a:solidFill>
            <a:miter lim="800000"/>
            <a:headEnd/>
            <a:tailEnd/>
          </a:ln>
        </p:spPr>
        <p:txBody>
          <a:bodyPr anchor="ctr"/>
          <a:lstStyle/>
          <a:p>
            <a:endParaRPr lang="en-US"/>
          </a:p>
        </p:txBody>
      </p:sp>
      <p:sp>
        <p:nvSpPr>
          <p:cNvPr id="19483" name="Text Box 104"/>
          <p:cNvSpPr txBox="1">
            <a:spLocks noChangeArrowheads="1"/>
          </p:cNvSpPr>
          <p:nvPr/>
        </p:nvSpPr>
        <p:spPr bwMode="auto">
          <a:xfrm>
            <a:off x="6172200" y="5424488"/>
            <a:ext cx="1511300" cy="366712"/>
          </a:xfrm>
          <a:prstGeom prst="rect">
            <a:avLst/>
          </a:prstGeom>
          <a:noFill/>
          <a:ln w="9525">
            <a:noFill/>
            <a:miter lim="800000"/>
            <a:headEnd/>
            <a:tailEnd/>
          </a:ln>
        </p:spPr>
        <p:txBody>
          <a:bodyPr lIns="58522" tIns="29261" rIns="58522" bIns="29261"/>
          <a:lstStyle/>
          <a:p>
            <a:pPr algn="l"/>
            <a:r>
              <a:rPr lang="en-US" sz="1200" b="1">
                <a:solidFill>
                  <a:srgbClr val="000000"/>
                </a:solidFill>
              </a:rPr>
              <a:t>Advise to contact OSC or DoD IG </a:t>
            </a:r>
            <a:endParaRPr lang="en-US" sz="3200" b="1"/>
          </a:p>
        </p:txBody>
      </p:sp>
      <p:sp>
        <p:nvSpPr>
          <p:cNvPr id="19484" name="Text Box 105"/>
          <p:cNvSpPr txBox="1">
            <a:spLocks noChangeArrowheads="1"/>
          </p:cNvSpPr>
          <p:nvPr/>
        </p:nvSpPr>
        <p:spPr bwMode="auto">
          <a:xfrm>
            <a:off x="3475039" y="1990726"/>
            <a:ext cx="428625"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85" name="Line 106"/>
          <p:cNvSpPr>
            <a:spLocks noChangeShapeType="1"/>
          </p:cNvSpPr>
          <p:nvPr/>
        </p:nvSpPr>
        <p:spPr bwMode="auto">
          <a:xfrm>
            <a:off x="3475038" y="2211388"/>
            <a:ext cx="368300" cy="0"/>
          </a:xfrm>
          <a:prstGeom prst="line">
            <a:avLst/>
          </a:prstGeom>
          <a:noFill/>
          <a:ln w="9525">
            <a:solidFill>
              <a:srgbClr val="000000"/>
            </a:solidFill>
            <a:round/>
            <a:headEnd/>
            <a:tailEnd type="triangle" w="med" len="med"/>
          </a:ln>
        </p:spPr>
        <p:txBody>
          <a:bodyPr/>
          <a:lstStyle/>
          <a:p>
            <a:endParaRPr lang="en-US"/>
          </a:p>
        </p:txBody>
      </p:sp>
      <p:sp>
        <p:nvSpPr>
          <p:cNvPr id="19486" name="Line 107"/>
          <p:cNvSpPr>
            <a:spLocks noChangeShapeType="1"/>
          </p:cNvSpPr>
          <p:nvPr/>
        </p:nvSpPr>
        <p:spPr bwMode="auto">
          <a:xfrm>
            <a:off x="6905626" y="2190750"/>
            <a:ext cx="817563" cy="1428750"/>
          </a:xfrm>
          <a:prstGeom prst="line">
            <a:avLst/>
          </a:prstGeom>
          <a:noFill/>
          <a:ln w="9525">
            <a:solidFill>
              <a:srgbClr val="000000"/>
            </a:solidFill>
            <a:round/>
            <a:headEnd/>
            <a:tailEnd type="triangle" w="med" len="med"/>
          </a:ln>
        </p:spPr>
        <p:txBody>
          <a:bodyPr/>
          <a:lstStyle/>
          <a:p>
            <a:endParaRPr lang="en-US"/>
          </a:p>
        </p:txBody>
      </p:sp>
      <p:sp>
        <p:nvSpPr>
          <p:cNvPr id="19487" name="Line 108"/>
          <p:cNvSpPr>
            <a:spLocks noChangeShapeType="1"/>
          </p:cNvSpPr>
          <p:nvPr/>
        </p:nvSpPr>
        <p:spPr bwMode="auto">
          <a:xfrm>
            <a:off x="2005014" y="2419351"/>
            <a:ext cx="1587" cy="428625"/>
          </a:xfrm>
          <a:prstGeom prst="line">
            <a:avLst/>
          </a:prstGeom>
          <a:noFill/>
          <a:ln w="9525">
            <a:solidFill>
              <a:srgbClr val="000000"/>
            </a:solidFill>
            <a:round/>
            <a:headEnd/>
            <a:tailEnd type="triangle" w="med" len="med"/>
          </a:ln>
        </p:spPr>
        <p:txBody>
          <a:bodyPr/>
          <a:lstStyle/>
          <a:p>
            <a:endParaRPr lang="en-US"/>
          </a:p>
        </p:txBody>
      </p:sp>
      <p:sp>
        <p:nvSpPr>
          <p:cNvPr id="19488" name="Line 109"/>
          <p:cNvSpPr>
            <a:spLocks noChangeShapeType="1"/>
          </p:cNvSpPr>
          <p:nvPr/>
        </p:nvSpPr>
        <p:spPr bwMode="auto">
          <a:xfrm>
            <a:off x="2005014" y="3190875"/>
            <a:ext cx="1587" cy="679450"/>
          </a:xfrm>
          <a:prstGeom prst="line">
            <a:avLst/>
          </a:prstGeom>
          <a:noFill/>
          <a:ln w="9525">
            <a:solidFill>
              <a:srgbClr val="000000"/>
            </a:solidFill>
            <a:round/>
            <a:headEnd/>
            <a:tailEnd type="triangle" w="med" len="med"/>
          </a:ln>
        </p:spPr>
        <p:txBody>
          <a:bodyPr/>
          <a:lstStyle/>
          <a:p>
            <a:endParaRPr lang="en-US"/>
          </a:p>
        </p:txBody>
      </p:sp>
      <p:sp>
        <p:nvSpPr>
          <p:cNvPr id="19489" name="Text Box 110"/>
          <p:cNvSpPr txBox="1">
            <a:spLocks noChangeArrowheads="1"/>
          </p:cNvSpPr>
          <p:nvPr/>
        </p:nvSpPr>
        <p:spPr bwMode="auto">
          <a:xfrm>
            <a:off x="1638301" y="3497263"/>
            <a:ext cx="428625" cy="220662"/>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490" name="Line 111"/>
          <p:cNvSpPr>
            <a:spLocks noChangeShapeType="1"/>
          </p:cNvSpPr>
          <p:nvPr/>
        </p:nvSpPr>
        <p:spPr bwMode="auto">
          <a:xfrm flipV="1">
            <a:off x="2552701" y="3036888"/>
            <a:ext cx="430213" cy="0"/>
          </a:xfrm>
          <a:prstGeom prst="line">
            <a:avLst/>
          </a:prstGeom>
          <a:noFill/>
          <a:ln w="9525">
            <a:solidFill>
              <a:srgbClr val="000000"/>
            </a:solidFill>
            <a:round/>
            <a:headEnd/>
            <a:tailEnd/>
          </a:ln>
        </p:spPr>
        <p:txBody>
          <a:bodyPr/>
          <a:lstStyle/>
          <a:p>
            <a:endParaRPr lang="en-US"/>
          </a:p>
        </p:txBody>
      </p:sp>
      <p:sp>
        <p:nvSpPr>
          <p:cNvPr id="19491" name="Line 112"/>
          <p:cNvSpPr>
            <a:spLocks noChangeShapeType="1"/>
          </p:cNvSpPr>
          <p:nvPr/>
        </p:nvSpPr>
        <p:spPr bwMode="auto">
          <a:xfrm flipH="1">
            <a:off x="2994025" y="3024188"/>
            <a:ext cx="1588" cy="1143000"/>
          </a:xfrm>
          <a:prstGeom prst="line">
            <a:avLst/>
          </a:prstGeom>
          <a:noFill/>
          <a:ln w="9525">
            <a:solidFill>
              <a:srgbClr val="000000"/>
            </a:solidFill>
            <a:round/>
            <a:headEnd/>
            <a:tailEnd/>
          </a:ln>
        </p:spPr>
        <p:txBody>
          <a:bodyPr/>
          <a:lstStyle/>
          <a:p>
            <a:endParaRPr lang="en-US"/>
          </a:p>
        </p:txBody>
      </p:sp>
      <p:sp>
        <p:nvSpPr>
          <p:cNvPr id="19492" name="Line 113"/>
          <p:cNvSpPr>
            <a:spLocks noChangeShapeType="1"/>
          </p:cNvSpPr>
          <p:nvPr/>
        </p:nvSpPr>
        <p:spPr bwMode="auto">
          <a:xfrm flipH="1">
            <a:off x="2433638" y="4144964"/>
            <a:ext cx="552450" cy="1587"/>
          </a:xfrm>
          <a:prstGeom prst="line">
            <a:avLst/>
          </a:prstGeom>
          <a:noFill/>
          <a:ln w="9525">
            <a:solidFill>
              <a:srgbClr val="000000"/>
            </a:solidFill>
            <a:round/>
            <a:headEnd/>
            <a:tailEnd/>
          </a:ln>
        </p:spPr>
        <p:txBody>
          <a:bodyPr/>
          <a:lstStyle/>
          <a:p>
            <a:endParaRPr lang="en-US"/>
          </a:p>
        </p:txBody>
      </p:sp>
      <p:sp>
        <p:nvSpPr>
          <p:cNvPr id="19493" name="Line 114"/>
          <p:cNvSpPr>
            <a:spLocks noChangeShapeType="1"/>
          </p:cNvSpPr>
          <p:nvPr/>
        </p:nvSpPr>
        <p:spPr bwMode="auto">
          <a:xfrm>
            <a:off x="2986088" y="3435350"/>
            <a:ext cx="1041400" cy="0"/>
          </a:xfrm>
          <a:prstGeom prst="line">
            <a:avLst/>
          </a:prstGeom>
          <a:noFill/>
          <a:ln w="9525">
            <a:solidFill>
              <a:srgbClr val="000000"/>
            </a:solidFill>
            <a:round/>
            <a:headEnd/>
            <a:tailEnd type="triangle" w="med" len="med"/>
          </a:ln>
        </p:spPr>
        <p:txBody>
          <a:bodyPr/>
          <a:lstStyle/>
          <a:p>
            <a:endParaRPr lang="en-US"/>
          </a:p>
        </p:txBody>
      </p:sp>
      <p:sp>
        <p:nvSpPr>
          <p:cNvPr id="19494" name="Text Box 115"/>
          <p:cNvSpPr txBox="1">
            <a:spLocks noChangeArrowheads="1"/>
          </p:cNvSpPr>
          <p:nvPr/>
        </p:nvSpPr>
        <p:spPr bwMode="auto">
          <a:xfrm>
            <a:off x="2611439" y="3048001"/>
            <a:ext cx="490537"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95" name="Text Box 116"/>
          <p:cNvSpPr txBox="1">
            <a:spLocks noChangeArrowheads="1"/>
          </p:cNvSpPr>
          <p:nvPr/>
        </p:nvSpPr>
        <p:spPr bwMode="auto">
          <a:xfrm>
            <a:off x="2576514" y="3905251"/>
            <a:ext cx="674687"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96" name="Line 117"/>
          <p:cNvSpPr>
            <a:spLocks noChangeShapeType="1"/>
          </p:cNvSpPr>
          <p:nvPr/>
        </p:nvSpPr>
        <p:spPr bwMode="auto">
          <a:xfrm>
            <a:off x="2005013" y="4356101"/>
            <a:ext cx="0" cy="428625"/>
          </a:xfrm>
          <a:prstGeom prst="line">
            <a:avLst/>
          </a:prstGeom>
          <a:noFill/>
          <a:ln w="9525">
            <a:solidFill>
              <a:srgbClr val="000000"/>
            </a:solidFill>
            <a:round/>
            <a:headEnd/>
            <a:tailEnd type="triangle" w="med" len="med"/>
          </a:ln>
        </p:spPr>
        <p:txBody>
          <a:bodyPr/>
          <a:lstStyle/>
          <a:p>
            <a:endParaRPr lang="en-US"/>
          </a:p>
        </p:txBody>
      </p:sp>
      <p:sp>
        <p:nvSpPr>
          <p:cNvPr id="19497" name="Line 118"/>
          <p:cNvSpPr>
            <a:spLocks noChangeShapeType="1"/>
          </p:cNvSpPr>
          <p:nvPr/>
        </p:nvSpPr>
        <p:spPr bwMode="auto">
          <a:xfrm>
            <a:off x="2311401" y="4906963"/>
            <a:ext cx="1654175" cy="0"/>
          </a:xfrm>
          <a:prstGeom prst="line">
            <a:avLst/>
          </a:prstGeom>
          <a:noFill/>
          <a:ln w="9525">
            <a:solidFill>
              <a:srgbClr val="000000"/>
            </a:solidFill>
            <a:round/>
            <a:headEnd/>
            <a:tailEnd type="triangle" w="med" len="med"/>
          </a:ln>
        </p:spPr>
        <p:txBody>
          <a:bodyPr/>
          <a:lstStyle/>
          <a:p>
            <a:endParaRPr lang="en-US"/>
          </a:p>
        </p:txBody>
      </p:sp>
      <p:sp>
        <p:nvSpPr>
          <p:cNvPr id="19498" name="Text Box 119"/>
          <p:cNvSpPr txBox="1">
            <a:spLocks noChangeArrowheads="1"/>
          </p:cNvSpPr>
          <p:nvPr/>
        </p:nvSpPr>
        <p:spPr bwMode="auto">
          <a:xfrm>
            <a:off x="2986088" y="4662488"/>
            <a:ext cx="550862" cy="220662"/>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99" name="Line 120"/>
          <p:cNvSpPr>
            <a:spLocks noChangeShapeType="1"/>
          </p:cNvSpPr>
          <p:nvPr/>
        </p:nvSpPr>
        <p:spPr bwMode="auto">
          <a:xfrm>
            <a:off x="2005013" y="5029201"/>
            <a:ext cx="0" cy="366713"/>
          </a:xfrm>
          <a:prstGeom prst="line">
            <a:avLst/>
          </a:prstGeom>
          <a:noFill/>
          <a:ln w="9525">
            <a:solidFill>
              <a:srgbClr val="000000"/>
            </a:solidFill>
            <a:round/>
            <a:headEnd/>
            <a:tailEnd type="triangle" w="med" len="med"/>
          </a:ln>
        </p:spPr>
        <p:txBody>
          <a:bodyPr/>
          <a:lstStyle/>
          <a:p>
            <a:endParaRPr lang="en-US"/>
          </a:p>
        </p:txBody>
      </p:sp>
      <p:sp>
        <p:nvSpPr>
          <p:cNvPr id="19500" name="Text Box 121"/>
          <p:cNvSpPr txBox="1">
            <a:spLocks noChangeArrowheads="1"/>
          </p:cNvSpPr>
          <p:nvPr/>
        </p:nvSpPr>
        <p:spPr bwMode="auto">
          <a:xfrm>
            <a:off x="1638301" y="4478338"/>
            <a:ext cx="428625" cy="220662"/>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501" name="Text Box 122"/>
          <p:cNvSpPr txBox="1">
            <a:spLocks noChangeArrowheads="1"/>
          </p:cNvSpPr>
          <p:nvPr/>
        </p:nvSpPr>
        <p:spPr bwMode="auto">
          <a:xfrm>
            <a:off x="1600201" y="5095876"/>
            <a:ext cx="511175" cy="322263"/>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502" name="Line 123"/>
          <p:cNvSpPr>
            <a:spLocks noChangeShapeType="1"/>
          </p:cNvSpPr>
          <p:nvPr/>
        </p:nvSpPr>
        <p:spPr bwMode="auto">
          <a:xfrm>
            <a:off x="2005013" y="5886450"/>
            <a:ext cx="0" cy="306388"/>
          </a:xfrm>
          <a:prstGeom prst="line">
            <a:avLst/>
          </a:prstGeom>
          <a:noFill/>
          <a:ln w="9525">
            <a:solidFill>
              <a:srgbClr val="000000"/>
            </a:solidFill>
            <a:round/>
            <a:headEnd/>
            <a:tailEnd type="triangle" w="med" len="med"/>
          </a:ln>
        </p:spPr>
        <p:txBody>
          <a:bodyPr/>
          <a:lstStyle/>
          <a:p>
            <a:endParaRPr lang="en-US"/>
          </a:p>
        </p:txBody>
      </p:sp>
      <p:sp>
        <p:nvSpPr>
          <p:cNvPr id="19503" name="Text Box 124"/>
          <p:cNvSpPr txBox="1">
            <a:spLocks noChangeArrowheads="1"/>
          </p:cNvSpPr>
          <p:nvPr/>
        </p:nvSpPr>
        <p:spPr bwMode="auto">
          <a:xfrm>
            <a:off x="1589088" y="5924551"/>
            <a:ext cx="571500" cy="244475"/>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504" name="Line 125"/>
          <p:cNvSpPr>
            <a:spLocks noChangeShapeType="1"/>
          </p:cNvSpPr>
          <p:nvPr/>
        </p:nvSpPr>
        <p:spPr bwMode="auto">
          <a:xfrm>
            <a:off x="2986088" y="5580063"/>
            <a:ext cx="1223962" cy="0"/>
          </a:xfrm>
          <a:prstGeom prst="line">
            <a:avLst/>
          </a:prstGeom>
          <a:noFill/>
          <a:ln w="9525">
            <a:solidFill>
              <a:srgbClr val="000000"/>
            </a:solidFill>
            <a:round/>
            <a:headEnd/>
            <a:tailEnd type="triangle" w="med" len="med"/>
          </a:ln>
        </p:spPr>
        <p:txBody>
          <a:bodyPr/>
          <a:lstStyle/>
          <a:p>
            <a:endParaRPr lang="en-US"/>
          </a:p>
        </p:txBody>
      </p:sp>
      <p:sp>
        <p:nvSpPr>
          <p:cNvPr id="19505" name="Line 126"/>
          <p:cNvSpPr>
            <a:spLocks noChangeShapeType="1"/>
          </p:cNvSpPr>
          <p:nvPr/>
        </p:nvSpPr>
        <p:spPr bwMode="auto">
          <a:xfrm>
            <a:off x="5410200" y="5562600"/>
            <a:ext cx="762000" cy="0"/>
          </a:xfrm>
          <a:prstGeom prst="line">
            <a:avLst/>
          </a:prstGeom>
          <a:noFill/>
          <a:ln w="9525">
            <a:solidFill>
              <a:srgbClr val="000000"/>
            </a:solidFill>
            <a:round/>
            <a:headEnd/>
            <a:tailEnd type="triangle" w="med" len="med"/>
          </a:ln>
        </p:spPr>
        <p:txBody>
          <a:bodyPr/>
          <a:lstStyle/>
          <a:p>
            <a:endParaRPr lang="en-US"/>
          </a:p>
        </p:txBody>
      </p:sp>
      <p:sp>
        <p:nvSpPr>
          <p:cNvPr id="19506" name="Text Box 127"/>
          <p:cNvSpPr txBox="1">
            <a:spLocks noChangeArrowheads="1"/>
          </p:cNvSpPr>
          <p:nvPr/>
        </p:nvSpPr>
        <p:spPr bwMode="auto">
          <a:xfrm>
            <a:off x="3292475" y="5335588"/>
            <a:ext cx="488950" cy="220662"/>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507" name="Text Box 128"/>
          <p:cNvSpPr txBox="1">
            <a:spLocks noChangeArrowheads="1"/>
          </p:cNvSpPr>
          <p:nvPr/>
        </p:nvSpPr>
        <p:spPr bwMode="auto">
          <a:xfrm>
            <a:off x="5497513" y="5273676"/>
            <a:ext cx="488950"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508" name="Rectangle 129"/>
          <p:cNvSpPr>
            <a:spLocks noChangeArrowheads="1"/>
          </p:cNvSpPr>
          <p:nvPr/>
        </p:nvSpPr>
        <p:spPr bwMode="auto">
          <a:xfrm>
            <a:off x="7580313" y="3762375"/>
            <a:ext cx="711200" cy="788988"/>
          </a:xfrm>
          <a:prstGeom prst="rect">
            <a:avLst/>
          </a:prstGeom>
          <a:noFill/>
          <a:ln w="9525">
            <a:solidFill>
              <a:srgbClr val="000000"/>
            </a:solidFill>
            <a:miter lim="800000"/>
            <a:headEnd/>
            <a:tailEnd/>
          </a:ln>
        </p:spPr>
        <p:txBody>
          <a:bodyPr anchor="ctr"/>
          <a:lstStyle/>
          <a:p>
            <a:endParaRPr lang="en-US"/>
          </a:p>
        </p:txBody>
      </p:sp>
      <p:sp>
        <p:nvSpPr>
          <p:cNvPr id="19509" name="Text Box 130"/>
          <p:cNvSpPr txBox="1">
            <a:spLocks noChangeArrowheads="1"/>
          </p:cNvSpPr>
          <p:nvPr/>
        </p:nvSpPr>
        <p:spPr bwMode="auto">
          <a:xfrm>
            <a:off x="7604126" y="3786189"/>
            <a:ext cx="930275" cy="835025"/>
          </a:xfrm>
          <a:prstGeom prst="rect">
            <a:avLst/>
          </a:prstGeom>
          <a:noFill/>
          <a:ln w="9525">
            <a:noFill/>
            <a:miter lim="800000"/>
            <a:headEnd/>
            <a:tailEnd/>
          </a:ln>
        </p:spPr>
        <p:txBody>
          <a:bodyPr lIns="58522" tIns="29261" rIns="58522" bIns="29261"/>
          <a:lstStyle/>
          <a:p>
            <a:pPr algn="l"/>
            <a:r>
              <a:rPr lang="en-US" sz="1200" b="1" dirty="0"/>
              <a:t>Enter in</a:t>
            </a:r>
          </a:p>
          <a:p>
            <a:pPr algn="l"/>
            <a:r>
              <a:rPr lang="en-US" sz="1200" b="1" dirty="0"/>
              <a:t>IGARS</a:t>
            </a:r>
          </a:p>
          <a:p>
            <a:pPr algn="l"/>
            <a:r>
              <a:rPr lang="en-US" sz="1200" b="1" dirty="0"/>
              <a:t>&amp; Close Case</a:t>
            </a:r>
            <a:endParaRPr lang="en-US" sz="3200" b="1" dirty="0"/>
          </a:p>
        </p:txBody>
      </p:sp>
      <p:sp>
        <p:nvSpPr>
          <p:cNvPr id="19510" name="Line 131"/>
          <p:cNvSpPr>
            <a:spLocks noChangeShapeType="1"/>
          </p:cNvSpPr>
          <p:nvPr/>
        </p:nvSpPr>
        <p:spPr bwMode="auto">
          <a:xfrm>
            <a:off x="6007100" y="3476625"/>
            <a:ext cx="1430338" cy="571500"/>
          </a:xfrm>
          <a:prstGeom prst="line">
            <a:avLst/>
          </a:prstGeom>
          <a:noFill/>
          <a:ln w="9525">
            <a:solidFill>
              <a:srgbClr val="000000"/>
            </a:solidFill>
            <a:round/>
            <a:headEnd/>
            <a:tailEnd type="triangle" w="med" len="med"/>
          </a:ln>
        </p:spPr>
        <p:txBody>
          <a:bodyPr/>
          <a:lstStyle/>
          <a:p>
            <a:endParaRPr lang="en-US"/>
          </a:p>
        </p:txBody>
      </p:sp>
      <p:sp>
        <p:nvSpPr>
          <p:cNvPr id="19511" name="Line 132"/>
          <p:cNvSpPr>
            <a:spLocks noChangeShapeType="1"/>
          </p:cNvSpPr>
          <p:nvPr/>
        </p:nvSpPr>
        <p:spPr bwMode="auto">
          <a:xfrm flipV="1">
            <a:off x="5721350" y="4335464"/>
            <a:ext cx="1716088" cy="428625"/>
          </a:xfrm>
          <a:prstGeom prst="line">
            <a:avLst/>
          </a:prstGeom>
          <a:noFill/>
          <a:ln w="9525">
            <a:solidFill>
              <a:srgbClr val="000000"/>
            </a:solidFill>
            <a:round/>
            <a:headEnd/>
            <a:tailEnd type="triangle" w="med" len="med"/>
          </a:ln>
        </p:spPr>
        <p:txBody>
          <a:bodyPr/>
          <a:lstStyle/>
          <a:p>
            <a:endParaRPr lang="en-US"/>
          </a:p>
        </p:txBody>
      </p:sp>
      <p:sp>
        <p:nvSpPr>
          <p:cNvPr id="19512" name="Line 133"/>
          <p:cNvSpPr>
            <a:spLocks noChangeShapeType="1"/>
          </p:cNvSpPr>
          <p:nvPr/>
        </p:nvSpPr>
        <p:spPr bwMode="auto">
          <a:xfrm flipV="1">
            <a:off x="7567613" y="4621213"/>
            <a:ext cx="298450" cy="952500"/>
          </a:xfrm>
          <a:prstGeom prst="line">
            <a:avLst/>
          </a:prstGeom>
          <a:noFill/>
          <a:ln w="9525">
            <a:solidFill>
              <a:srgbClr val="000000"/>
            </a:solidFill>
            <a:round/>
            <a:headEnd/>
            <a:tailEnd type="triangle" w="med" len="med"/>
          </a:ln>
        </p:spPr>
        <p:txBody>
          <a:bodyPr/>
          <a:lstStyle/>
          <a:p>
            <a:endParaRPr lang="en-US"/>
          </a:p>
        </p:txBody>
      </p:sp>
      <p:sp>
        <p:nvSpPr>
          <p:cNvPr id="57" name="Text Box 110"/>
          <p:cNvSpPr txBox="1">
            <a:spLocks noChangeArrowheads="1"/>
          </p:cNvSpPr>
          <p:nvPr/>
        </p:nvSpPr>
        <p:spPr bwMode="auto">
          <a:xfrm>
            <a:off x="1667413" y="2590800"/>
            <a:ext cx="428625" cy="220662"/>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U.S. Army Inspector General School   </a:t>
            </a:r>
            <a:fld id="{70007097-EDC5-446D-AE6A-4DFBE894372C}" type="slidenum">
              <a:rPr lang="en-US" smtClean="0"/>
              <a:pPr/>
              <a:t>66</a:t>
            </a:fld>
            <a:endParaRPr lang="en-US"/>
          </a:p>
        </p:txBody>
      </p:sp>
      <p:sp>
        <p:nvSpPr>
          <p:cNvPr id="21507" name="Rectangle 2"/>
          <p:cNvSpPr>
            <a:spLocks noGrp="1" noChangeArrowheads="1"/>
          </p:cNvSpPr>
          <p:nvPr>
            <p:ph type="title"/>
          </p:nvPr>
        </p:nvSpPr>
        <p:spPr>
          <a:xfrm>
            <a:off x="1023258" y="457200"/>
            <a:ext cx="7086600" cy="1143000"/>
          </a:xfrm>
        </p:spPr>
        <p:txBody>
          <a:bodyPr/>
          <a:lstStyle/>
          <a:p>
            <a:pPr eaLnBrk="1" hangingPunct="1"/>
            <a:r>
              <a:rPr lang="en-US" dirty="0">
                <a:solidFill>
                  <a:srgbClr val="000099"/>
                </a:solidFill>
              </a:rPr>
              <a:t>Check on Learning</a:t>
            </a:r>
          </a:p>
        </p:txBody>
      </p:sp>
      <p:sp>
        <p:nvSpPr>
          <p:cNvPr id="21508" name="Text Box 3"/>
          <p:cNvSpPr txBox="1">
            <a:spLocks noChangeArrowheads="1"/>
          </p:cNvSpPr>
          <p:nvPr/>
        </p:nvSpPr>
        <p:spPr bwMode="auto">
          <a:xfrm>
            <a:off x="190500" y="1981201"/>
            <a:ext cx="8801100" cy="6555641"/>
          </a:xfrm>
          <a:prstGeom prst="rect">
            <a:avLst/>
          </a:prstGeom>
          <a:noFill/>
          <a:ln w="76200">
            <a:noFill/>
            <a:miter lim="800000"/>
            <a:headEnd/>
            <a:tailEnd/>
          </a:ln>
        </p:spPr>
        <p:txBody>
          <a:bodyPr wrap="square">
            <a:spAutoFit/>
          </a:bodyPr>
          <a:lstStyle/>
          <a:p>
            <a:pPr algn="l">
              <a:spcBef>
                <a:spcPct val="50000"/>
              </a:spcBef>
            </a:pPr>
            <a:r>
              <a:rPr lang="en-US" b="1" dirty="0"/>
              <a:t>What will an IG do with a complaint that is not IG appropriate?</a:t>
            </a:r>
          </a:p>
          <a:p>
            <a:pPr algn="l">
              <a:spcBef>
                <a:spcPct val="50000"/>
              </a:spcBef>
            </a:pPr>
            <a:r>
              <a:rPr lang="en-US" b="1" dirty="0">
                <a:solidFill>
                  <a:srgbClr val="0033CC"/>
                </a:solidFill>
              </a:rPr>
              <a:t>Complete Steps 1 and 2 (Receive the IGAR and conduct Preliminary Analysis), then Refer to the appropriate agency via warm hand-off and Follow up as required</a:t>
            </a:r>
          </a:p>
          <a:p>
            <a:pPr algn="l">
              <a:spcBef>
                <a:spcPct val="50000"/>
              </a:spcBef>
            </a:pPr>
            <a:r>
              <a:rPr lang="en-US" b="1" dirty="0"/>
              <a:t>Name (four) topics that are not appropriate for the IG?</a:t>
            </a:r>
          </a:p>
          <a:p>
            <a:pPr>
              <a:spcBef>
                <a:spcPts val="0"/>
              </a:spcBef>
            </a:pPr>
            <a:r>
              <a:rPr lang="en-US" b="1" dirty="0">
                <a:solidFill>
                  <a:srgbClr val="0033CC"/>
                </a:solidFill>
              </a:rPr>
              <a:t>Hazardous Working Conditions; </a:t>
            </a:r>
          </a:p>
          <a:p>
            <a:pPr>
              <a:spcBef>
                <a:spcPts val="0"/>
              </a:spcBef>
            </a:pPr>
            <a:r>
              <a:rPr lang="en-US" b="1" dirty="0">
                <a:solidFill>
                  <a:srgbClr val="0033CC"/>
                </a:solidFill>
              </a:rPr>
              <a:t>Criminal Allegations; </a:t>
            </a:r>
          </a:p>
          <a:p>
            <a:pPr>
              <a:spcBef>
                <a:spcPts val="0"/>
              </a:spcBef>
            </a:pPr>
            <a:r>
              <a:rPr lang="en-US" b="1" dirty="0">
                <a:solidFill>
                  <a:srgbClr val="0033CC"/>
                </a:solidFill>
              </a:rPr>
              <a:t>Sexual Harassment and Assault Complaints;</a:t>
            </a:r>
          </a:p>
          <a:p>
            <a:pPr>
              <a:spcBef>
                <a:spcPts val="0"/>
              </a:spcBef>
            </a:pPr>
            <a:r>
              <a:rPr lang="en-US" b="1" dirty="0">
                <a:solidFill>
                  <a:srgbClr val="0033CC"/>
                </a:solidFill>
              </a:rPr>
              <a:t>When there is a means of Redress through other channels;</a:t>
            </a:r>
          </a:p>
          <a:p>
            <a:pPr>
              <a:spcBef>
                <a:spcPts val="0"/>
              </a:spcBef>
            </a:pPr>
            <a:r>
              <a:rPr lang="en-US" b="1" dirty="0">
                <a:solidFill>
                  <a:srgbClr val="0033CC"/>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Effect transition="in" filter="fade">
                                      <p:cBhvr>
                                        <p:cTn id="13" dur="500"/>
                                        <p:tgtEl>
                                          <p:spTgt spid="2150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 calcmode="lin" valueType="num">
                                      <p:cBhvr additive="base">
                                        <p:cTn id="18" dur="500" fill="hold"/>
                                        <p:tgtEl>
                                          <p:spTgt spid="21508">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508">
                                            <p:txEl>
                                              <p:pRg st="3" end="3"/>
                                            </p:txEl>
                                          </p:spTgt>
                                        </p:tgtEl>
                                        <p:attrNameLst>
                                          <p:attrName>style.visibility</p:attrName>
                                        </p:attrNameLst>
                                      </p:cBhvr>
                                      <p:to>
                                        <p:strVal val="visible"/>
                                      </p:to>
                                    </p:set>
                                    <p:animEffect transition="in" filter="fade">
                                      <p:cBhvr>
                                        <p:cTn id="24" dur="500"/>
                                        <p:tgtEl>
                                          <p:spTgt spid="2150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8">
                                            <p:txEl>
                                              <p:pRg st="4" end="4"/>
                                            </p:txEl>
                                          </p:spTgt>
                                        </p:tgtEl>
                                        <p:attrNameLst>
                                          <p:attrName>style.visibility</p:attrName>
                                        </p:attrNameLst>
                                      </p:cBhvr>
                                      <p:to>
                                        <p:strVal val="visible"/>
                                      </p:to>
                                    </p:set>
                                    <p:animEffect transition="in" filter="fade">
                                      <p:cBhvr>
                                        <p:cTn id="29" dur="500"/>
                                        <p:tgtEl>
                                          <p:spTgt spid="2150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508">
                                            <p:txEl>
                                              <p:pRg st="5" end="5"/>
                                            </p:txEl>
                                          </p:spTgt>
                                        </p:tgtEl>
                                        <p:attrNameLst>
                                          <p:attrName>style.visibility</p:attrName>
                                        </p:attrNameLst>
                                      </p:cBhvr>
                                      <p:to>
                                        <p:strVal val="visible"/>
                                      </p:to>
                                    </p:set>
                                    <p:animEffect transition="in" filter="fade">
                                      <p:cBhvr>
                                        <p:cTn id="34" dur="500"/>
                                        <p:tgtEl>
                                          <p:spTgt spid="2150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508">
                                            <p:txEl>
                                              <p:pRg st="6" end="6"/>
                                            </p:txEl>
                                          </p:spTgt>
                                        </p:tgtEl>
                                        <p:attrNameLst>
                                          <p:attrName>style.visibility</p:attrName>
                                        </p:attrNameLst>
                                      </p:cBhvr>
                                      <p:to>
                                        <p:strVal val="visible"/>
                                      </p:to>
                                    </p:set>
                                    <p:animEffect transition="in" filter="fade">
                                      <p:cBhvr>
                                        <p:cTn id="39" dur="500"/>
                                        <p:tgtEl>
                                          <p:spTgt spid="21508">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508">
                                            <p:txEl>
                                              <p:pRg st="7" end="7"/>
                                            </p:txEl>
                                          </p:spTgt>
                                        </p:tgtEl>
                                        <p:attrNameLst>
                                          <p:attrName>style.visibility</p:attrName>
                                        </p:attrNameLst>
                                      </p:cBhvr>
                                      <p:to>
                                        <p:strVal val="visible"/>
                                      </p:to>
                                    </p:set>
                                    <p:animEffect transition="in" filter="fade">
                                      <p:cBhvr>
                                        <p:cTn id="44" dur="500"/>
                                        <p:tgtEl>
                                          <p:spTgt spid="2150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U.S. Army Inspector General School   </a:t>
            </a:r>
            <a:fld id="{70007097-EDC5-446D-AE6A-4DFBE894372C}" type="slidenum">
              <a:rPr lang="en-US" smtClean="0"/>
              <a:pPr/>
              <a:t>67</a:t>
            </a:fld>
            <a:endParaRPr lang="en-US"/>
          </a:p>
        </p:txBody>
      </p:sp>
      <p:sp>
        <p:nvSpPr>
          <p:cNvPr id="21507" name="Rectangle 2"/>
          <p:cNvSpPr>
            <a:spLocks noGrp="1" noChangeArrowheads="1"/>
          </p:cNvSpPr>
          <p:nvPr>
            <p:ph type="title"/>
          </p:nvPr>
        </p:nvSpPr>
        <p:spPr>
          <a:xfrm>
            <a:off x="1023258" y="457200"/>
            <a:ext cx="7086600" cy="1143000"/>
          </a:xfrm>
        </p:spPr>
        <p:txBody>
          <a:bodyPr/>
          <a:lstStyle/>
          <a:p>
            <a:pPr eaLnBrk="1" hangingPunct="1"/>
            <a:r>
              <a:rPr lang="en-US" dirty="0">
                <a:solidFill>
                  <a:srgbClr val="000099"/>
                </a:solidFill>
              </a:rPr>
              <a:t>Check on Learning</a:t>
            </a:r>
          </a:p>
        </p:txBody>
      </p:sp>
      <p:sp>
        <p:nvSpPr>
          <p:cNvPr id="215047" name="Text Box 7"/>
          <p:cNvSpPr txBox="1">
            <a:spLocks noChangeArrowheads="1"/>
          </p:cNvSpPr>
          <p:nvPr/>
        </p:nvSpPr>
        <p:spPr bwMode="auto">
          <a:xfrm>
            <a:off x="190500" y="1981199"/>
            <a:ext cx="8801100" cy="5878532"/>
          </a:xfrm>
          <a:prstGeom prst="rect">
            <a:avLst/>
          </a:prstGeom>
          <a:noFill/>
          <a:ln w="76200">
            <a:noFill/>
            <a:miter lim="800000"/>
            <a:headEnd/>
            <a:tailEnd/>
          </a:ln>
        </p:spPr>
        <p:txBody>
          <a:bodyPr wrap="square">
            <a:spAutoFit/>
          </a:bodyPr>
          <a:lstStyle/>
          <a:p>
            <a:pPr algn="l">
              <a:spcBef>
                <a:spcPct val="50000"/>
              </a:spcBef>
            </a:pPr>
            <a:r>
              <a:rPr lang="en-US" b="1" dirty="0"/>
              <a:t>What are the commander’s responsibilities in receiving and resolving non-support cases?</a:t>
            </a:r>
          </a:p>
          <a:p>
            <a:pPr marL="514350" indent="-514350">
              <a:spcBef>
                <a:spcPts val="0"/>
              </a:spcBef>
              <a:buAutoNum type="arabicPeriod"/>
            </a:pPr>
            <a:r>
              <a:rPr lang="en-US" b="1" dirty="0">
                <a:solidFill>
                  <a:srgbClr val="0033CC"/>
                </a:solidFill>
              </a:rPr>
              <a:t>Determine information necessary to resolve the issue</a:t>
            </a:r>
          </a:p>
          <a:p>
            <a:pPr marL="514350" indent="-514350">
              <a:spcBef>
                <a:spcPts val="0"/>
              </a:spcBef>
              <a:buAutoNum type="arabicPeriod"/>
            </a:pPr>
            <a:r>
              <a:rPr lang="en-US" b="1" dirty="0">
                <a:solidFill>
                  <a:srgbClr val="0033CC"/>
                </a:solidFill>
              </a:rPr>
              <a:t>Respond to the complainant within a reasonable amount of time</a:t>
            </a:r>
          </a:p>
          <a:p>
            <a:pPr>
              <a:spcBef>
                <a:spcPts val="0"/>
              </a:spcBef>
            </a:pPr>
            <a:r>
              <a:rPr lang="en-US" b="1" dirty="0"/>
              <a:t>… And what are the IG’s responsibilities?</a:t>
            </a:r>
          </a:p>
          <a:p>
            <a:pPr marL="514350" indent="-514350">
              <a:spcBef>
                <a:spcPts val="0"/>
              </a:spcBef>
              <a:buAutoNum type="arabicPeriod"/>
            </a:pPr>
            <a:r>
              <a:rPr lang="en-US" b="1" dirty="0">
                <a:solidFill>
                  <a:srgbClr val="0033CC"/>
                </a:solidFill>
              </a:rPr>
              <a:t>Ensure the family’s immediate needs are met</a:t>
            </a:r>
          </a:p>
          <a:p>
            <a:pPr marL="514350" indent="-514350">
              <a:spcBef>
                <a:spcPts val="0"/>
              </a:spcBef>
              <a:buAutoNum type="arabicPeriod"/>
            </a:pPr>
            <a:r>
              <a:rPr lang="en-US" b="1" dirty="0">
                <a:solidFill>
                  <a:srgbClr val="0033CC"/>
                </a:solidFill>
              </a:rPr>
              <a:t>Ensure the Soldier’s commander is aware</a:t>
            </a:r>
          </a:p>
          <a:p>
            <a:pPr>
              <a:spcBef>
                <a:spcPts val="0"/>
              </a:spcBef>
            </a:pPr>
            <a:endParaRPr lang="en-US" sz="1200" b="1" dirty="0">
              <a:solidFill>
                <a:srgbClr val="0033CC"/>
              </a:solidFill>
            </a:endParaRPr>
          </a:p>
          <a:p>
            <a:pPr>
              <a:spcBef>
                <a:spcPts val="0"/>
              </a:spcBef>
            </a:pPr>
            <a:r>
              <a:rPr lang="en-US" b="1" dirty="0"/>
              <a:t>How will the IG proceed when presented with an allegation against a senior official?</a:t>
            </a:r>
          </a:p>
          <a:p>
            <a:pPr>
              <a:spcBef>
                <a:spcPts val="0"/>
              </a:spcBef>
            </a:pPr>
            <a:r>
              <a:rPr lang="en-US" b="1" dirty="0">
                <a:solidFill>
                  <a:srgbClr val="0033CC"/>
                </a:solidFill>
              </a:rPr>
              <a:t>Receive the IGAR and … </a:t>
            </a:r>
            <a:r>
              <a:rPr lang="en-US" b="1" dirty="0">
                <a:solidFill>
                  <a:srgbClr val="FC0128"/>
                </a:solidFill>
              </a:rPr>
              <a:t>STOP! Call DAIG</a:t>
            </a:r>
            <a:r>
              <a:rPr lang="en-US" b="1" dirty="0">
                <a:solidFill>
                  <a:srgbClr val="0033CC"/>
                </a:solidFill>
              </a:rPr>
              <a:t>, then input an info IGAR.</a:t>
            </a:r>
          </a:p>
        </p:txBody>
      </p:sp>
    </p:spTree>
    <p:extLst>
      <p:ext uri="{BB962C8B-B14F-4D97-AF65-F5344CB8AC3E}">
        <p14:creationId xmlns:p14="http://schemas.microsoft.com/office/powerpoint/2010/main" val="2760455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5047">
                                            <p:txEl>
                                              <p:pRg st="1" end="1"/>
                                            </p:txEl>
                                          </p:spTgt>
                                        </p:tgtEl>
                                        <p:attrNameLst>
                                          <p:attrName>style.visibility</p:attrName>
                                        </p:attrNameLst>
                                      </p:cBhvr>
                                      <p:to>
                                        <p:strVal val="visible"/>
                                      </p:to>
                                    </p:set>
                                    <p:animEffect transition="in" filter="fade">
                                      <p:cBhvr>
                                        <p:cTn id="11" dur="500"/>
                                        <p:tgtEl>
                                          <p:spTgt spid="2150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5047">
                                            <p:txEl>
                                              <p:pRg st="2" end="2"/>
                                            </p:txEl>
                                          </p:spTgt>
                                        </p:tgtEl>
                                        <p:attrNameLst>
                                          <p:attrName>style.visibility</p:attrName>
                                        </p:attrNameLst>
                                      </p:cBhvr>
                                      <p:to>
                                        <p:strVal val="visible"/>
                                      </p:to>
                                    </p:set>
                                    <p:animEffect transition="in" filter="fade">
                                      <p:cBhvr>
                                        <p:cTn id="16" dur="500"/>
                                        <p:tgtEl>
                                          <p:spTgt spid="2150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5047">
                                            <p:txEl>
                                              <p:pRg st="3" end="3"/>
                                            </p:txEl>
                                          </p:spTgt>
                                        </p:tgtEl>
                                        <p:attrNameLst>
                                          <p:attrName>style.visibility</p:attrName>
                                        </p:attrNameLst>
                                      </p:cBhvr>
                                      <p:to>
                                        <p:strVal val="visible"/>
                                      </p:to>
                                    </p:set>
                                    <p:animEffect transition="in" filter="fade">
                                      <p:cBhvr>
                                        <p:cTn id="21" dur="500"/>
                                        <p:tgtEl>
                                          <p:spTgt spid="21504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5047">
                                            <p:txEl>
                                              <p:pRg st="4" end="4"/>
                                            </p:txEl>
                                          </p:spTgt>
                                        </p:tgtEl>
                                        <p:attrNameLst>
                                          <p:attrName>style.visibility</p:attrName>
                                        </p:attrNameLst>
                                      </p:cBhvr>
                                      <p:to>
                                        <p:strVal val="visible"/>
                                      </p:to>
                                    </p:set>
                                    <p:animEffect transition="in" filter="fade">
                                      <p:cBhvr>
                                        <p:cTn id="26" dur="500"/>
                                        <p:tgtEl>
                                          <p:spTgt spid="21504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5047">
                                            <p:txEl>
                                              <p:pRg st="5" end="5"/>
                                            </p:txEl>
                                          </p:spTgt>
                                        </p:tgtEl>
                                        <p:attrNameLst>
                                          <p:attrName>style.visibility</p:attrName>
                                        </p:attrNameLst>
                                      </p:cBhvr>
                                      <p:to>
                                        <p:strVal val="visible"/>
                                      </p:to>
                                    </p:set>
                                    <p:animEffect transition="in" filter="fade">
                                      <p:cBhvr>
                                        <p:cTn id="31" dur="500"/>
                                        <p:tgtEl>
                                          <p:spTgt spid="21504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5047">
                                            <p:txEl>
                                              <p:pRg st="7" end="7"/>
                                            </p:txEl>
                                          </p:spTgt>
                                        </p:tgtEl>
                                        <p:attrNameLst>
                                          <p:attrName>style.visibility</p:attrName>
                                        </p:attrNameLst>
                                      </p:cBhvr>
                                      <p:to>
                                        <p:strVal val="visible"/>
                                      </p:to>
                                    </p:set>
                                    <p:animEffect transition="in" filter="fade">
                                      <p:cBhvr>
                                        <p:cTn id="36" dur="500"/>
                                        <p:tgtEl>
                                          <p:spTgt spid="21504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5047">
                                            <p:txEl>
                                              <p:pRg st="8" end="8"/>
                                            </p:txEl>
                                          </p:spTgt>
                                        </p:tgtEl>
                                        <p:attrNameLst>
                                          <p:attrName>style.visibility</p:attrName>
                                        </p:attrNameLst>
                                      </p:cBhvr>
                                      <p:to>
                                        <p:strVal val="visible"/>
                                      </p:to>
                                    </p:set>
                                    <p:animEffect transition="in" filter="fade">
                                      <p:cBhvr>
                                        <p:cTn id="41" dur="500"/>
                                        <p:tgtEl>
                                          <p:spTgt spid="2150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p:txBody>
          <a:bodyPr/>
          <a:lstStyle/>
          <a:p>
            <a:pPr eaLnBrk="1" hangingPunct="1"/>
            <a:r>
              <a:rPr lang="en-US" sz="4000" dirty="0"/>
              <a:t>Considerations</a:t>
            </a:r>
          </a:p>
        </p:txBody>
      </p:sp>
      <p:pic>
        <p:nvPicPr>
          <p:cNvPr id="4" name="Picture 2"/>
          <p:cNvPicPr>
            <a:picLocks noChangeAspect="1" noChangeArrowheads="1"/>
          </p:cNvPicPr>
          <p:nvPr/>
        </p:nvPicPr>
        <p:blipFill>
          <a:blip r:embed="rId3" cstate="print"/>
          <a:srcRect/>
          <a:stretch>
            <a:fillRect/>
          </a:stretch>
        </p:blipFill>
        <p:spPr bwMode="auto">
          <a:xfrm>
            <a:off x="2034990" y="1752600"/>
            <a:ext cx="5061858" cy="3810000"/>
          </a:xfrm>
          <a:prstGeom prst="rect">
            <a:avLst/>
          </a:prstGeom>
          <a:noFill/>
          <a:ln w="9525">
            <a:noFill/>
            <a:miter lim="800000"/>
            <a:headEnd/>
            <a:tailEnd/>
          </a:ln>
        </p:spPr>
      </p:pic>
      <p:sp>
        <p:nvSpPr>
          <p:cNvPr id="22530" name="Rectangle 2"/>
          <p:cNvSpPr>
            <a:spLocks noGrp="1" noChangeArrowheads="1"/>
          </p:cNvSpPr>
          <p:nvPr>
            <p:ph type="ctrTitle"/>
          </p:nvPr>
        </p:nvSpPr>
        <p:spPr/>
        <p:txBody>
          <a:bodyPr/>
          <a:lstStyle/>
          <a:p>
            <a:pPr eaLnBrk="1" hangingPunct="1"/>
            <a:r>
              <a:rPr lang="en-US" sz="4000" dirty="0"/>
              <a:t>Miscellaneous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p:spPr>
        <p:txBody>
          <a:bodyPr/>
          <a:lstStyle/>
          <a:p>
            <a:r>
              <a:rPr lang="en-US"/>
              <a:t>U.S. Army Inspector General School   </a:t>
            </a:r>
            <a:fld id="{B2FC7AC3-3220-428C-9ED1-E67675196D46}" type="slidenum">
              <a:rPr lang="en-US" smtClean="0"/>
              <a:pPr/>
              <a:t>69</a:t>
            </a:fld>
            <a:endParaRPr lang="en-US"/>
          </a:p>
        </p:txBody>
      </p:sp>
      <p:sp>
        <p:nvSpPr>
          <p:cNvPr id="23555" name="Rectangle 2"/>
          <p:cNvSpPr>
            <a:spLocks noGrp="1" noChangeArrowheads="1"/>
          </p:cNvSpPr>
          <p:nvPr>
            <p:ph type="title"/>
          </p:nvPr>
        </p:nvSpPr>
        <p:spPr>
          <a:xfrm>
            <a:off x="1021950" y="457200"/>
            <a:ext cx="7086600" cy="1143000"/>
          </a:xfrm>
        </p:spPr>
        <p:txBody>
          <a:bodyPr/>
          <a:lstStyle/>
          <a:p>
            <a:pPr eaLnBrk="1" hangingPunct="1"/>
            <a:r>
              <a:rPr lang="en-US" sz="4000" dirty="0"/>
              <a:t>Request to Withdraw a Complaint</a:t>
            </a:r>
          </a:p>
        </p:txBody>
      </p:sp>
      <p:sp>
        <p:nvSpPr>
          <p:cNvPr id="45059" name="Rectangle 3"/>
          <p:cNvSpPr>
            <a:spLocks noGrp="1" noChangeArrowheads="1"/>
          </p:cNvSpPr>
          <p:nvPr>
            <p:ph type="body" idx="1"/>
          </p:nvPr>
        </p:nvSpPr>
        <p:spPr>
          <a:xfrm>
            <a:off x="381000" y="2133600"/>
            <a:ext cx="6248400" cy="4495800"/>
          </a:xfrm>
        </p:spPr>
        <p:txBody>
          <a:bodyPr/>
          <a:lstStyle/>
          <a:p>
            <a:pPr eaLnBrk="1" hangingPunct="1">
              <a:lnSpc>
                <a:spcPct val="90000"/>
              </a:lnSpc>
              <a:spcBef>
                <a:spcPct val="0"/>
              </a:spcBef>
            </a:pPr>
            <a:r>
              <a:rPr lang="en-US" sz="2800" dirty="0">
                <a:solidFill>
                  <a:srgbClr val="000099"/>
                </a:solidFill>
              </a:rPr>
              <a:t>Ask Why:</a:t>
            </a:r>
          </a:p>
          <a:p>
            <a:pPr lvl="1" eaLnBrk="1" hangingPunct="1">
              <a:lnSpc>
                <a:spcPct val="90000"/>
              </a:lnSpc>
              <a:spcBef>
                <a:spcPct val="0"/>
              </a:spcBef>
            </a:pPr>
            <a:r>
              <a:rPr lang="en-US" sz="2400" dirty="0"/>
              <a:t>Fear of punishment or reprisal </a:t>
            </a:r>
          </a:p>
          <a:p>
            <a:pPr lvl="1" eaLnBrk="1" hangingPunct="1">
              <a:lnSpc>
                <a:spcPct val="90000"/>
              </a:lnSpc>
              <a:spcBef>
                <a:spcPct val="0"/>
              </a:spcBef>
            </a:pPr>
            <a:r>
              <a:rPr lang="en-US" sz="2400" dirty="0"/>
              <a:t>Someone else working the issue</a:t>
            </a:r>
          </a:p>
          <a:p>
            <a:pPr lvl="1" eaLnBrk="1" hangingPunct="1">
              <a:lnSpc>
                <a:spcPct val="90000"/>
              </a:lnSpc>
              <a:spcBef>
                <a:spcPct val="0"/>
              </a:spcBef>
            </a:pPr>
            <a:r>
              <a:rPr lang="en-US" sz="2400" dirty="0"/>
              <a:t>Issue is resolved</a:t>
            </a:r>
          </a:p>
          <a:p>
            <a:pPr lvl="1" eaLnBrk="1" hangingPunct="1">
              <a:lnSpc>
                <a:spcPct val="90000"/>
              </a:lnSpc>
              <a:spcBef>
                <a:spcPct val="0"/>
              </a:spcBef>
            </a:pPr>
            <a:endParaRPr lang="en-US" sz="2400" dirty="0"/>
          </a:p>
          <a:p>
            <a:pPr eaLnBrk="1" hangingPunct="1">
              <a:lnSpc>
                <a:spcPct val="90000"/>
              </a:lnSpc>
              <a:spcBef>
                <a:spcPct val="0"/>
              </a:spcBef>
            </a:pPr>
            <a:r>
              <a:rPr lang="en-US" sz="2800" dirty="0">
                <a:solidFill>
                  <a:srgbClr val="000099"/>
                </a:solidFill>
              </a:rPr>
              <a:t>Obtain</a:t>
            </a:r>
            <a:r>
              <a:rPr lang="en-US" sz="2800" dirty="0"/>
              <a:t> a </a:t>
            </a:r>
            <a:r>
              <a:rPr lang="en-US" sz="2800" dirty="0">
                <a:solidFill>
                  <a:srgbClr val="FC0128"/>
                </a:solidFill>
              </a:rPr>
              <a:t>written</a:t>
            </a:r>
            <a:r>
              <a:rPr lang="en-US" sz="2800" dirty="0"/>
              <a:t> or verbal withdrawal request</a:t>
            </a:r>
          </a:p>
          <a:p>
            <a:pPr eaLnBrk="1" hangingPunct="1">
              <a:lnSpc>
                <a:spcPct val="90000"/>
              </a:lnSpc>
              <a:spcBef>
                <a:spcPct val="0"/>
              </a:spcBef>
            </a:pPr>
            <a:endParaRPr lang="en-US" sz="2400" dirty="0">
              <a:solidFill>
                <a:srgbClr val="A50021"/>
              </a:solidFill>
            </a:endParaRPr>
          </a:p>
          <a:p>
            <a:pPr eaLnBrk="1" hangingPunct="1">
              <a:lnSpc>
                <a:spcPct val="90000"/>
              </a:lnSpc>
              <a:spcBef>
                <a:spcPct val="0"/>
              </a:spcBef>
            </a:pPr>
            <a:r>
              <a:rPr lang="en-US" sz="2800" dirty="0"/>
              <a:t>IG </a:t>
            </a:r>
            <a:r>
              <a:rPr lang="en-US" sz="2800" dirty="0">
                <a:solidFill>
                  <a:srgbClr val="000099"/>
                </a:solidFill>
              </a:rPr>
              <a:t>decides</a:t>
            </a:r>
            <a:r>
              <a:rPr lang="en-US" sz="2800" dirty="0"/>
              <a:t> whether or not to continue working the case</a:t>
            </a:r>
          </a:p>
        </p:txBody>
      </p:sp>
      <p:sp>
        <p:nvSpPr>
          <p:cNvPr id="23557" name="Rectangle 7"/>
          <p:cNvSpPr>
            <a:spLocks noChangeArrowheads="1"/>
          </p:cNvSpPr>
          <p:nvPr/>
        </p:nvSpPr>
        <p:spPr bwMode="auto">
          <a:xfrm>
            <a:off x="5893860" y="6096001"/>
            <a:ext cx="3232968"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6-2e</a:t>
            </a:r>
          </a:p>
          <a:p>
            <a:pPr algn="l"/>
            <a:r>
              <a:rPr lang="en-US" sz="1600" b="1" dirty="0">
                <a:solidFill>
                  <a:srgbClr val="336600"/>
                </a:solidFill>
              </a:rPr>
              <a:t>A&amp;I Guide, Part One, Sect. 4-2</a:t>
            </a:r>
          </a:p>
        </p:txBody>
      </p:sp>
      <p:grpSp>
        <p:nvGrpSpPr>
          <p:cNvPr id="10" name="Group 9"/>
          <p:cNvGrpSpPr/>
          <p:nvPr/>
        </p:nvGrpSpPr>
        <p:grpSpPr>
          <a:xfrm>
            <a:off x="7751128" y="633303"/>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9</a:t>
              </a:r>
            </a:p>
          </p:txBody>
        </p:sp>
      </p:grpSp>
      <p:pic>
        <p:nvPicPr>
          <p:cNvPr id="2" name="Picture 1"/>
          <p:cNvPicPr>
            <a:picLocks noChangeAspect="1"/>
          </p:cNvPicPr>
          <p:nvPr/>
        </p:nvPicPr>
        <p:blipFill>
          <a:blip r:embed="rId5"/>
          <a:stretch>
            <a:fillRect/>
          </a:stretch>
        </p:blipFill>
        <p:spPr>
          <a:xfrm>
            <a:off x="6107831" y="2253459"/>
            <a:ext cx="2860040" cy="2319337"/>
          </a:xfrm>
          <a:prstGeom prst="rect">
            <a:avLst/>
          </a:prstGeom>
        </p:spPr>
      </p:pic>
      <p:pic>
        <p:nvPicPr>
          <p:cNvPr id="3" name="Tell Me Why Take 2">
            <a:hlinkClick r:id="" action="ppaction://media"/>
            <a:extLst>
              <a:ext uri="{FF2B5EF4-FFF2-40B4-BE49-F238E27FC236}">
                <a16:creationId xmlns:a16="http://schemas.microsoft.com/office/drawing/2014/main" id="{BB9AB699-0302-B523-8575-0464F442498A}"/>
              </a:ext>
            </a:extLst>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6"/>
          <a:stretch>
            <a:fillRect/>
          </a:stretch>
        </p:blipFill>
        <p:spPr>
          <a:xfrm>
            <a:off x="4343400" y="3657600"/>
            <a:ext cx="457200" cy="457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anim calcmode="lin" valueType="num">
                                      <p:cBhvr additive="base">
                                        <p:cTn id="11"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505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anim calcmode="lin" valueType="num">
                                      <p:cBhvr additive="base">
                                        <p:cTn id="15"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505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anim calcmode="lin" valueType="num">
                                      <p:cBhvr additive="base">
                                        <p:cTn id="19" dur="500" fill="hold"/>
                                        <p:tgtEl>
                                          <p:spTgt spid="4505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59">
                                            <p:txEl>
                                              <p:pRg st="5" end="5"/>
                                            </p:txEl>
                                          </p:spTgt>
                                        </p:tgtEl>
                                        <p:attrNameLst>
                                          <p:attrName>style.visibility</p:attrName>
                                        </p:attrNameLst>
                                      </p:cBhvr>
                                      <p:to>
                                        <p:strVal val="visible"/>
                                      </p:to>
                                    </p:set>
                                    <p:anim calcmode="lin" valueType="num">
                                      <p:cBhvr additive="base">
                                        <p:cTn id="25" dur="500" fill="hold"/>
                                        <p:tgtEl>
                                          <p:spTgt spid="45059">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59">
                                            <p:txEl>
                                              <p:pRg st="7" end="7"/>
                                            </p:txEl>
                                          </p:spTgt>
                                        </p:tgtEl>
                                        <p:attrNameLst>
                                          <p:attrName>style.visibility</p:attrName>
                                        </p:attrNameLst>
                                      </p:cBhvr>
                                      <p:to>
                                        <p:strVal val="visible"/>
                                      </p:to>
                                    </p:set>
                                    <p:anim calcmode="lin" valueType="num">
                                      <p:cBhvr additive="base">
                                        <p:cTn id="31" dur="500" fill="hold"/>
                                        <p:tgtEl>
                                          <p:spTgt spid="45059">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4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remove" display="0">
                  <p:stCondLst>
                    <p:cond delay="indefinite"/>
                  </p:stCondLst>
                  <p:endCondLst>
                    <p:cond evt="onStopAudio" delay="0">
                      <p:tgtEl>
                        <p:sldTgt/>
                      </p:tgtEl>
                    </p:cond>
                  </p:endCondLst>
                </p:cTn>
                <p:tgtEl>
                  <p:spTgt spid="3"/>
                </p:tgtEl>
              </p:cMediaNode>
            </p:audio>
          </p:childTnLst>
        </p:cTn>
      </p:par>
    </p:tnLst>
    <p:bldLst>
      <p:bldP spid="4505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U.S. Army Inspector General School   </a:t>
            </a:r>
            <a:fld id="{F171E2D3-545C-4C23-970F-7A733F23C9F8}" type="slidenum">
              <a:rPr lang="en-US" smtClean="0"/>
              <a:pPr/>
              <a:t>7</a:t>
            </a:fld>
            <a:endParaRPr lang="en-US"/>
          </a:p>
        </p:txBody>
      </p:sp>
      <p:sp>
        <p:nvSpPr>
          <p:cNvPr id="10243" name="Rectangle 2"/>
          <p:cNvSpPr>
            <a:spLocks noGrp="1" noChangeArrowheads="1"/>
          </p:cNvSpPr>
          <p:nvPr>
            <p:ph type="title"/>
          </p:nvPr>
        </p:nvSpPr>
        <p:spPr>
          <a:xfrm>
            <a:off x="914400" y="244475"/>
            <a:ext cx="7239000" cy="1219200"/>
          </a:xfrm>
        </p:spPr>
        <p:txBody>
          <a:bodyPr/>
          <a:lstStyle/>
          <a:p>
            <a:pPr eaLnBrk="1" hangingPunct="1"/>
            <a:r>
              <a:rPr lang="en-US" sz="4000" dirty="0"/>
              <a:t>Knowledge ELOs</a:t>
            </a:r>
          </a:p>
        </p:txBody>
      </p:sp>
      <p:sp>
        <p:nvSpPr>
          <p:cNvPr id="10244" name="Rectangle 3"/>
          <p:cNvSpPr>
            <a:spLocks noGrp="1" noChangeArrowheads="1"/>
          </p:cNvSpPr>
          <p:nvPr>
            <p:ph type="body" idx="1"/>
          </p:nvPr>
        </p:nvSpPr>
        <p:spPr>
          <a:xfrm>
            <a:off x="304800" y="1828800"/>
            <a:ext cx="8534400" cy="4378325"/>
          </a:xfrm>
        </p:spPr>
        <p:txBody>
          <a:bodyPr/>
          <a:lstStyle/>
          <a:p>
            <a:pPr marL="465138" indent="-465138" eaLnBrk="1" hangingPunct="1">
              <a:spcBef>
                <a:spcPct val="0"/>
              </a:spcBef>
              <a:buFont typeface="Wingdings" pitchFamily="2" charset="2"/>
              <a:buAutoNum type="arabicPeriod"/>
            </a:pPr>
            <a:r>
              <a:rPr lang="en-US" sz="2400" dirty="0"/>
              <a:t>Identify </a:t>
            </a:r>
            <a:r>
              <a:rPr lang="en-US" sz="2400" i="1" dirty="0"/>
              <a:t>who </a:t>
            </a:r>
            <a:r>
              <a:rPr lang="en-US" sz="2400" dirty="0"/>
              <a:t>may submit an Inspector General (IG) complaint. </a:t>
            </a:r>
          </a:p>
          <a:p>
            <a:pPr marL="465138" indent="-465138" eaLnBrk="1" hangingPunct="1">
              <a:spcBef>
                <a:spcPct val="0"/>
              </a:spcBef>
              <a:buFont typeface="Wingdings" pitchFamily="2" charset="2"/>
              <a:buAutoNum type="arabicPeriod"/>
            </a:pPr>
            <a:endParaRPr lang="en-US" sz="1200" dirty="0"/>
          </a:p>
          <a:p>
            <a:pPr marL="465138" indent="-465138" eaLnBrk="1" hangingPunct="1">
              <a:spcBef>
                <a:spcPct val="0"/>
              </a:spcBef>
              <a:buFont typeface="Wingdings" pitchFamily="2" charset="2"/>
              <a:buAutoNum type="arabicPeriod"/>
            </a:pPr>
            <a:r>
              <a:rPr lang="en-US" sz="2400" dirty="0"/>
              <a:t>Describe the purpose and uses of the DA Form </a:t>
            </a:r>
            <a:r>
              <a:rPr lang="en-US" sz="2400" i="1" dirty="0"/>
              <a:t>1559, Inspector General Action Request </a:t>
            </a:r>
            <a:r>
              <a:rPr lang="en-US" sz="2400" dirty="0"/>
              <a:t> (IGAR).</a:t>
            </a:r>
          </a:p>
          <a:p>
            <a:pPr marL="465138" indent="-465138" eaLnBrk="1" hangingPunct="1">
              <a:spcBef>
                <a:spcPct val="0"/>
              </a:spcBef>
              <a:buFont typeface="Wingdings" pitchFamily="2" charset="2"/>
              <a:buAutoNum type="arabicPeriod"/>
            </a:pPr>
            <a:endParaRPr lang="en-US" sz="1200" dirty="0"/>
          </a:p>
          <a:p>
            <a:pPr marL="465138" indent="-465138" eaLnBrk="1" hangingPunct="1">
              <a:spcBef>
                <a:spcPct val="0"/>
              </a:spcBef>
              <a:buFont typeface="Wingdings" pitchFamily="2" charset="2"/>
              <a:buAutoNum type="arabicPeriod"/>
            </a:pPr>
            <a:r>
              <a:rPr lang="en-US" sz="2400" dirty="0"/>
              <a:t>Describe the </a:t>
            </a:r>
            <a:r>
              <a:rPr lang="en-US" sz="2400" i="1" dirty="0"/>
              <a:t>seven-step Inspector General Action Process (IGAP)</a:t>
            </a:r>
            <a:r>
              <a:rPr lang="en-US" sz="2400" dirty="0"/>
              <a:t> used to receive, process, and resolve IGARs.</a:t>
            </a:r>
          </a:p>
          <a:p>
            <a:pPr marL="465138" indent="-465138" eaLnBrk="1" hangingPunct="1">
              <a:spcBef>
                <a:spcPct val="0"/>
              </a:spcBef>
              <a:buFont typeface="Wingdings" pitchFamily="2" charset="2"/>
              <a:buAutoNum type="arabicPeriod"/>
            </a:pPr>
            <a:endParaRPr lang="en-US" sz="1200" dirty="0"/>
          </a:p>
          <a:p>
            <a:pPr marL="465138" indent="-465138" eaLnBrk="1" hangingPunct="1">
              <a:spcBef>
                <a:spcPct val="0"/>
              </a:spcBef>
              <a:buFont typeface="Wingdings" pitchFamily="2" charset="2"/>
              <a:buAutoNum type="arabicPeriod"/>
            </a:pPr>
            <a:r>
              <a:rPr lang="en-US" sz="2400" i="0" u="none" strike="noStrike" baseline="0" dirty="0">
                <a:latin typeface="Arial" panose="020B0604020202020204" pitchFamily="34" charset="0"/>
              </a:rPr>
              <a:t>Describe the IG concept of confidentiality and the authorizations needed from the complainant to release that person's personal information for the purpose of resolving the individual’s issue or to inform a third party. </a:t>
            </a:r>
            <a:endParaRPr lang="en-US" sz="2400" dirty="0"/>
          </a:p>
        </p:txBody>
      </p:sp>
      <p:grpSp>
        <p:nvGrpSpPr>
          <p:cNvPr id="8" name="Group 7"/>
          <p:cNvGrpSpPr/>
          <p:nvPr/>
        </p:nvGrpSpPr>
        <p:grpSpPr>
          <a:xfrm>
            <a:off x="7627143" y="457358"/>
            <a:ext cx="1052513" cy="903288"/>
            <a:chOff x="7543799" y="925512"/>
            <a:chExt cx="1052513" cy="903288"/>
          </a:xfrm>
        </p:grpSpPr>
        <p:sp>
          <p:nvSpPr>
            <p:cNvPr id="9"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0"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endParaRPr lang="en-US" altLang="en-US" sz="1100" dirty="0">
                <a:cs typeface="Arial" panose="020B0604020202020204" pitchFamily="34" charset="0"/>
              </a:endParaRPr>
            </a:p>
          </p:txBody>
        </p:sp>
      </p:gr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p:spPr>
        <p:txBody>
          <a:bodyPr/>
          <a:lstStyle/>
          <a:p>
            <a:r>
              <a:rPr lang="en-US"/>
              <a:t>U.S. Army Inspector General School   </a:t>
            </a:r>
            <a:fld id="{CDBAF1CF-9888-4612-B6E6-F7F9682ADFE7}" type="slidenum">
              <a:rPr lang="en-US" smtClean="0"/>
              <a:pPr/>
              <a:t>70</a:t>
            </a:fld>
            <a:endParaRPr lang="en-US"/>
          </a:p>
        </p:txBody>
      </p:sp>
      <p:sp>
        <p:nvSpPr>
          <p:cNvPr id="24579" name="Rectangle 2"/>
          <p:cNvSpPr>
            <a:spLocks noGrp="1" noChangeArrowheads="1"/>
          </p:cNvSpPr>
          <p:nvPr>
            <p:ph type="title"/>
          </p:nvPr>
        </p:nvSpPr>
        <p:spPr>
          <a:xfrm>
            <a:off x="1022874" y="457200"/>
            <a:ext cx="7086600" cy="1143000"/>
          </a:xfrm>
        </p:spPr>
        <p:txBody>
          <a:bodyPr/>
          <a:lstStyle/>
          <a:p>
            <a:pPr eaLnBrk="1" hangingPunct="1"/>
            <a:r>
              <a:rPr lang="en-US" sz="4000" dirty="0"/>
              <a:t>Untimely IGARs</a:t>
            </a:r>
          </a:p>
        </p:txBody>
      </p:sp>
      <p:sp>
        <p:nvSpPr>
          <p:cNvPr id="24580" name="Rectangle 3"/>
          <p:cNvSpPr>
            <a:spLocks noChangeArrowheads="1"/>
          </p:cNvSpPr>
          <p:nvPr/>
        </p:nvSpPr>
        <p:spPr bwMode="auto">
          <a:xfrm>
            <a:off x="5867400" y="6096001"/>
            <a:ext cx="32004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
        <p:nvSpPr>
          <p:cNvPr id="24582" name="Rectangle 8"/>
          <p:cNvSpPr>
            <a:spLocks noChangeArrowheads="1"/>
          </p:cNvSpPr>
          <p:nvPr/>
        </p:nvSpPr>
        <p:spPr bwMode="auto">
          <a:xfrm>
            <a:off x="228600" y="2164359"/>
            <a:ext cx="8077200" cy="5413790"/>
          </a:xfrm>
          <a:prstGeom prst="rect">
            <a:avLst/>
          </a:prstGeom>
          <a:noFill/>
          <a:ln w="76200">
            <a:noFill/>
            <a:miter lim="800000"/>
            <a:headEnd/>
            <a:tailEnd/>
          </a:ln>
        </p:spPr>
        <p:txBody>
          <a:bodyPr>
            <a:spAutoFit/>
          </a:bodyPr>
          <a:lstStyle/>
          <a:p>
            <a:pPr algn="l">
              <a:spcAft>
                <a:spcPct val="10000"/>
              </a:spcAft>
              <a:buFontTx/>
              <a:buChar char="•"/>
            </a:pPr>
            <a:r>
              <a:rPr lang="en-US" b="1" dirty="0"/>
              <a:t> Timely Manner ~ Effective Resolution	</a:t>
            </a:r>
          </a:p>
          <a:p>
            <a:pPr lvl="1" algn="l">
              <a:spcAft>
                <a:spcPct val="10000"/>
              </a:spcAft>
            </a:pPr>
            <a:endParaRPr lang="en-US" sz="1400" b="1" dirty="0">
              <a:solidFill>
                <a:srgbClr val="A50021"/>
              </a:solidFill>
            </a:endParaRPr>
          </a:p>
          <a:p>
            <a:pPr algn="l">
              <a:spcAft>
                <a:spcPct val="10000"/>
              </a:spcAft>
              <a:buFontTx/>
              <a:buChar char="•"/>
            </a:pPr>
            <a:r>
              <a:rPr lang="en-US" b="1" dirty="0"/>
              <a:t> An IGAR is “untimely" if:</a:t>
            </a:r>
          </a:p>
          <a:p>
            <a:pPr lvl="1" algn="l">
              <a:spcAft>
                <a:spcPct val="10000"/>
              </a:spcAft>
              <a:buFontTx/>
              <a:buChar char="•"/>
            </a:pPr>
            <a:endParaRPr lang="en-US" b="1" dirty="0">
              <a:solidFill>
                <a:srgbClr val="A50021"/>
              </a:solidFill>
            </a:endParaRPr>
          </a:p>
          <a:p>
            <a:pPr lvl="1" algn="l">
              <a:spcAft>
                <a:spcPct val="10000"/>
              </a:spcAft>
              <a:buFontTx/>
              <a:buChar char="•"/>
            </a:pPr>
            <a:r>
              <a:rPr lang="en-US" b="1" dirty="0">
                <a:solidFill>
                  <a:srgbClr val="A50021"/>
                </a:solidFill>
              </a:rPr>
              <a:t> </a:t>
            </a:r>
            <a:r>
              <a:rPr lang="en-US" b="1" dirty="0">
                <a:solidFill>
                  <a:srgbClr val="FC0128"/>
                </a:solidFill>
              </a:rPr>
              <a:t>Date of </a:t>
            </a:r>
            <a:r>
              <a:rPr lang="en-US" b="1" u="sng" dirty="0">
                <a:solidFill>
                  <a:srgbClr val="FC0128"/>
                </a:solidFill>
              </a:rPr>
              <a:t>awareness</a:t>
            </a:r>
            <a:r>
              <a:rPr lang="en-US" b="1" dirty="0">
                <a:solidFill>
                  <a:srgbClr val="FC0128"/>
                </a:solidFill>
              </a:rPr>
              <a:t> is </a:t>
            </a:r>
            <a:r>
              <a:rPr lang="en-US" b="1" dirty="0">
                <a:solidFill>
                  <a:srgbClr val="0033CC"/>
                </a:solidFill>
              </a:rPr>
              <a:t>more </a:t>
            </a:r>
            <a:r>
              <a:rPr lang="en-US" b="1" dirty="0">
                <a:solidFill>
                  <a:srgbClr val="FC0128"/>
                </a:solidFill>
              </a:rPr>
              <a:t>than</a:t>
            </a:r>
            <a:r>
              <a:rPr lang="en-US" b="1" dirty="0">
                <a:solidFill>
                  <a:srgbClr val="A50021"/>
                </a:solidFill>
              </a:rPr>
              <a:t> </a:t>
            </a:r>
            <a:r>
              <a:rPr lang="en-US" b="1" dirty="0">
                <a:solidFill>
                  <a:srgbClr val="0033CC"/>
                </a:solidFill>
              </a:rPr>
              <a:t>one</a:t>
            </a:r>
            <a:r>
              <a:rPr lang="en-US" b="1" dirty="0">
                <a:solidFill>
                  <a:srgbClr val="A50021"/>
                </a:solidFill>
              </a:rPr>
              <a:t> </a:t>
            </a:r>
            <a:r>
              <a:rPr lang="en-US" b="1" dirty="0">
                <a:solidFill>
                  <a:srgbClr val="FC0128"/>
                </a:solidFill>
              </a:rPr>
              <a:t>year ago</a:t>
            </a:r>
          </a:p>
          <a:p>
            <a:pPr lvl="1" algn="l">
              <a:spcAft>
                <a:spcPct val="10000"/>
              </a:spcAft>
            </a:pPr>
            <a:r>
              <a:rPr lang="en-US" b="1" dirty="0">
                <a:solidFill>
                  <a:srgbClr val="A50021"/>
                </a:solidFill>
              </a:rPr>
              <a:t>				</a:t>
            </a:r>
            <a:r>
              <a:rPr lang="en-US" b="1" u="sng" dirty="0"/>
              <a:t>“OR”</a:t>
            </a:r>
            <a:r>
              <a:rPr lang="en-US" b="1" dirty="0">
                <a:solidFill>
                  <a:srgbClr val="A50021"/>
                </a:solidFill>
              </a:rPr>
              <a:t>			</a:t>
            </a:r>
          </a:p>
          <a:p>
            <a:pPr lvl="1" algn="l">
              <a:spcAft>
                <a:spcPct val="10000"/>
              </a:spcAft>
              <a:buFontTx/>
              <a:buChar char="•"/>
            </a:pPr>
            <a:r>
              <a:rPr lang="en-US" b="1" dirty="0">
                <a:solidFill>
                  <a:srgbClr val="FC0128"/>
                </a:solidFill>
              </a:rPr>
              <a:t> The </a:t>
            </a:r>
            <a:r>
              <a:rPr lang="en-US" b="1" u="sng" dirty="0">
                <a:solidFill>
                  <a:srgbClr val="FC0128"/>
                </a:solidFill>
              </a:rPr>
              <a:t>event</a:t>
            </a:r>
            <a:r>
              <a:rPr lang="en-US" b="1" dirty="0">
                <a:solidFill>
                  <a:srgbClr val="FC0128"/>
                </a:solidFill>
              </a:rPr>
              <a:t> occurred </a:t>
            </a:r>
            <a:r>
              <a:rPr lang="en-US" b="1" dirty="0">
                <a:solidFill>
                  <a:srgbClr val="0033CC"/>
                </a:solidFill>
              </a:rPr>
              <a:t>more</a:t>
            </a:r>
            <a:r>
              <a:rPr lang="en-US" b="1" dirty="0">
                <a:solidFill>
                  <a:srgbClr val="A50021"/>
                </a:solidFill>
              </a:rPr>
              <a:t> </a:t>
            </a:r>
            <a:r>
              <a:rPr lang="en-US" b="1" dirty="0">
                <a:solidFill>
                  <a:srgbClr val="FC0128"/>
                </a:solidFill>
              </a:rPr>
              <a:t>than</a:t>
            </a:r>
            <a:r>
              <a:rPr lang="en-US" b="1" dirty="0">
                <a:solidFill>
                  <a:srgbClr val="A50021"/>
                </a:solidFill>
              </a:rPr>
              <a:t> </a:t>
            </a:r>
            <a:r>
              <a:rPr lang="en-US" b="1" dirty="0">
                <a:solidFill>
                  <a:srgbClr val="0033CC"/>
                </a:solidFill>
              </a:rPr>
              <a:t>three</a:t>
            </a:r>
            <a:r>
              <a:rPr lang="en-US" b="1" dirty="0">
                <a:solidFill>
                  <a:srgbClr val="A50021"/>
                </a:solidFill>
              </a:rPr>
              <a:t> </a:t>
            </a:r>
            <a:r>
              <a:rPr lang="en-US" b="1" dirty="0">
                <a:solidFill>
                  <a:srgbClr val="FC0128"/>
                </a:solidFill>
              </a:rPr>
              <a:t>years ago</a:t>
            </a:r>
          </a:p>
          <a:p>
            <a:pPr algn="l">
              <a:spcAft>
                <a:spcPct val="10000"/>
              </a:spcAft>
              <a:buFontTx/>
              <a:buChar char="•"/>
            </a:pPr>
            <a:endParaRPr lang="en-US" b="1" dirty="0"/>
          </a:p>
          <a:p>
            <a:pPr algn="l">
              <a:spcAft>
                <a:spcPct val="10000"/>
              </a:spcAft>
              <a:buFontTx/>
              <a:buChar char="•"/>
            </a:pPr>
            <a:endParaRPr lang="en-US" b="1" dirty="0"/>
          </a:p>
          <a:p>
            <a:pPr algn="l">
              <a:spcAft>
                <a:spcPct val="10000"/>
              </a:spcAft>
            </a:pPr>
            <a:endParaRPr lang="en-US" b="1" dirty="0"/>
          </a:p>
        </p:txBody>
      </p:sp>
      <p:grpSp>
        <p:nvGrpSpPr>
          <p:cNvPr id="10" name="Group 9"/>
          <p:cNvGrpSpPr/>
          <p:nvPr/>
        </p:nvGrpSpPr>
        <p:grpSpPr>
          <a:xfrm>
            <a:off x="7583218" y="679780"/>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10</a:t>
              </a:r>
            </a:p>
          </p:txBody>
        </p:sp>
      </p:grpSp>
      <p:pic>
        <p:nvPicPr>
          <p:cNvPr id="2" name="Picture 1"/>
          <p:cNvPicPr>
            <a:picLocks noChangeAspect="1"/>
          </p:cNvPicPr>
          <p:nvPr/>
        </p:nvPicPr>
        <p:blipFill>
          <a:blip r:embed="rId3"/>
          <a:stretch>
            <a:fillRect/>
          </a:stretch>
        </p:blipFill>
        <p:spPr>
          <a:xfrm>
            <a:off x="3230045" y="5058907"/>
            <a:ext cx="2074310" cy="1367159"/>
          </a:xfrm>
          <a:prstGeom prst="rect">
            <a:avLst/>
          </a:prstGeom>
          <a:ln>
            <a:solidFill>
              <a:schemeClr val="tx1"/>
            </a:solidFill>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U.S. Army Inspector General School   </a:t>
            </a:r>
            <a:fld id="{3D870DD2-5915-488E-AFCB-1E50A4BBBC8D}" type="slidenum">
              <a:rPr lang="en-US" smtClean="0"/>
              <a:pPr/>
              <a:t>71</a:t>
            </a:fld>
            <a:endParaRPr lang="en-US"/>
          </a:p>
        </p:txBody>
      </p:sp>
      <p:sp>
        <p:nvSpPr>
          <p:cNvPr id="25603" name="Rectangle 2"/>
          <p:cNvSpPr>
            <a:spLocks noGrp="1" noChangeArrowheads="1"/>
          </p:cNvSpPr>
          <p:nvPr>
            <p:ph type="title"/>
          </p:nvPr>
        </p:nvSpPr>
        <p:spPr>
          <a:xfrm>
            <a:off x="1012116" y="457200"/>
            <a:ext cx="7086600" cy="1143000"/>
          </a:xfrm>
        </p:spPr>
        <p:txBody>
          <a:bodyPr/>
          <a:lstStyle/>
          <a:p>
            <a:pPr eaLnBrk="1" hangingPunct="1"/>
            <a:r>
              <a:rPr lang="en-US" sz="4000" dirty="0"/>
              <a:t>Untimely IGARs</a:t>
            </a:r>
          </a:p>
        </p:txBody>
      </p:sp>
      <p:sp>
        <p:nvSpPr>
          <p:cNvPr id="25604" name="Rectangle 3"/>
          <p:cNvSpPr>
            <a:spLocks noGrp="1" noChangeArrowheads="1"/>
          </p:cNvSpPr>
          <p:nvPr>
            <p:ph type="body" idx="1"/>
          </p:nvPr>
        </p:nvSpPr>
        <p:spPr>
          <a:xfrm>
            <a:off x="304800" y="2057400"/>
            <a:ext cx="8001000" cy="3505200"/>
          </a:xfrm>
        </p:spPr>
        <p:txBody>
          <a:bodyPr/>
          <a:lstStyle/>
          <a:p>
            <a:pPr marL="228600" indent="-228600" eaLnBrk="1" hangingPunct="1">
              <a:lnSpc>
                <a:spcPct val="90000"/>
              </a:lnSpc>
              <a:spcBef>
                <a:spcPct val="0"/>
              </a:spcBef>
              <a:spcAft>
                <a:spcPct val="15000"/>
              </a:spcAft>
            </a:pPr>
            <a:r>
              <a:rPr lang="en-US" sz="2400" dirty="0"/>
              <a:t>An untimely IGAR - event less than 3 years ago</a:t>
            </a:r>
          </a:p>
          <a:p>
            <a:pPr marL="228600" indent="-228600" eaLnBrk="1" hangingPunct="1">
              <a:lnSpc>
                <a:spcPct val="90000"/>
              </a:lnSpc>
              <a:spcBef>
                <a:spcPct val="0"/>
              </a:spcBef>
              <a:spcAft>
                <a:spcPct val="15000"/>
              </a:spcAft>
            </a:pPr>
            <a:endParaRPr lang="en-US" sz="1200" dirty="0"/>
          </a:p>
          <a:p>
            <a:pPr marL="228600" indent="-228600" eaLnBrk="1" hangingPunct="1">
              <a:lnSpc>
                <a:spcPct val="90000"/>
              </a:lnSpc>
              <a:spcBef>
                <a:spcPct val="0"/>
              </a:spcBef>
              <a:spcAft>
                <a:spcPct val="15000"/>
              </a:spcAft>
            </a:pPr>
            <a:r>
              <a:rPr lang="en-US" sz="2400" dirty="0"/>
              <a:t>Local IG will:</a:t>
            </a:r>
          </a:p>
          <a:p>
            <a:pPr lvl="1" eaLnBrk="1" hangingPunct="1">
              <a:lnSpc>
                <a:spcPct val="90000"/>
              </a:lnSpc>
              <a:spcBef>
                <a:spcPct val="0"/>
              </a:spcBef>
              <a:spcAft>
                <a:spcPct val="15000"/>
              </a:spcAft>
            </a:pPr>
            <a:r>
              <a:rPr lang="en-US" sz="2200" dirty="0">
                <a:solidFill>
                  <a:srgbClr val="336600"/>
                </a:solidFill>
              </a:rPr>
              <a:t>Complete / Receive </a:t>
            </a:r>
            <a:r>
              <a:rPr lang="en-US" sz="2200" dirty="0"/>
              <a:t>the DA Form 1559 </a:t>
            </a:r>
          </a:p>
          <a:p>
            <a:pPr lvl="1" eaLnBrk="1" hangingPunct="1">
              <a:lnSpc>
                <a:spcPct val="90000"/>
              </a:lnSpc>
              <a:spcBef>
                <a:spcPct val="0"/>
              </a:spcBef>
              <a:spcAft>
                <a:spcPct val="15000"/>
              </a:spcAft>
            </a:pPr>
            <a:r>
              <a:rPr lang="en-US" sz="2200" dirty="0">
                <a:solidFill>
                  <a:srgbClr val="336600"/>
                </a:solidFill>
              </a:rPr>
              <a:t>Identify </a:t>
            </a:r>
            <a:r>
              <a:rPr lang="en-US" sz="2200" u="sng" dirty="0"/>
              <a:t>all</a:t>
            </a:r>
            <a:r>
              <a:rPr lang="en-US" sz="2200" dirty="0"/>
              <a:t> issues / allegations </a:t>
            </a:r>
          </a:p>
          <a:p>
            <a:pPr lvl="1" eaLnBrk="1" hangingPunct="1">
              <a:lnSpc>
                <a:spcPct val="90000"/>
              </a:lnSpc>
              <a:spcBef>
                <a:spcPct val="0"/>
              </a:spcBef>
              <a:spcAft>
                <a:spcPct val="15000"/>
              </a:spcAft>
            </a:pPr>
            <a:r>
              <a:rPr lang="en-US" sz="2200" dirty="0">
                <a:solidFill>
                  <a:srgbClr val="336600"/>
                </a:solidFill>
              </a:rPr>
              <a:t>Open</a:t>
            </a:r>
            <a:r>
              <a:rPr lang="en-US" sz="2200" dirty="0">
                <a:solidFill>
                  <a:srgbClr val="000099"/>
                </a:solidFill>
              </a:rPr>
              <a:t> </a:t>
            </a:r>
            <a:r>
              <a:rPr lang="en-US" sz="2200" dirty="0"/>
              <a:t>case in IGARS </a:t>
            </a:r>
          </a:p>
          <a:p>
            <a:pPr lvl="1" eaLnBrk="1" hangingPunct="1">
              <a:lnSpc>
                <a:spcPct val="90000"/>
              </a:lnSpc>
              <a:spcBef>
                <a:spcPct val="0"/>
              </a:spcBef>
              <a:spcAft>
                <a:spcPct val="15000"/>
              </a:spcAft>
            </a:pPr>
            <a:r>
              <a:rPr lang="en-US" sz="2200" dirty="0">
                <a:solidFill>
                  <a:srgbClr val="FC0128"/>
                </a:solidFill>
              </a:rPr>
              <a:t>Decide </a:t>
            </a:r>
            <a:r>
              <a:rPr lang="en-US" sz="2200" dirty="0"/>
              <a:t>whether or not to work</a:t>
            </a:r>
          </a:p>
          <a:p>
            <a:pPr lvl="2" eaLnBrk="1" hangingPunct="1">
              <a:lnSpc>
                <a:spcPct val="90000"/>
              </a:lnSpc>
              <a:spcBef>
                <a:spcPct val="0"/>
              </a:spcBef>
              <a:spcAft>
                <a:spcPct val="15000"/>
              </a:spcAft>
            </a:pPr>
            <a:r>
              <a:rPr lang="en-US" sz="2200" dirty="0"/>
              <a:t>Issue / allegation does not warrant further action</a:t>
            </a:r>
          </a:p>
          <a:p>
            <a:pPr lvl="3" eaLnBrk="1" hangingPunct="1">
              <a:lnSpc>
                <a:spcPct val="90000"/>
              </a:lnSpc>
              <a:spcBef>
                <a:spcPct val="0"/>
              </a:spcBef>
              <a:spcAft>
                <a:spcPct val="15000"/>
              </a:spcAft>
            </a:pPr>
            <a:r>
              <a:rPr lang="en-US" sz="2200" dirty="0">
                <a:solidFill>
                  <a:srgbClr val="336600"/>
                </a:solidFill>
              </a:rPr>
              <a:t>Inform</a:t>
            </a:r>
            <a:r>
              <a:rPr lang="en-US" sz="2200" dirty="0">
                <a:solidFill>
                  <a:srgbClr val="000099"/>
                </a:solidFill>
              </a:rPr>
              <a:t> </a:t>
            </a:r>
            <a:r>
              <a:rPr lang="en-US" sz="2200" dirty="0"/>
              <a:t>complainant that the IGAR is untimely </a:t>
            </a:r>
            <a:br>
              <a:rPr lang="en-US" sz="2200" dirty="0"/>
            </a:br>
            <a:r>
              <a:rPr lang="en-US" sz="2200" dirty="0"/>
              <a:t>Close case in IGARS</a:t>
            </a:r>
          </a:p>
          <a:p>
            <a:pPr lvl="2" eaLnBrk="1" hangingPunct="1">
              <a:lnSpc>
                <a:spcPct val="90000"/>
              </a:lnSpc>
              <a:spcBef>
                <a:spcPct val="0"/>
              </a:spcBef>
              <a:spcAft>
                <a:spcPct val="15000"/>
              </a:spcAft>
            </a:pPr>
            <a:r>
              <a:rPr lang="en-US" sz="2200" dirty="0"/>
              <a:t>Issue / allegation </a:t>
            </a:r>
            <a:r>
              <a:rPr lang="en-US" sz="2200" u="sng" dirty="0"/>
              <a:t>does</a:t>
            </a:r>
            <a:r>
              <a:rPr lang="en-US" sz="2200" dirty="0"/>
              <a:t> warrant further action</a:t>
            </a:r>
          </a:p>
          <a:p>
            <a:pPr lvl="3" eaLnBrk="1" hangingPunct="1">
              <a:lnSpc>
                <a:spcPct val="90000"/>
              </a:lnSpc>
              <a:spcBef>
                <a:spcPct val="0"/>
              </a:spcBef>
              <a:spcAft>
                <a:spcPct val="15000"/>
              </a:spcAft>
            </a:pPr>
            <a:r>
              <a:rPr lang="en-US" sz="2200" dirty="0">
                <a:solidFill>
                  <a:schemeClr val="accent1">
                    <a:lumMod val="50000"/>
                  </a:schemeClr>
                </a:solidFill>
              </a:rPr>
              <a:t>Continue with IGAP - work the case</a:t>
            </a:r>
          </a:p>
          <a:p>
            <a:pPr lvl="1" eaLnBrk="1" hangingPunct="1">
              <a:lnSpc>
                <a:spcPct val="90000"/>
              </a:lnSpc>
              <a:spcBef>
                <a:spcPct val="0"/>
              </a:spcBef>
              <a:spcAft>
                <a:spcPct val="15000"/>
              </a:spcAft>
            </a:pPr>
            <a:endParaRPr lang="en-US" sz="2000" dirty="0"/>
          </a:p>
        </p:txBody>
      </p:sp>
      <p:pic>
        <p:nvPicPr>
          <p:cNvPr id="25605" name="Picture 4" descr="MCj02366460000[1]"/>
          <p:cNvPicPr>
            <a:picLocks noChangeAspect="1" noChangeArrowheads="1"/>
          </p:cNvPicPr>
          <p:nvPr/>
        </p:nvPicPr>
        <p:blipFill>
          <a:blip r:embed="rId3" cstate="print"/>
          <a:srcRect/>
          <a:stretch>
            <a:fillRect/>
          </a:stretch>
        </p:blipFill>
        <p:spPr bwMode="auto">
          <a:xfrm rot="1669650">
            <a:off x="7250114" y="2816226"/>
            <a:ext cx="1360487" cy="841375"/>
          </a:xfrm>
          <a:prstGeom prst="rect">
            <a:avLst/>
          </a:prstGeom>
          <a:noFill/>
          <a:ln w="9525">
            <a:noFill/>
            <a:miter lim="800000"/>
            <a:headEnd/>
            <a:tailEnd/>
          </a:ln>
        </p:spPr>
      </p:pic>
      <p:sp>
        <p:nvSpPr>
          <p:cNvPr id="25606" name="Text Box 5"/>
          <p:cNvSpPr txBox="1">
            <a:spLocks noChangeArrowheads="1"/>
          </p:cNvSpPr>
          <p:nvPr/>
        </p:nvSpPr>
        <p:spPr bwMode="auto">
          <a:xfrm>
            <a:off x="3646842" y="1247775"/>
            <a:ext cx="2143536" cy="523220"/>
          </a:xfrm>
          <a:prstGeom prst="rect">
            <a:avLst/>
          </a:prstGeom>
          <a:noFill/>
          <a:ln w="76200">
            <a:noFill/>
            <a:miter lim="800000"/>
            <a:headEnd/>
            <a:tailEnd/>
          </a:ln>
        </p:spPr>
        <p:txBody>
          <a:bodyPr wrap="none">
            <a:spAutoFit/>
          </a:bodyPr>
          <a:lstStyle/>
          <a:p>
            <a:r>
              <a:rPr lang="en-US" b="1" dirty="0"/>
              <a:t>(continued)</a:t>
            </a:r>
          </a:p>
        </p:txBody>
      </p:sp>
      <p:sp>
        <p:nvSpPr>
          <p:cNvPr id="25608" name="Rectangle 7"/>
          <p:cNvSpPr>
            <a:spLocks noChangeArrowheads="1"/>
          </p:cNvSpPr>
          <p:nvPr/>
        </p:nvSpPr>
        <p:spPr bwMode="auto">
          <a:xfrm>
            <a:off x="5867401" y="6197026"/>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Tree>
    <p:extLst>
      <p:ext uri="{BB962C8B-B14F-4D97-AF65-F5344CB8AC3E}">
        <p14:creationId xmlns:p14="http://schemas.microsoft.com/office/powerpoint/2010/main" val="23776826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U.S. Army Inspector General School   </a:t>
            </a:r>
            <a:fld id="{9C4B6A07-540C-4F27-9589-06E3E4B33429}" type="slidenum">
              <a:rPr lang="en-US" smtClean="0"/>
              <a:pPr/>
              <a:t>72</a:t>
            </a:fld>
            <a:endParaRPr lang="en-US"/>
          </a:p>
        </p:txBody>
      </p:sp>
      <p:sp>
        <p:nvSpPr>
          <p:cNvPr id="26627" name="Rectangle 2"/>
          <p:cNvSpPr>
            <a:spLocks noGrp="1" noChangeArrowheads="1"/>
          </p:cNvSpPr>
          <p:nvPr>
            <p:ph type="title"/>
          </p:nvPr>
        </p:nvSpPr>
        <p:spPr>
          <a:xfrm>
            <a:off x="1022874" y="457200"/>
            <a:ext cx="7086600" cy="1143000"/>
          </a:xfrm>
        </p:spPr>
        <p:txBody>
          <a:bodyPr/>
          <a:lstStyle/>
          <a:p>
            <a:pPr eaLnBrk="1" hangingPunct="1"/>
            <a:r>
              <a:rPr lang="en-US" sz="4000" dirty="0"/>
              <a:t>Untimely IGARs</a:t>
            </a:r>
          </a:p>
        </p:txBody>
      </p:sp>
      <p:sp>
        <p:nvSpPr>
          <p:cNvPr id="26628" name="Rectangle 3"/>
          <p:cNvSpPr>
            <a:spLocks noGrp="1" noChangeArrowheads="1"/>
          </p:cNvSpPr>
          <p:nvPr>
            <p:ph type="body" idx="1"/>
          </p:nvPr>
        </p:nvSpPr>
        <p:spPr>
          <a:xfrm>
            <a:off x="304800" y="1981200"/>
            <a:ext cx="8458200" cy="4343400"/>
          </a:xfrm>
        </p:spPr>
        <p:txBody>
          <a:bodyPr/>
          <a:lstStyle/>
          <a:p>
            <a:pPr eaLnBrk="1" hangingPunct="1">
              <a:lnSpc>
                <a:spcPct val="80000"/>
              </a:lnSpc>
              <a:spcBef>
                <a:spcPct val="0"/>
              </a:spcBef>
              <a:spcAft>
                <a:spcPct val="15000"/>
              </a:spcAft>
            </a:pPr>
            <a:r>
              <a:rPr lang="en-US" sz="2100" dirty="0"/>
              <a:t>If the event occurred between </a:t>
            </a:r>
            <a:r>
              <a:rPr lang="en-US" sz="2100" u="sng" dirty="0">
                <a:solidFill>
                  <a:srgbClr val="000099"/>
                </a:solidFill>
              </a:rPr>
              <a:t>3-5 years ago </a:t>
            </a:r>
            <a:r>
              <a:rPr lang="en-US" sz="2100" dirty="0"/>
              <a:t>and ...</a:t>
            </a:r>
          </a:p>
          <a:p>
            <a:pPr lvl="1" eaLnBrk="1" hangingPunct="1">
              <a:lnSpc>
                <a:spcPct val="80000"/>
              </a:lnSpc>
              <a:spcBef>
                <a:spcPct val="0"/>
              </a:spcBef>
              <a:spcAft>
                <a:spcPct val="15000"/>
              </a:spcAft>
            </a:pPr>
            <a:r>
              <a:rPr lang="en-US" sz="2100" dirty="0"/>
              <a:t>Extraordinary circumstances delayed complaint</a:t>
            </a:r>
          </a:p>
          <a:p>
            <a:pPr lvl="1" eaLnBrk="1" hangingPunct="1">
              <a:lnSpc>
                <a:spcPct val="80000"/>
              </a:lnSpc>
              <a:spcBef>
                <a:spcPct val="0"/>
              </a:spcBef>
              <a:spcAft>
                <a:spcPct val="15000"/>
              </a:spcAft>
            </a:pPr>
            <a:r>
              <a:rPr lang="en-US" sz="2100" dirty="0"/>
              <a:t>Special Army interest</a:t>
            </a:r>
          </a:p>
          <a:p>
            <a:pPr lvl="1" eaLnBrk="1" hangingPunct="1">
              <a:lnSpc>
                <a:spcPct val="80000"/>
              </a:lnSpc>
              <a:spcBef>
                <a:spcPct val="0"/>
              </a:spcBef>
              <a:spcAft>
                <a:spcPct val="15000"/>
              </a:spcAft>
            </a:pPr>
            <a:endParaRPr lang="en-US" sz="1200" dirty="0"/>
          </a:p>
          <a:p>
            <a:pPr marL="0" indent="0" eaLnBrk="1" hangingPunct="1">
              <a:lnSpc>
                <a:spcPct val="80000"/>
              </a:lnSpc>
              <a:spcBef>
                <a:spcPct val="0"/>
              </a:spcBef>
              <a:spcAft>
                <a:spcPct val="15000"/>
              </a:spcAft>
            </a:pPr>
            <a:r>
              <a:rPr lang="en-US" sz="2100" dirty="0"/>
              <a:t>  IG will:</a:t>
            </a:r>
          </a:p>
          <a:p>
            <a:pPr lvl="1" eaLnBrk="1" hangingPunct="1">
              <a:lnSpc>
                <a:spcPct val="80000"/>
              </a:lnSpc>
              <a:spcBef>
                <a:spcPct val="0"/>
              </a:spcBef>
              <a:spcAft>
                <a:spcPct val="15000"/>
              </a:spcAft>
            </a:pPr>
            <a:r>
              <a:rPr lang="en-US" sz="2100" dirty="0">
                <a:solidFill>
                  <a:srgbClr val="336600"/>
                </a:solidFill>
              </a:rPr>
              <a:t>Complete / Receive</a:t>
            </a:r>
            <a:r>
              <a:rPr lang="en-US" sz="2100" dirty="0">
                <a:solidFill>
                  <a:srgbClr val="000099"/>
                </a:solidFill>
              </a:rPr>
              <a:t> </a:t>
            </a:r>
            <a:r>
              <a:rPr lang="en-US" sz="2100" dirty="0"/>
              <a:t>a DA Form 1559 </a:t>
            </a:r>
          </a:p>
          <a:p>
            <a:pPr lvl="1" eaLnBrk="1" hangingPunct="1">
              <a:lnSpc>
                <a:spcPct val="80000"/>
              </a:lnSpc>
              <a:spcBef>
                <a:spcPct val="0"/>
              </a:spcBef>
              <a:spcAft>
                <a:spcPct val="15000"/>
              </a:spcAft>
            </a:pPr>
            <a:r>
              <a:rPr lang="en-US" sz="2100" dirty="0">
                <a:solidFill>
                  <a:srgbClr val="336600"/>
                </a:solidFill>
              </a:rPr>
              <a:t>Identify </a:t>
            </a:r>
            <a:r>
              <a:rPr lang="en-US" sz="2100" u="sng" dirty="0"/>
              <a:t>all</a:t>
            </a:r>
            <a:r>
              <a:rPr lang="en-US" sz="2100" dirty="0"/>
              <a:t> issues / allegations </a:t>
            </a:r>
          </a:p>
          <a:p>
            <a:pPr lvl="1" eaLnBrk="1" hangingPunct="1">
              <a:lnSpc>
                <a:spcPct val="80000"/>
              </a:lnSpc>
              <a:spcBef>
                <a:spcPct val="0"/>
              </a:spcBef>
              <a:spcAft>
                <a:spcPct val="15000"/>
              </a:spcAft>
            </a:pPr>
            <a:r>
              <a:rPr lang="en-US" sz="2100" dirty="0">
                <a:solidFill>
                  <a:srgbClr val="336600"/>
                </a:solidFill>
              </a:rPr>
              <a:t>Open</a:t>
            </a:r>
            <a:r>
              <a:rPr lang="en-US" sz="2100" dirty="0">
                <a:solidFill>
                  <a:srgbClr val="000099"/>
                </a:solidFill>
              </a:rPr>
              <a:t> </a:t>
            </a:r>
            <a:r>
              <a:rPr lang="en-US" sz="2100" dirty="0"/>
              <a:t>case in IGARS </a:t>
            </a:r>
          </a:p>
          <a:p>
            <a:pPr lvl="1" eaLnBrk="1" hangingPunct="1">
              <a:lnSpc>
                <a:spcPct val="80000"/>
              </a:lnSpc>
              <a:spcBef>
                <a:spcPct val="0"/>
              </a:spcBef>
              <a:spcAft>
                <a:spcPct val="15000"/>
              </a:spcAft>
            </a:pPr>
            <a:r>
              <a:rPr lang="en-US" sz="2100" dirty="0">
                <a:solidFill>
                  <a:srgbClr val="FC0128"/>
                </a:solidFill>
              </a:rPr>
              <a:t>Forward</a:t>
            </a:r>
            <a:r>
              <a:rPr lang="en-US" sz="2100" dirty="0"/>
              <a:t> for </a:t>
            </a:r>
            <a:r>
              <a:rPr lang="en-US" sz="2100" dirty="0">
                <a:solidFill>
                  <a:srgbClr val="000099"/>
                </a:solidFill>
              </a:rPr>
              <a:t>Army Command (ACOM), Army Service Component Command (ASCC), or Direct Reporting Unit (DRU) IG to decide whether or not to work it</a:t>
            </a:r>
          </a:p>
          <a:p>
            <a:pPr lvl="1" eaLnBrk="1" hangingPunct="1">
              <a:lnSpc>
                <a:spcPct val="90000"/>
              </a:lnSpc>
              <a:spcBef>
                <a:spcPct val="0"/>
              </a:spcBef>
              <a:spcAft>
                <a:spcPct val="15000"/>
              </a:spcAft>
            </a:pPr>
            <a:r>
              <a:rPr lang="en-US" sz="2100" dirty="0">
                <a:solidFill>
                  <a:srgbClr val="336600"/>
                </a:solidFill>
              </a:rPr>
              <a:t>Inform</a:t>
            </a:r>
            <a:r>
              <a:rPr lang="en-US" sz="2100" dirty="0">
                <a:solidFill>
                  <a:srgbClr val="000099"/>
                </a:solidFill>
              </a:rPr>
              <a:t> </a:t>
            </a:r>
            <a:r>
              <a:rPr lang="en-US" sz="2100" dirty="0"/>
              <a:t>complainant that the IGAR is untimely (case notes)</a:t>
            </a:r>
          </a:p>
          <a:p>
            <a:pPr lvl="2" eaLnBrk="1" hangingPunct="1">
              <a:lnSpc>
                <a:spcPct val="90000"/>
              </a:lnSpc>
              <a:spcBef>
                <a:spcPct val="0"/>
              </a:spcBef>
              <a:spcAft>
                <a:spcPct val="15000"/>
              </a:spcAft>
            </a:pPr>
            <a:r>
              <a:rPr lang="en-US" sz="2100" dirty="0"/>
              <a:t>Close case in IGARS</a:t>
            </a:r>
          </a:p>
          <a:p>
            <a:pPr lvl="2" eaLnBrk="1" hangingPunct="1">
              <a:lnSpc>
                <a:spcPct val="90000"/>
              </a:lnSpc>
              <a:spcBef>
                <a:spcPct val="0"/>
              </a:spcBef>
              <a:spcAft>
                <a:spcPct val="15000"/>
              </a:spcAft>
            </a:pPr>
            <a:r>
              <a:rPr lang="en-US" sz="2100" dirty="0"/>
              <a:t>OR – Work the case as approved / directed</a:t>
            </a:r>
          </a:p>
        </p:txBody>
      </p:sp>
      <p:pic>
        <p:nvPicPr>
          <p:cNvPr id="26629" name="Picture 4" descr="MCj02366460000[1]"/>
          <p:cNvPicPr>
            <a:picLocks noChangeAspect="1" noChangeArrowheads="1"/>
          </p:cNvPicPr>
          <p:nvPr/>
        </p:nvPicPr>
        <p:blipFill>
          <a:blip r:embed="rId3" cstate="print"/>
          <a:srcRect/>
          <a:stretch>
            <a:fillRect/>
          </a:stretch>
        </p:blipFill>
        <p:spPr bwMode="auto">
          <a:xfrm rot="1669650">
            <a:off x="5610225" y="3155951"/>
            <a:ext cx="1371600" cy="847725"/>
          </a:xfrm>
          <a:prstGeom prst="rect">
            <a:avLst/>
          </a:prstGeom>
          <a:noFill/>
          <a:ln w="9525">
            <a:noFill/>
            <a:miter lim="800000"/>
            <a:headEnd/>
            <a:tailEnd/>
          </a:ln>
        </p:spPr>
      </p:pic>
      <p:sp>
        <p:nvSpPr>
          <p:cNvPr id="26630" name="Text Box 5"/>
          <p:cNvSpPr txBox="1">
            <a:spLocks noChangeArrowheads="1"/>
          </p:cNvSpPr>
          <p:nvPr/>
        </p:nvSpPr>
        <p:spPr bwMode="auto">
          <a:xfrm>
            <a:off x="3638659" y="1247775"/>
            <a:ext cx="2143536" cy="523220"/>
          </a:xfrm>
          <a:prstGeom prst="rect">
            <a:avLst/>
          </a:prstGeom>
          <a:noFill/>
          <a:ln w="76200">
            <a:noFill/>
            <a:miter lim="800000"/>
            <a:headEnd/>
            <a:tailEnd/>
          </a:ln>
        </p:spPr>
        <p:txBody>
          <a:bodyPr wrap="none">
            <a:spAutoFit/>
          </a:bodyPr>
          <a:lstStyle/>
          <a:p>
            <a:r>
              <a:rPr lang="en-US" b="1" dirty="0"/>
              <a:t>(continued)</a:t>
            </a:r>
          </a:p>
        </p:txBody>
      </p:sp>
      <p:sp>
        <p:nvSpPr>
          <p:cNvPr id="26631" name="Rectangle 6"/>
          <p:cNvSpPr>
            <a:spLocks noChangeArrowheads="1"/>
          </p:cNvSpPr>
          <p:nvPr/>
        </p:nvSpPr>
        <p:spPr bwMode="auto">
          <a:xfrm>
            <a:off x="5887065" y="6201697"/>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Tree>
    <p:extLst>
      <p:ext uri="{BB962C8B-B14F-4D97-AF65-F5344CB8AC3E}">
        <p14:creationId xmlns:p14="http://schemas.microsoft.com/office/powerpoint/2010/main" val="42636814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t>U.S. Army Inspector General School   </a:t>
            </a:r>
            <a:fld id="{6200D26F-5809-4216-9A0D-4985894043F6}" type="slidenum">
              <a:rPr lang="en-US" smtClean="0"/>
              <a:pPr/>
              <a:t>73</a:t>
            </a:fld>
            <a:endParaRPr lang="en-US"/>
          </a:p>
        </p:txBody>
      </p:sp>
      <p:sp>
        <p:nvSpPr>
          <p:cNvPr id="27651" name="Rectangle 2"/>
          <p:cNvSpPr>
            <a:spLocks noGrp="1" noChangeArrowheads="1"/>
          </p:cNvSpPr>
          <p:nvPr>
            <p:ph type="title"/>
          </p:nvPr>
        </p:nvSpPr>
        <p:spPr>
          <a:xfrm>
            <a:off x="1022874" y="457200"/>
            <a:ext cx="7086600" cy="1143000"/>
          </a:xfrm>
        </p:spPr>
        <p:txBody>
          <a:bodyPr/>
          <a:lstStyle/>
          <a:p>
            <a:pPr eaLnBrk="1" hangingPunct="1"/>
            <a:r>
              <a:rPr lang="en-US" sz="4000" dirty="0"/>
              <a:t>Untimely IGARs</a:t>
            </a:r>
          </a:p>
        </p:txBody>
      </p:sp>
      <p:sp>
        <p:nvSpPr>
          <p:cNvPr id="27652" name="Rectangle 3"/>
          <p:cNvSpPr>
            <a:spLocks noGrp="1" noChangeArrowheads="1"/>
          </p:cNvSpPr>
          <p:nvPr>
            <p:ph type="body" idx="1"/>
          </p:nvPr>
        </p:nvSpPr>
        <p:spPr>
          <a:xfrm>
            <a:off x="304800" y="1977190"/>
            <a:ext cx="8686800" cy="4343400"/>
          </a:xfrm>
        </p:spPr>
        <p:txBody>
          <a:bodyPr/>
          <a:lstStyle/>
          <a:p>
            <a:pPr marL="0" indent="0" eaLnBrk="1" hangingPunct="1">
              <a:lnSpc>
                <a:spcPct val="90000"/>
              </a:lnSpc>
              <a:spcBef>
                <a:spcPct val="0"/>
              </a:spcBef>
              <a:spcAft>
                <a:spcPct val="15000"/>
              </a:spcAft>
            </a:pPr>
            <a:r>
              <a:rPr lang="en-US" sz="2100" dirty="0"/>
              <a:t> If the event occurred </a:t>
            </a:r>
            <a:r>
              <a:rPr lang="en-US" sz="2100" u="sng" dirty="0">
                <a:solidFill>
                  <a:srgbClr val="000099"/>
                </a:solidFill>
              </a:rPr>
              <a:t>more than 5 years ago </a:t>
            </a:r>
            <a:r>
              <a:rPr lang="en-US" sz="2100" dirty="0"/>
              <a:t>and ...</a:t>
            </a:r>
          </a:p>
          <a:p>
            <a:pPr lvl="1" eaLnBrk="1" hangingPunct="1">
              <a:lnSpc>
                <a:spcPct val="80000"/>
              </a:lnSpc>
              <a:spcBef>
                <a:spcPct val="0"/>
              </a:spcBef>
              <a:spcAft>
                <a:spcPct val="15000"/>
              </a:spcAft>
            </a:pPr>
            <a:r>
              <a:rPr lang="en-US" sz="2100" dirty="0"/>
              <a:t>Extraordinary circumstances delayed complaint</a:t>
            </a:r>
          </a:p>
          <a:p>
            <a:pPr lvl="1" eaLnBrk="1" hangingPunct="1">
              <a:lnSpc>
                <a:spcPct val="90000"/>
              </a:lnSpc>
              <a:spcBef>
                <a:spcPct val="0"/>
              </a:spcBef>
              <a:spcAft>
                <a:spcPct val="15000"/>
              </a:spcAft>
            </a:pPr>
            <a:r>
              <a:rPr lang="en-US" sz="2100" dirty="0"/>
              <a:t>Special Army interest</a:t>
            </a:r>
            <a:br>
              <a:rPr lang="en-US" sz="2100" dirty="0"/>
            </a:br>
            <a:endParaRPr lang="en-US" sz="2100" dirty="0"/>
          </a:p>
          <a:p>
            <a:pPr marL="0" indent="0" eaLnBrk="1" hangingPunct="1">
              <a:lnSpc>
                <a:spcPct val="90000"/>
              </a:lnSpc>
              <a:spcBef>
                <a:spcPct val="0"/>
              </a:spcBef>
              <a:spcAft>
                <a:spcPct val="15000"/>
              </a:spcAft>
            </a:pPr>
            <a:r>
              <a:rPr lang="en-US" sz="2100" dirty="0"/>
              <a:t> IG will:</a:t>
            </a:r>
          </a:p>
          <a:p>
            <a:pPr lvl="1" eaLnBrk="1" hangingPunct="1">
              <a:lnSpc>
                <a:spcPct val="90000"/>
              </a:lnSpc>
              <a:spcBef>
                <a:spcPct val="0"/>
              </a:spcBef>
              <a:spcAft>
                <a:spcPct val="15000"/>
              </a:spcAft>
            </a:pPr>
            <a:r>
              <a:rPr lang="en-US" sz="2100" dirty="0">
                <a:solidFill>
                  <a:srgbClr val="336600"/>
                </a:solidFill>
              </a:rPr>
              <a:t>Complete</a:t>
            </a:r>
            <a:r>
              <a:rPr lang="en-US" sz="2100" dirty="0">
                <a:solidFill>
                  <a:srgbClr val="000099"/>
                </a:solidFill>
              </a:rPr>
              <a:t> </a:t>
            </a:r>
            <a:r>
              <a:rPr lang="en-US" sz="2100" dirty="0"/>
              <a:t>a DA Form 1559 </a:t>
            </a:r>
          </a:p>
          <a:p>
            <a:pPr lvl="1" eaLnBrk="1" hangingPunct="1">
              <a:lnSpc>
                <a:spcPct val="90000"/>
              </a:lnSpc>
              <a:spcBef>
                <a:spcPct val="0"/>
              </a:spcBef>
              <a:spcAft>
                <a:spcPct val="15000"/>
              </a:spcAft>
            </a:pPr>
            <a:r>
              <a:rPr lang="en-US" sz="2100" dirty="0">
                <a:solidFill>
                  <a:srgbClr val="336600"/>
                </a:solidFill>
              </a:rPr>
              <a:t>Identify </a:t>
            </a:r>
            <a:r>
              <a:rPr lang="en-US" sz="2100" u="sng" dirty="0"/>
              <a:t>all</a:t>
            </a:r>
            <a:r>
              <a:rPr lang="en-US" sz="2100" dirty="0"/>
              <a:t> issues / allegations </a:t>
            </a:r>
          </a:p>
          <a:p>
            <a:pPr lvl="1" eaLnBrk="1" hangingPunct="1">
              <a:lnSpc>
                <a:spcPct val="90000"/>
              </a:lnSpc>
              <a:spcBef>
                <a:spcPct val="0"/>
              </a:spcBef>
              <a:spcAft>
                <a:spcPct val="15000"/>
              </a:spcAft>
            </a:pPr>
            <a:r>
              <a:rPr lang="en-US" sz="2100" dirty="0">
                <a:solidFill>
                  <a:srgbClr val="336600"/>
                </a:solidFill>
              </a:rPr>
              <a:t>Open</a:t>
            </a:r>
            <a:r>
              <a:rPr lang="en-US" sz="2100" dirty="0">
                <a:solidFill>
                  <a:srgbClr val="000099"/>
                </a:solidFill>
              </a:rPr>
              <a:t> </a:t>
            </a:r>
            <a:r>
              <a:rPr lang="en-US" sz="2100" dirty="0"/>
              <a:t>case in IGARS </a:t>
            </a:r>
          </a:p>
          <a:p>
            <a:pPr lvl="1" eaLnBrk="1" hangingPunct="1">
              <a:lnSpc>
                <a:spcPct val="90000"/>
              </a:lnSpc>
              <a:spcBef>
                <a:spcPct val="0"/>
              </a:spcBef>
              <a:spcAft>
                <a:spcPct val="15000"/>
              </a:spcAft>
            </a:pPr>
            <a:r>
              <a:rPr lang="en-US" sz="2100" dirty="0">
                <a:solidFill>
                  <a:srgbClr val="FC0128"/>
                </a:solidFill>
              </a:rPr>
              <a:t>Forward</a:t>
            </a:r>
            <a:r>
              <a:rPr lang="en-US" sz="2100" dirty="0">
                <a:solidFill>
                  <a:srgbClr val="336600"/>
                </a:solidFill>
              </a:rPr>
              <a:t> </a:t>
            </a:r>
            <a:r>
              <a:rPr lang="en-US" sz="2100" dirty="0">
                <a:solidFill>
                  <a:srgbClr val="000099"/>
                </a:solidFill>
              </a:rPr>
              <a:t>to TIG (SAIG-AC) to decide if IG will work the case or if other action is necessary</a:t>
            </a:r>
          </a:p>
          <a:p>
            <a:pPr lvl="1" eaLnBrk="1" hangingPunct="1">
              <a:lnSpc>
                <a:spcPct val="90000"/>
              </a:lnSpc>
              <a:spcBef>
                <a:spcPct val="0"/>
              </a:spcBef>
              <a:spcAft>
                <a:spcPct val="15000"/>
              </a:spcAft>
            </a:pPr>
            <a:r>
              <a:rPr lang="en-US" sz="2100" dirty="0">
                <a:solidFill>
                  <a:srgbClr val="336600"/>
                </a:solidFill>
              </a:rPr>
              <a:t>Inform</a:t>
            </a:r>
            <a:r>
              <a:rPr lang="en-US" sz="2100" dirty="0">
                <a:solidFill>
                  <a:srgbClr val="000099"/>
                </a:solidFill>
              </a:rPr>
              <a:t> </a:t>
            </a:r>
            <a:r>
              <a:rPr lang="en-US" sz="2100" dirty="0"/>
              <a:t>complainant that the IGAR is untimely (case notes)</a:t>
            </a:r>
          </a:p>
          <a:p>
            <a:pPr lvl="2" eaLnBrk="1" hangingPunct="1">
              <a:lnSpc>
                <a:spcPct val="90000"/>
              </a:lnSpc>
              <a:spcBef>
                <a:spcPct val="0"/>
              </a:spcBef>
              <a:spcAft>
                <a:spcPct val="15000"/>
              </a:spcAft>
            </a:pPr>
            <a:r>
              <a:rPr lang="en-US" sz="2100" dirty="0"/>
              <a:t>Close case in IGARS</a:t>
            </a:r>
          </a:p>
          <a:p>
            <a:pPr lvl="2" eaLnBrk="1" hangingPunct="1">
              <a:lnSpc>
                <a:spcPct val="90000"/>
              </a:lnSpc>
              <a:spcBef>
                <a:spcPct val="0"/>
              </a:spcBef>
              <a:spcAft>
                <a:spcPct val="15000"/>
              </a:spcAft>
            </a:pPr>
            <a:r>
              <a:rPr lang="en-US" sz="2100" dirty="0"/>
              <a:t>OR – Work the case as approved / directed</a:t>
            </a:r>
          </a:p>
        </p:txBody>
      </p:sp>
      <p:pic>
        <p:nvPicPr>
          <p:cNvPr id="27653" name="Picture 4" descr="MCj02366460000[1]"/>
          <p:cNvPicPr>
            <a:picLocks noChangeAspect="1" noChangeArrowheads="1"/>
          </p:cNvPicPr>
          <p:nvPr/>
        </p:nvPicPr>
        <p:blipFill>
          <a:blip r:embed="rId3" cstate="print"/>
          <a:srcRect/>
          <a:stretch>
            <a:fillRect/>
          </a:stretch>
        </p:blipFill>
        <p:spPr bwMode="auto">
          <a:xfrm rot="1669650">
            <a:off x="5797892" y="3103327"/>
            <a:ext cx="1436687" cy="889000"/>
          </a:xfrm>
          <a:prstGeom prst="rect">
            <a:avLst/>
          </a:prstGeom>
          <a:noFill/>
          <a:ln w="9525">
            <a:noFill/>
            <a:miter lim="800000"/>
            <a:headEnd/>
            <a:tailEnd/>
          </a:ln>
        </p:spPr>
      </p:pic>
      <p:sp>
        <p:nvSpPr>
          <p:cNvPr id="27654" name="Text Box 5"/>
          <p:cNvSpPr txBox="1">
            <a:spLocks noChangeArrowheads="1"/>
          </p:cNvSpPr>
          <p:nvPr/>
        </p:nvSpPr>
        <p:spPr bwMode="auto">
          <a:xfrm>
            <a:off x="3649417" y="1247775"/>
            <a:ext cx="2143536" cy="523220"/>
          </a:xfrm>
          <a:prstGeom prst="rect">
            <a:avLst/>
          </a:prstGeom>
          <a:noFill/>
          <a:ln w="76200">
            <a:noFill/>
            <a:miter lim="800000"/>
            <a:headEnd/>
            <a:tailEnd/>
          </a:ln>
        </p:spPr>
        <p:txBody>
          <a:bodyPr wrap="none">
            <a:spAutoFit/>
          </a:bodyPr>
          <a:lstStyle/>
          <a:p>
            <a:r>
              <a:rPr lang="en-US" b="1" dirty="0"/>
              <a:t>(continued)</a:t>
            </a:r>
          </a:p>
        </p:txBody>
      </p:sp>
      <p:sp>
        <p:nvSpPr>
          <p:cNvPr id="27655" name="Rectangle 6"/>
          <p:cNvSpPr>
            <a:spLocks noChangeArrowheads="1"/>
          </p:cNvSpPr>
          <p:nvPr/>
        </p:nvSpPr>
        <p:spPr bwMode="auto">
          <a:xfrm>
            <a:off x="5850317" y="6203969"/>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Tree>
    <p:extLst>
      <p:ext uri="{BB962C8B-B14F-4D97-AF65-F5344CB8AC3E}">
        <p14:creationId xmlns:p14="http://schemas.microsoft.com/office/powerpoint/2010/main" val="8479990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0"/>
          </p:nvPr>
        </p:nvSpPr>
        <p:spPr>
          <a:noFill/>
        </p:spPr>
        <p:txBody>
          <a:bodyPr/>
          <a:lstStyle/>
          <a:p>
            <a:r>
              <a:rPr lang="en-US"/>
              <a:t>U.S. Army Inspector General School   </a:t>
            </a:r>
            <a:fld id="{4988C082-E82A-4A23-8718-1A046BAE1067}" type="slidenum">
              <a:rPr lang="en-US" smtClean="0"/>
              <a:pPr/>
              <a:t>74</a:t>
            </a:fld>
            <a:endParaRPr lang="en-US"/>
          </a:p>
        </p:txBody>
      </p:sp>
      <p:sp>
        <p:nvSpPr>
          <p:cNvPr id="54275" name="Rectangle 2"/>
          <p:cNvSpPr>
            <a:spLocks noGrp="1" noChangeArrowheads="1"/>
          </p:cNvSpPr>
          <p:nvPr>
            <p:ph type="title"/>
          </p:nvPr>
        </p:nvSpPr>
        <p:spPr>
          <a:xfrm>
            <a:off x="945780" y="533400"/>
            <a:ext cx="7239000" cy="990600"/>
          </a:xfrm>
        </p:spPr>
        <p:txBody>
          <a:bodyPr>
            <a:normAutofit/>
          </a:bodyPr>
          <a:lstStyle/>
          <a:p>
            <a:pPr eaLnBrk="1" hangingPunct="1"/>
            <a:r>
              <a:rPr lang="en-US" sz="5400" dirty="0">
                <a:latin typeface="Arial" pitchFamily="34" charset="0"/>
                <a:cs typeface="Arial" pitchFamily="34" charset="0"/>
              </a:rPr>
              <a:t>Timeliness</a:t>
            </a:r>
            <a:endParaRPr lang="en-US" sz="4800" dirty="0">
              <a:latin typeface="Arial" pitchFamily="34" charset="0"/>
              <a:cs typeface="Arial" pitchFamily="34" charset="0"/>
            </a:endParaRPr>
          </a:p>
        </p:txBody>
      </p:sp>
      <p:sp>
        <p:nvSpPr>
          <p:cNvPr id="236" name="TextBox 235"/>
          <p:cNvSpPr txBox="1"/>
          <p:nvPr/>
        </p:nvSpPr>
        <p:spPr>
          <a:xfrm>
            <a:off x="3216224" y="1295400"/>
            <a:ext cx="2691763" cy="707886"/>
          </a:xfrm>
          <a:prstGeom prst="rect">
            <a:avLst/>
          </a:prstGeom>
          <a:noFill/>
        </p:spPr>
        <p:txBody>
          <a:bodyPr wrap="none" rtlCol="0">
            <a:spAutoFit/>
          </a:bodyPr>
          <a:lstStyle/>
          <a:p>
            <a:r>
              <a:rPr lang="en-US" sz="4000" b="1" dirty="0">
                <a:solidFill>
                  <a:srgbClr val="0033CC"/>
                </a:solidFill>
                <a:latin typeface="Arial" pitchFamily="34" charset="0"/>
                <a:cs typeface="Arial" pitchFamily="34" charset="0"/>
              </a:rPr>
              <a:t>Complaint</a:t>
            </a:r>
          </a:p>
        </p:txBody>
      </p:sp>
      <p:grpSp>
        <p:nvGrpSpPr>
          <p:cNvPr id="2" name="Group 238"/>
          <p:cNvGrpSpPr/>
          <p:nvPr/>
        </p:nvGrpSpPr>
        <p:grpSpPr>
          <a:xfrm>
            <a:off x="5165698" y="2635196"/>
            <a:ext cx="1949510" cy="523220"/>
            <a:chOff x="5518090" y="2715224"/>
            <a:chExt cx="1949510" cy="558101"/>
          </a:xfrm>
        </p:grpSpPr>
        <p:sp>
          <p:nvSpPr>
            <p:cNvPr id="234" name="Rectangle 233"/>
            <p:cNvSpPr/>
            <p:nvPr/>
          </p:nvSpPr>
          <p:spPr bwMode="auto">
            <a:xfrm>
              <a:off x="6019800" y="2768644"/>
              <a:ext cx="1447800"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38" name="TextBox 237"/>
            <p:cNvSpPr txBox="1"/>
            <p:nvPr/>
          </p:nvSpPr>
          <p:spPr>
            <a:xfrm>
              <a:off x="5518090" y="2715224"/>
              <a:ext cx="1912639" cy="558101"/>
            </a:xfrm>
            <a:prstGeom prst="rect">
              <a:avLst/>
            </a:prstGeom>
            <a:noFill/>
          </p:spPr>
          <p:txBody>
            <a:bodyPr wrap="none" rtlCol="0">
              <a:spAutoFit/>
            </a:bodyPr>
            <a:lstStyle/>
            <a:p>
              <a:r>
                <a:rPr lang="en-US" b="1" dirty="0">
                  <a:latin typeface="Arial" pitchFamily="34" charset="0"/>
                  <a:cs typeface="Arial" pitchFamily="34" charset="0"/>
                </a:rPr>
                <a:t>      Timely</a:t>
              </a:r>
            </a:p>
          </p:txBody>
        </p:sp>
      </p:grpSp>
      <p:grpSp>
        <p:nvGrpSpPr>
          <p:cNvPr id="3" name="Group 41"/>
          <p:cNvGrpSpPr/>
          <p:nvPr/>
        </p:nvGrpSpPr>
        <p:grpSpPr>
          <a:xfrm>
            <a:off x="4865539" y="3829014"/>
            <a:ext cx="2514600" cy="461665"/>
            <a:chOff x="5029200" y="3600413"/>
            <a:chExt cx="2514600" cy="461665"/>
          </a:xfrm>
        </p:grpSpPr>
        <p:sp>
          <p:nvSpPr>
            <p:cNvPr id="231" name="Rectangle 230"/>
            <p:cNvSpPr/>
            <p:nvPr/>
          </p:nvSpPr>
          <p:spPr bwMode="auto">
            <a:xfrm>
              <a:off x="5639501" y="3600414"/>
              <a:ext cx="1828100" cy="428625"/>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40" name="TextBox 239"/>
            <p:cNvSpPr txBox="1"/>
            <p:nvPr/>
          </p:nvSpPr>
          <p:spPr>
            <a:xfrm>
              <a:off x="5029200" y="3600413"/>
              <a:ext cx="2514600" cy="461665"/>
            </a:xfrm>
            <a:prstGeom prst="rect">
              <a:avLst/>
            </a:prstGeom>
            <a:noFill/>
          </p:spPr>
          <p:txBody>
            <a:bodyPr wrap="square" rtlCol="0">
              <a:spAutoFit/>
            </a:bodyPr>
            <a:lstStyle/>
            <a:p>
              <a:r>
                <a:rPr lang="en-US" sz="2400" b="1" dirty="0">
                  <a:latin typeface="Arial" pitchFamily="34" charset="0"/>
                  <a:cs typeface="Arial" pitchFamily="34" charset="0"/>
                </a:rPr>
                <a:t>        Work Case</a:t>
              </a:r>
            </a:p>
          </p:txBody>
        </p:sp>
      </p:grpSp>
      <p:grpSp>
        <p:nvGrpSpPr>
          <p:cNvPr id="44" name="Group 43"/>
          <p:cNvGrpSpPr/>
          <p:nvPr/>
        </p:nvGrpSpPr>
        <p:grpSpPr>
          <a:xfrm>
            <a:off x="-291148" y="2705101"/>
            <a:ext cx="4503185" cy="1258971"/>
            <a:chOff x="152400" y="2057401"/>
            <a:chExt cx="4419600" cy="1258971"/>
          </a:xfrm>
        </p:grpSpPr>
        <p:sp>
          <p:nvSpPr>
            <p:cNvPr id="226" name="Rectangle 225"/>
            <p:cNvSpPr/>
            <p:nvPr/>
          </p:nvSpPr>
          <p:spPr bwMode="auto">
            <a:xfrm>
              <a:off x="1066800" y="2057401"/>
              <a:ext cx="3352801" cy="1219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45" name="TextBox 244"/>
            <p:cNvSpPr txBox="1"/>
            <p:nvPr/>
          </p:nvSpPr>
          <p:spPr>
            <a:xfrm>
              <a:off x="152400" y="2362200"/>
              <a:ext cx="4419600" cy="954172"/>
            </a:xfrm>
            <a:prstGeom prst="rect">
              <a:avLst/>
            </a:prstGeom>
            <a:noFill/>
          </p:spPr>
          <p:txBody>
            <a:bodyPr wrap="square" rtlCol="0">
              <a:spAutoFit/>
            </a:bodyPr>
            <a:lstStyle/>
            <a:p>
              <a:pPr>
                <a:lnSpc>
                  <a:spcPts val="0"/>
                </a:lnSpc>
              </a:pPr>
              <a:r>
                <a:rPr lang="en-US" sz="2400" b="1" dirty="0">
                  <a:latin typeface="Arial" pitchFamily="34" charset="0"/>
                  <a:cs typeface="Arial" pitchFamily="34" charset="0"/>
                </a:rPr>
                <a:t>          UNTIMELY</a:t>
              </a:r>
            </a:p>
            <a:p>
              <a:r>
                <a:rPr lang="en-US" sz="2400" b="1" dirty="0">
                  <a:latin typeface="Arial" pitchFamily="34" charset="0"/>
                  <a:cs typeface="Arial" pitchFamily="34" charset="0"/>
                </a:rPr>
                <a:t>         </a:t>
              </a:r>
              <a:r>
                <a:rPr lang="en-US" b="1" dirty="0">
                  <a:latin typeface="Arial" pitchFamily="34" charset="0"/>
                  <a:cs typeface="Arial" pitchFamily="34" charset="0"/>
                </a:rPr>
                <a:t>Knowledge &gt; 1 year</a:t>
              </a:r>
            </a:p>
            <a:p>
              <a:r>
                <a:rPr lang="en-US" b="1" dirty="0">
                  <a:latin typeface="Arial" pitchFamily="34" charset="0"/>
                  <a:cs typeface="Arial" pitchFamily="34" charset="0"/>
                </a:rPr>
                <a:t>           Event &gt; 3 years</a:t>
              </a:r>
            </a:p>
          </p:txBody>
        </p:sp>
      </p:grpSp>
      <p:sp>
        <p:nvSpPr>
          <p:cNvPr id="228" name="Rectangle 227"/>
          <p:cNvSpPr/>
          <p:nvPr/>
        </p:nvSpPr>
        <p:spPr bwMode="auto">
          <a:xfrm>
            <a:off x="215979" y="4755252"/>
            <a:ext cx="2048603" cy="7620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47" name="Rectangle 246"/>
          <p:cNvSpPr/>
          <p:nvPr/>
        </p:nvSpPr>
        <p:spPr>
          <a:xfrm>
            <a:off x="-84277" y="4760502"/>
            <a:ext cx="2935858" cy="769441"/>
          </a:xfrm>
          <a:prstGeom prst="rect">
            <a:avLst/>
          </a:prstGeom>
        </p:spPr>
        <p:txBody>
          <a:bodyPr wrap="square">
            <a:spAutoFit/>
          </a:bodyPr>
          <a:lstStyle/>
          <a:p>
            <a:r>
              <a:rPr lang="en-US" sz="2400" b="1" dirty="0">
                <a:latin typeface="Arial" pitchFamily="34" charset="0"/>
                <a:cs typeface="Arial" pitchFamily="34" charset="0"/>
              </a:rPr>
              <a:t>Don't Work</a:t>
            </a:r>
          </a:p>
          <a:p>
            <a:r>
              <a:rPr lang="en-US" sz="2000" b="1" dirty="0">
                <a:latin typeface="Arial" pitchFamily="34" charset="0"/>
                <a:cs typeface="Arial" pitchFamily="34" charset="0"/>
              </a:rPr>
              <a:t>(IG decision)</a:t>
            </a:r>
          </a:p>
        </p:txBody>
      </p:sp>
      <p:cxnSp>
        <p:nvCxnSpPr>
          <p:cNvPr id="250" name="Straight Arrow Connector 249"/>
          <p:cNvCxnSpPr/>
          <p:nvPr/>
        </p:nvCxnSpPr>
        <p:spPr bwMode="auto">
          <a:xfrm flipH="1">
            <a:off x="2819402" y="1981200"/>
            <a:ext cx="1600199" cy="609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251" name="Straight Arrow Connector 250"/>
          <p:cNvCxnSpPr/>
          <p:nvPr/>
        </p:nvCxnSpPr>
        <p:spPr bwMode="auto">
          <a:xfrm>
            <a:off x="4648200" y="1981200"/>
            <a:ext cx="1676400" cy="609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259" name="Straight Arrow Connector 258"/>
          <p:cNvCxnSpPr/>
          <p:nvPr/>
        </p:nvCxnSpPr>
        <p:spPr bwMode="auto">
          <a:xfrm rot="5400000">
            <a:off x="6114256" y="3479338"/>
            <a:ext cx="571500" cy="1588"/>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34" name="Straight Arrow Connector 33"/>
          <p:cNvCxnSpPr>
            <a:endCxn id="228" idx="0"/>
          </p:cNvCxnSpPr>
          <p:nvPr/>
        </p:nvCxnSpPr>
        <p:spPr bwMode="auto">
          <a:xfrm flipH="1">
            <a:off x="1240280" y="3993252"/>
            <a:ext cx="739182" cy="7620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38" name="Straight Arrow Connector 37"/>
          <p:cNvCxnSpPr/>
          <p:nvPr/>
        </p:nvCxnSpPr>
        <p:spPr bwMode="auto">
          <a:xfrm rot="5400000">
            <a:off x="1086644" y="5885656"/>
            <a:ext cx="571500" cy="1588"/>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
        <p:nvSpPr>
          <p:cNvPr id="40" name="Rectangle 39"/>
          <p:cNvSpPr/>
          <p:nvPr/>
        </p:nvSpPr>
        <p:spPr bwMode="auto">
          <a:xfrm>
            <a:off x="530751" y="6172201"/>
            <a:ext cx="1755249" cy="428625"/>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41" name="TextBox 40"/>
          <p:cNvSpPr txBox="1"/>
          <p:nvPr/>
        </p:nvSpPr>
        <p:spPr>
          <a:xfrm>
            <a:off x="60159" y="6243936"/>
            <a:ext cx="2306457" cy="461665"/>
          </a:xfrm>
          <a:prstGeom prst="rect">
            <a:avLst/>
          </a:prstGeom>
          <a:noFill/>
        </p:spPr>
        <p:txBody>
          <a:bodyPr wrap="square" rtlCol="0">
            <a:spAutoFit/>
          </a:bodyPr>
          <a:lstStyle/>
          <a:p>
            <a:r>
              <a:rPr lang="en-US" sz="2400" dirty="0">
                <a:latin typeface="Arial" pitchFamily="34" charset="0"/>
                <a:cs typeface="Arial" pitchFamily="34" charset="0"/>
              </a:rPr>
              <a:t>     </a:t>
            </a:r>
            <a:r>
              <a:rPr lang="en-US" sz="2400" b="1" dirty="0">
                <a:latin typeface="Arial" pitchFamily="34" charset="0"/>
                <a:cs typeface="Arial" pitchFamily="34" charset="0"/>
              </a:rPr>
              <a:t>Close Case</a:t>
            </a:r>
          </a:p>
        </p:txBody>
      </p:sp>
      <p:cxnSp>
        <p:nvCxnSpPr>
          <p:cNvPr id="43" name="Straight Arrow Connector 42"/>
          <p:cNvCxnSpPr/>
          <p:nvPr/>
        </p:nvCxnSpPr>
        <p:spPr bwMode="auto">
          <a:xfrm>
            <a:off x="2514600" y="3962400"/>
            <a:ext cx="914400" cy="990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
        <p:nvSpPr>
          <p:cNvPr id="45" name="Rectangle 44"/>
          <p:cNvSpPr/>
          <p:nvPr/>
        </p:nvSpPr>
        <p:spPr bwMode="auto">
          <a:xfrm>
            <a:off x="2667000" y="5029200"/>
            <a:ext cx="1958050" cy="15240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cxnSp>
        <p:nvCxnSpPr>
          <p:cNvPr id="49" name="Straight Arrow Connector 48"/>
          <p:cNvCxnSpPr/>
          <p:nvPr/>
        </p:nvCxnSpPr>
        <p:spPr bwMode="auto">
          <a:xfrm>
            <a:off x="4724400" y="5253159"/>
            <a:ext cx="685800" cy="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51" name="Straight Arrow Connector 50"/>
          <p:cNvCxnSpPr/>
          <p:nvPr/>
        </p:nvCxnSpPr>
        <p:spPr bwMode="auto">
          <a:xfrm>
            <a:off x="4724401" y="5770657"/>
            <a:ext cx="704755" cy="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52" name="Straight Arrow Connector 51"/>
          <p:cNvCxnSpPr/>
          <p:nvPr/>
        </p:nvCxnSpPr>
        <p:spPr bwMode="auto">
          <a:xfrm flipV="1">
            <a:off x="4724401" y="6307367"/>
            <a:ext cx="729939" cy="9282"/>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grpSp>
        <p:nvGrpSpPr>
          <p:cNvPr id="6" name="Group 240"/>
          <p:cNvGrpSpPr/>
          <p:nvPr/>
        </p:nvGrpSpPr>
        <p:grpSpPr>
          <a:xfrm>
            <a:off x="5181600" y="5005428"/>
            <a:ext cx="2457724" cy="452477"/>
            <a:chOff x="5793849" y="3708360"/>
            <a:chExt cx="2457724" cy="482643"/>
          </a:xfrm>
        </p:grpSpPr>
        <p:sp>
          <p:nvSpPr>
            <p:cNvPr id="58" name="Rectangle 57"/>
            <p:cNvSpPr/>
            <p:nvPr/>
          </p:nvSpPr>
          <p:spPr bwMode="auto">
            <a:xfrm>
              <a:off x="6096000" y="3733803"/>
              <a:ext cx="2136250"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59" name="TextBox 58"/>
            <p:cNvSpPr txBox="1"/>
            <p:nvPr/>
          </p:nvSpPr>
          <p:spPr>
            <a:xfrm>
              <a:off x="5793849" y="3708360"/>
              <a:ext cx="2457724" cy="426785"/>
            </a:xfrm>
            <a:prstGeom prst="rect">
              <a:avLst/>
            </a:prstGeom>
            <a:noFill/>
          </p:spPr>
          <p:txBody>
            <a:bodyPr wrap="none" rtlCol="0">
              <a:spAutoFit/>
            </a:bodyPr>
            <a:lstStyle/>
            <a:p>
              <a:r>
                <a:rPr lang="en-US" sz="2000" dirty="0">
                  <a:latin typeface="Arial" pitchFamily="34" charset="0"/>
                  <a:cs typeface="Arial" pitchFamily="34" charset="0"/>
                </a:rPr>
                <a:t>     </a:t>
              </a:r>
              <a:r>
                <a:rPr lang="en-US" sz="1400" dirty="0">
                  <a:latin typeface="Arial" pitchFamily="34" charset="0"/>
                  <a:cs typeface="Arial" pitchFamily="34" charset="0"/>
                </a:rPr>
                <a:t>Event &lt; 3 yrs = Local IG</a:t>
              </a:r>
              <a:endParaRPr lang="en-US" sz="1600" dirty="0">
                <a:latin typeface="Arial" pitchFamily="34" charset="0"/>
                <a:cs typeface="Arial" pitchFamily="34" charset="0"/>
              </a:endParaRPr>
            </a:p>
          </p:txBody>
        </p:sp>
      </p:grpSp>
      <p:grpSp>
        <p:nvGrpSpPr>
          <p:cNvPr id="7" name="Group 240"/>
          <p:cNvGrpSpPr/>
          <p:nvPr/>
        </p:nvGrpSpPr>
        <p:grpSpPr>
          <a:xfrm>
            <a:off x="5154438" y="5538745"/>
            <a:ext cx="3691523" cy="452472"/>
            <a:chOff x="5744223" y="3708364"/>
            <a:chExt cx="3839985" cy="482638"/>
          </a:xfrm>
        </p:grpSpPr>
        <p:sp>
          <p:nvSpPr>
            <p:cNvPr id="61" name="Rectangle 60"/>
            <p:cNvSpPr/>
            <p:nvPr/>
          </p:nvSpPr>
          <p:spPr bwMode="auto">
            <a:xfrm>
              <a:off x="6096000" y="3733802"/>
              <a:ext cx="3401913"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62" name="TextBox 61"/>
            <p:cNvSpPr txBox="1"/>
            <p:nvPr/>
          </p:nvSpPr>
          <p:spPr>
            <a:xfrm>
              <a:off x="5744223" y="3708364"/>
              <a:ext cx="3839985" cy="426785"/>
            </a:xfrm>
            <a:prstGeom prst="rect">
              <a:avLst/>
            </a:prstGeom>
            <a:noFill/>
          </p:spPr>
          <p:txBody>
            <a:bodyPr wrap="none" rtlCol="0">
              <a:spAutoFit/>
            </a:bodyPr>
            <a:lstStyle/>
            <a:p>
              <a:r>
                <a:rPr lang="en-US" sz="2000" dirty="0">
                  <a:latin typeface="Arial" pitchFamily="34" charset="0"/>
                  <a:cs typeface="Arial" pitchFamily="34" charset="0"/>
                </a:rPr>
                <a:t>     </a:t>
              </a:r>
              <a:r>
                <a:rPr lang="en-US" sz="1400" dirty="0">
                  <a:latin typeface="Arial" pitchFamily="34" charset="0"/>
                  <a:cs typeface="Arial" pitchFamily="34" charset="0"/>
                </a:rPr>
                <a:t>Event 3-5 yrs = ACOM,  ASCC, DRU IG</a:t>
              </a:r>
              <a:endParaRPr lang="en-US" sz="2000" dirty="0">
                <a:latin typeface="Arial" pitchFamily="34" charset="0"/>
                <a:cs typeface="Arial" pitchFamily="34" charset="0"/>
              </a:endParaRPr>
            </a:p>
          </p:txBody>
        </p:sp>
      </p:grpSp>
      <p:grpSp>
        <p:nvGrpSpPr>
          <p:cNvPr id="8" name="Group 240"/>
          <p:cNvGrpSpPr/>
          <p:nvPr/>
        </p:nvGrpSpPr>
        <p:grpSpPr>
          <a:xfrm>
            <a:off x="5197502" y="6080098"/>
            <a:ext cx="2085764" cy="444520"/>
            <a:chOff x="5793849" y="3716847"/>
            <a:chExt cx="2085764" cy="474156"/>
          </a:xfrm>
        </p:grpSpPr>
        <p:sp>
          <p:nvSpPr>
            <p:cNvPr id="64" name="Rectangle 63"/>
            <p:cNvSpPr/>
            <p:nvPr/>
          </p:nvSpPr>
          <p:spPr bwMode="auto">
            <a:xfrm>
              <a:off x="6096000" y="3733803"/>
              <a:ext cx="1739347"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65" name="TextBox 64"/>
            <p:cNvSpPr txBox="1"/>
            <p:nvPr/>
          </p:nvSpPr>
          <p:spPr>
            <a:xfrm>
              <a:off x="5793849" y="3716847"/>
              <a:ext cx="2085764" cy="426785"/>
            </a:xfrm>
            <a:prstGeom prst="rect">
              <a:avLst/>
            </a:prstGeom>
            <a:noFill/>
          </p:spPr>
          <p:txBody>
            <a:bodyPr wrap="none" rtlCol="0">
              <a:spAutoFit/>
            </a:bodyPr>
            <a:lstStyle/>
            <a:p>
              <a:r>
                <a:rPr lang="en-US" sz="2000" dirty="0">
                  <a:latin typeface="Arial" pitchFamily="34" charset="0"/>
                  <a:cs typeface="Arial" pitchFamily="34" charset="0"/>
                </a:rPr>
                <a:t>     </a:t>
              </a:r>
              <a:r>
                <a:rPr lang="en-US" sz="1400" dirty="0">
                  <a:latin typeface="Arial" pitchFamily="34" charset="0"/>
                  <a:cs typeface="Arial" pitchFamily="34" charset="0"/>
                </a:rPr>
                <a:t>Event &gt; 5 yrs = TIG</a:t>
              </a:r>
              <a:endParaRPr lang="en-US" sz="2000" dirty="0">
                <a:latin typeface="Arial" pitchFamily="34" charset="0"/>
                <a:cs typeface="Arial" pitchFamily="34" charset="0"/>
              </a:endParaRPr>
            </a:p>
          </p:txBody>
        </p:sp>
      </p:grpSp>
      <p:sp>
        <p:nvSpPr>
          <p:cNvPr id="69" name="TextBox 68"/>
          <p:cNvSpPr txBox="1"/>
          <p:nvPr/>
        </p:nvSpPr>
        <p:spPr>
          <a:xfrm>
            <a:off x="2512482" y="5273702"/>
            <a:ext cx="2323072" cy="1039708"/>
          </a:xfrm>
          <a:prstGeom prst="rect">
            <a:avLst/>
          </a:prstGeom>
          <a:noFill/>
        </p:spPr>
        <p:txBody>
          <a:bodyPr wrap="none" rtlCol="0">
            <a:spAutoFit/>
          </a:bodyPr>
          <a:lstStyle/>
          <a:p>
            <a:pPr algn="ctr">
              <a:lnSpc>
                <a:spcPts val="1800"/>
              </a:lnSpc>
            </a:pPr>
            <a:r>
              <a:rPr lang="en-US" b="1" dirty="0">
                <a:latin typeface="Arial" pitchFamily="34" charset="0"/>
                <a:cs typeface="Arial" pitchFamily="34" charset="0"/>
              </a:rPr>
              <a:t>IG thinks</a:t>
            </a:r>
          </a:p>
          <a:p>
            <a:pPr algn="ctr">
              <a:lnSpc>
                <a:spcPts val="1800"/>
              </a:lnSpc>
            </a:pPr>
            <a:r>
              <a:rPr lang="en-US" b="1" dirty="0">
                <a:latin typeface="Arial" pitchFamily="34" charset="0"/>
                <a:cs typeface="Arial" pitchFamily="34" charset="0"/>
              </a:rPr>
              <a:t>matter </a:t>
            </a:r>
          </a:p>
          <a:p>
            <a:pPr algn="ctr">
              <a:lnSpc>
                <a:spcPts val="1800"/>
              </a:lnSpc>
            </a:pPr>
            <a:r>
              <a:rPr lang="en-US" b="1" dirty="0">
                <a:latin typeface="Arial" pitchFamily="34" charset="0"/>
                <a:cs typeface="Arial" pitchFamily="34" charset="0"/>
              </a:rPr>
              <a:t>warrants</a:t>
            </a:r>
          </a:p>
          <a:p>
            <a:pPr algn="ctr">
              <a:lnSpc>
                <a:spcPts val="1800"/>
              </a:lnSpc>
            </a:pPr>
            <a:r>
              <a:rPr lang="en-US" b="1" dirty="0">
                <a:latin typeface="Arial" pitchFamily="34" charset="0"/>
                <a:cs typeface="Arial" pitchFamily="34" charset="0"/>
              </a:rPr>
              <a:t>addressing?</a:t>
            </a:r>
          </a:p>
        </p:txBody>
      </p:sp>
      <p:cxnSp>
        <p:nvCxnSpPr>
          <p:cNvPr id="74" name="Straight Arrow Connector 73"/>
          <p:cNvCxnSpPr/>
          <p:nvPr/>
        </p:nvCxnSpPr>
        <p:spPr bwMode="auto">
          <a:xfrm flipV="1">
            <a:off x="6405441" y="4343400"/>
            <a:ext cx="0" cy="609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pic>
        <p:nvPicPr>
          <p:cNvPr id="39" name="Picture 4" descr="MCj02366460000[1]"/>
          <p:cNvPicPr>
            <a:picLocks noChangeAspect="1" noChangeArrowheads="1"/>
          </p:cNvPicPr>
          <p:nvPr/>
        </p:nvPicPr>
        <p:blipFill>
          <a:blip r:embed="rId3" cstate="print"/>
          <a:srcRect/>
          <a:stretch>
            <a:fillRect/>
          </a:stretch>
        </p:blipFill>
        <p:spPr bwMode="auto">
          <a:xfrm rot="1669650">
            <a:off x="7190738" y="1656981"/>
            <a:ext cx="1360487" cy="841375"/>
          </a:xfrm>
          <a:prstGeom prst="rect">
            <a:avLst/>
          </a:prstGeom>
          <a:noFill/>
          <a:ln w="9525">
            <a:no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U.S. Army Inspector General School   </a:t>
            </a:r>
            <a:fld id="{BA537762-D6FD-4349-A0A1-C6E4D9FCA45F}" type="slidenum">
              <a:rPr lang="en-US" smtClean="0"/>
              <a:pPr/>
              <a:t>75</a:t>
            </a:fld>
            <a:endParaRPr lang="en-US"/>
          </a:p>
        </p:txBody>
      </p:sp>
      <p:sp>
        <p:nvSpPr>
          <p:cNvPr id="29699" name="Rectangle 2"/>
          <p:cNvSpPr>
            <a:spLocks noGrp="1" noChangeArrowheads="1"/>
          </p:cNvSpPr>
          <p:nvPr>
            <p:ph type="title"/>
          </p:nvPr>
        </p:nvSpPr>
        <p:spPr>
          <a:xfrm>
            <a:off x="903642" y="457200"/>
            <a:ext cx="7315200" cy="1143000"/>
          </a:xfrm>
        </p:spPr>
        <p:txBody>
          <a:bodyPr/>
          <a:lstStyle/>
          <a:p>
            <a:pPr eaLnBrk="1" hangingPunct="1"/>
            <a:r>
              <a:rPr lang="en-US" sz="4000" dirty="0"/>
              <a:t>Habitual Complainants</a:t>
            </a:r>
          </a:p>
        </p:txBody>
      </p:sp>
      <p:sp>
        <p:nvSpPr>
          <p:cNvPr id="29700" name="Rectangle 3"/>
          <p:cNvSpPr>
            <a:spLocks noGrp="1" noChangeArrowheads="1"/>
          </p:cNvSpPr>
          <p:nvPr>
            <p:ph type="body" idx="1"/>
          </p:nvPr>
        </p:nvSpPr>
        <p:spPr>
          <a:xfrm>
            <a:off x="294042" y="2057400"/>
            <a:ext cx="8534400" cy="4495800"/>
          </a:xfrm>
        </p:spPr>
        <p:txBody>
          <a:bodyPr/>
          <a:lstStyle/>
          <a:p>
            <a:pPr eaLnBrk="1" hangingPunct="1"/>
            <a:r>
              <a:rPr lang="en-US" sz="2800" dirty="0"/>
              <a:t>“Pen / Phone Pals” “Super Email-er”</a:t>
            </a:r>
          </a:p>
          <a:p>
            <a:pPr eaLnBrk="1" hangingPunct="1"/>
            <a:endParaRPr lang="en-US" sz="1200" dirty="0"/>
          </a:p>
          <a:p>
            <a:pPr eaLnBrk="1" hangingPunct="1"/>
            <a:r>
              <a:rPr lang="en-US" sz="2800" dirty="0"/>
              <a:t>Analyze – </a:t>
            </a:r>
            <a:r>
              <a:rPr lang="en-US" sz="2800" dirty="0">
                <a:solidFill>
                  <a:srgbClr val="000099"/>
                </a:solidFill>
              </a:rPr>
              <a:t>Impartial, Unbiased, &amp; Independent</a:t>
            </a:r>
          </a:p>
          <a:p>
            <a:pPr marL="800100" lvl="1" indent="-342900" eaLnBrk="1" hangingPunct="1"/>
            <a:r>
              <a:rPr lang="en-US" dirty="0"/>
              <a:t>New, same information, or same case with new information</a:t>
            </a:r>
          </a:p>
          <a:p>
            <a:pPr marL="800100" lvl="1" indent="-342900" eaLnBrk="1" hangingPunct="1"/>
            <a:endParaRPr lang="en-US" sz="1200" dirty="0"/>
          </a:p>
          <a:p>
            <a:pPr marL="400050" eaLnBrk="1" hangingPunct="1"/>
            <a:r>
              <a:rPr lang="en-US" dirty="0"/>
              <a:t>Always document in IGARS</a:t>
            </a:r>
          </a:p>
          <a:p>
            <a:pPr marL="400050" eaLnBrk="1" hangingPunct="1"/>
            <a:endParaRPr lang="en-US" sz="1200" dirty="0"/>
          </a:p>
          <a:p>
            <a:pPr marL="400050" eaLnBrk="1" hangingPunct="1"/>
            <a:r>
              <a:rPr lang="en-US" dirty="0">
                <a:solidFill>
                  <a:srgbClr val="FC0128"/>
                </a:solidFill>
              </a:rPr>
              <a:t>Don’t ignore!</a:t>
            </a:r>
          </a:p>
        </p:txBody>
      </p:sp>
      <p:sp>
        <p:nvSpPr>
          <p:cNvPr id="29701" name="Rectangle 4"/>
          <p:cNvSpPr>
            <a:spLocks noChangeArrowheads="1"/>
          </p:cNvSpPr>
          <p:nvPr/>
        </p:nvSpPr>
        <p:spPr bwMode="auto">
          <a:xfrm>
            <a:off x="5562600" y="6350599"/>
            <a:ext cx="3581400" cy="338554"/>
          </a:xfrm>
          <a:prstGeom prst="rect">
            <a:avLst/>
          </a:prstGeom>
          <a:noFill/>
          <a:ln w="76200">
            <a:noFill/>
            <a:miter lim="800000"/>
            <a:headEnd/>
            <a:tailEnd/>
          </a:ln>
        </p:spPr>
        <p:txBody>
          <a:bodyPr wrap="square">
            <a:spAutoFit/>
          </a:bodyPr>
          <a:lstStyle/>
          <a:p>
            <a:pPr algn="l"/>
            <a:r>
              <a:rPr lang="en-US" sz="1600" b="1" dirty="0">
                <a:solidFill>
                  <a:srgbClr val="336600"/>
                </a:solidFill>
              </a:rPr>
              <a:t>AR 20-1, para. 6-2b</a:t>
            </a:r>
          </a:p>
        </p:txBody>
      </p:sp>
      <p:pic>
        <p:nvPicPr>
          <p:cNvPr id="2" name="Picture 1"/>
          <p:cNvPicPr>
            <a:picLocks noChangeAspect="1"/>
          </p:cNvPicPr>
          <p:nvPr/>
        </p:nvPicPr>
        <p:blipFill>
          <a:blip r:embed="rId3"/>
          <a:stretch>
            <a:fillRect/>
          </a:stretch>
        </p:blipFill>
        <p:spPr>
          <a:xfrm>
            <a:off x="6653476" y="3910830"/>
            <a:ext cx="1880924" cy="2357704"/>
          </a:xfrm>
          <a:prstGeom prst="rect">
            <a:avLst/>
          </a:prstGeom>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p:spPr>
        <p:txBody>
          <a:bodyPr/>
          <a:lstStyle/>
          <a:p>
            <a:r>
              <a:rPr lang="en-US"/>
              <a:t>U.S. Army Inspector General School   </a:t>
            </a:r>
            <a:fld id="{ABCA6BC1-0417-434E-BDA8-98EF6F9EB0A1}" type="slidenum">
              <a:rPr lang="en-US" smtClean="0"/>
              <a:pPr/>
              <a:t>76</a:t>
            </a:fld>
            <a:endParaRPr lang="en-US"/>
          </a:p>
        </p:txBody>
      </p:sp>
      <p:sp>
        <p:nvSpPr>
          <p:cNvPr id="30723" name="Rectangle 2"/>
          <p:cNvSpPr>
            <a:spLocks noGrp="1" noChangeArrowheads="1"/>
          </p:cNvSpPr>
          <p:nvPr>
            <p:ph type="title"/>
          </p:nvPr>
        </p:nvSpPr>
        <p:spPr>
          <a:xfrm>
            <a:off x="1330325" y="469023"/>
            <a:ext cx="7620000" cy="1143000"/>
          </a:xfrm>
        </p:spPr>
        <p:txBody>
          <a:bodyPr/>
          <a:lstStyle/>
          <a:p>
            <a:pPr eaLnBrk="1" hangingPunct="1"/>
            <a:r>
              <a:rPr lang="en-US" sz="4000" dirty="0"/>
              <a:t>Misusers of the IG System</a:t>
            </a:r>
          </a:p>
        </p:txBody>
      </p:sp>
      <p:sp>
        <p:nvSpPr>
          <p:cNvPr id="30724" name="Rectangle 3"/>
          <p:cNvSpPr>
            <a:spLocks noGrp="1" noChangeArrowheads="1"/>
          </p:cNvSpPr>
          <p:nvPr>
            <p:ph type="body" idx="1"/>
          </p:nvPr>
        </p:nvSpPr>
        <p:spPr>
          <a:xfrm>
            <a:off x="232040" y="1898211"/>
            <a:ext cx="8534400" cy="4495800"/>
          </a:xfrm>
        </p:spPr>
        <p:txBody>
          <a:bodyPr/>
          <a:lstStyle/>
          <a:p>
            <a:pPr eaLnBrk="1" hangingPunct="1">
              <a:lnSpc>
                <a:spcPct val="90000"/>
              </a:lnSpc>
            </a:pPr>
            <a:r>
              <a:rPr lang="en-US" sz="2400" dirty="0">
                <a:solidFill>
                  <a:srgbClr val="FC0128"/>
                </a:solidFill>
              </a:rPr>
              <a:t>Complainant’s responsibility to present truthful information</a:t>
            </a:r>
          </a:p>
          <a:p>
            <a:pPr eaLnBrk="1" hangingPunct="1">
              <a:lnSpc>
                <a:spcPct val="90000"/>
              </a:lnSpc>
            </a:pPr>
            <a:endParaRPr lang="en-US" sz="1200" dirty="0">
              <a:solidFill>
                <a:srgbClr val="A50021"/>
              </a:solidFill>
            </a:endParaRPr>
          </a:p>
          <a:p>
            <a:pPr eaLnBrk="1" hangingPunct="1">
              <a:lnSpc>
                <a:spcPct val="90000"/>
              </a:lnSpc>
            </a:pPr>
            <a:r>
              <a:rPr lang="en-US" sz="2400" dirty="0"/>
              <a:t>If </a:t>
            </a:r>
            <a:r>
              <a:rPr lang="en-US" sz="2400" dirty="0">
                <a:solidFill>
                  <a:srgbClr val="0033CC"/>
                </a:solidFill>
              </a:rPr>
              <a:t>documented</a:t>
            </a:r>
            <a:r>
              <a:rPr lang="en-US" sz="2400" dirty="0"/>
              <a:t> history of:</a:t>
            </a:r>
          </a:p>
          <a:p>
            <a:pPr lvl="1" eaLnBrk="1" hangingPunct="1">
              <a:lnSpc>
                <a:spcPct val="90000"/>
              </a:lnSpc>
            </a:pPr>
            <a:r>
              <a:rPr lang="en-US" sz="2000" dirty="0">
                <a:solidFill>
                  <a:srgbClr val="0033CC"/>
                </a:solidFill>
              </a:rPr>
              <a:t>Submitting baseless, unfounded complaints</a:t>
            </a:r>
          </a:p>
          <a:p>
            <a:pPr lvl="1" eaLnBrk="1" hangingPunct="1">
              <a:lnSpc>
                <a:spcPct val="90000"/>
              </a:lnSpc>
            </a:pPr>
            <a:r>
              <a:rPr lang="en-US" sz="2000" dirty="0"/>
              <a:t>Pattern of presenting false, malicious, deceptive, or defamatory complaints</a:t>
            </a:r>
          </a:p>
          <a:p>
            <a:pPr lvl="1" eaLnBrk="1" hangingPunct="1">
              <a:lnSpc>
                <a:spcPct val="90000"/>
              </a:lnSpc>
            </a:pPr>
            <a:endParaRPr lang="en-US" sz="1200" dirty="0"/>
          </a:p>
          <a:p>
            <a:pPr eaLnBrk="1" hangingPunct="1">
              <a:lnSpc>
                <a:spcPct val="90000"/>
              </a:lnSpc>
            </a:pPr>
            <a:r>
              <a:rPr lang="en-US" sz="2400" dirty="0">
                <a:solidFill>
                  <a:srgbClr val="0033CC"/>
                </a:solidFill>
              </a:rPr>
              <a:t>THEN</a:t>
            </a:r>
            <a:r>
              <a:rPr lang="en-US" sz="2400" dirty="0"/>
              <a:t> the Command IG -- with </a:t>
            </a:r>
            <a:r>
              <a:rPr lang="en-US" sz="2400" dirty="0">
                <a:solidFill>
                  <a:srgbClr val="0033CC"/>
                </a:solidFill>
              </a:rPr>
              <a:t>Directing Authority’s approval </a:t>
            </a:r>
            <a:r>
              <a:rPr lang="en-US" sz="2400" dirty="0"/>
              <a:t>-- may request that all future correspondence be in </a:t>
            </a:r>
            <a:r>
              <a:rPr lang="en-US" sz="2400" u="sng" dirty="0">
                <a:solidFill>
                  <a:srgbClr val="0033CC"/>
                </a:solidFill>
              </a:rPr>
              <a:t>writing </a:t>
            </a:r>
          </a:p>
          <a:p>
            <a:pPr eaLnBrk="1" hangingPunct="1">
              <a:lnSpc>
                <a:spcPct val="90000"/>
              </a:lnSpc>
            </a:pPr>
            <a:endParaRPr lang="en-US" sz="1200" dirty="0"/>
          </a:p>
          <a:p>
            <a:pPr eaLnBrk="1" hangingPunct="1">
              <a:lnSpc>
                <a:spcPct val="90000"/>
              </a:lnSpc>
            </a:pPr>
            <a:r>
              <a:rPr lang="en-US" sz="2400" dirty="0"/>
              <a:t>Approval Authority is TIG (through DAIG Assistance Division)</a:t>
            </a:r>
          </a:p>
        </p:txBody>
      </p:sp>
      <p:sp>
        <p:nvSpPr>
          <p:cNvPr id="30725" name="Rectangle 4"/>
          <p:cNvSpPr>
            <a:spLocks noChangeArrowheads="1"/>
          </p:cNvSpPr>
          <p:nvPr/>
        </p:nvSpPr>
        <p:spPr bwMode="auto">
          <a:xfrm>
            <a:off x="5667040" y="6162676"/>
            <a:ext cx="3460751"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6-2f</a:t>
            </a:r>
          </a:p>
          <a:p>
            <a:pPr algn="l"/>
            <a:r>
              <a:rPr lang="en-US" sz="1600" b="1" dirty="0">
                <a:solidFill>
                  <a:srgbClr val="336600"/>
                </a:solidFill>
              </a:rPr>
              <a:t>A&amp;I Guide, Part One, Sect. 4-5</a:t>
            </a:r>
          </a:p>
        </p:txBody>
      </p:sp>
      <p:sp>
        <p:nvSpPr>
          <p:cNvPr id="30726" name="AutoShape 8"/>
          <p:cNvSpPr>
            <a:spLocks noChangeAspect="1" noChangeArrowheads="1" noTextEdit="1"/>
          </p:cNvSpPr>
          <p:nvPr/>
        </p:nvSpPr>
        <p:spPr bwMode="auto">
          <a:xfrm>
            <a:off x="6705601" y="2743200"/>
            <a:ext cx="1711325" cy="1817688"/>
          </a:xfrm>
          <a:prstGeom prst="rect">
            <a:avLst/>
          </a:prstGeom>
          <a:noFill/>
          <a:ln w="9525">
            <a:noFill/>
            <a:miter lim="800000"/>
            <a:headEnd/>
            <a:tailEnd/>
          </a:ln>
        </p:spPr>
        <p:txBody>
          <a:bodyPr/>
          <a:lstStyle/>
          <a:p>
            <a:endParaRPr lang="en-US"/>
          </a:p>
        </p:txBody>
      </p:sp>
      <p:grpSp>
        <p:nvGrpSpPr>
          <p:cNvPr id="30727" name="Group 33"/>
          <p:cNvGrpSpPr>
            <a:grpSpLocks/>
          </p:cNvGrpSpPr>
          <p:nvPr/>
        </p:nvGrpSpPr>
        <p:grpSpPr bwMode="auto">
          <a:xfrm>
            <a:off x="7239001" y="2241550"/>
            <a:ext cx="1711325" cy="1492250"/>
            <a:chOff x="4224" y="1584"/>
            <a:chExt cx="1078" cy="940"/>
          </a:xfrm>
        </p:grpSpPr>
        <p:sp>
          <p:nvSpPr>
            <p:cNvPr id="30728" name="Freeform 10"/>
            <p:cNvSpPr>
              <a:spLocks/>
            </p:cNvSpPr>
            <p:nvPr/>
          </p:nvSpPr>
          <p:spPr bwMode="auto">
            <a:xfrm>
              <a:off x="5072" y="1895"/>
              <a:ext cx="230" cy="562"/>
            </a:xfrm>
            <a:custGeom>
              <a:avLst/>
              <a:gdLst>
                <a:gd name="T0" fmla="*/ 0 w 461"/>
                <a:gd name="T1" fmla="*/ 1 h 1124"/>
                <a:gd name="T2" fmla="*/ 0 w 461"/>
                <a:gd name="T3" fmla="*/ 1 h 1124"/>
                <a:gd name="T4" fmla="*/ 0 w 461"/>
                <a:gd name="T5" fmla="*/ 1 h 1124"/>
                <a:gd name="T6" fmla="*/ 0 w 461"/>
                <a:gd name="T7" fmla="*/ 1 h 1124"/>
                <a:gd name="T8" fmla="*/ 0 w 461"/>
                <a:gd name="T9" fmla="*/ 1 h 1124"/>
                <a:gd name="T10" fmla="*/ 0 w 461"/>
                <a:gd name="T11" fmla="*/ 1 h 1124"/>
                <a:gd name="T12" fmla="*/ 0 w 461"/>
                <a:gd name="T13" fmla="*/ 1 h 1124"/>
                <a:gd name="T14" fmla="*/ 0 w 461"/>
                <a:gd name="T15" fmla="*/ 1 h 1124"/>
                <a:gd name="T16" fmla="*/ 0 w 461"/>
                <a:gd name="T17" fmla="*/ 1 h 1124"/>
                <a:gd name="T18" fmla="*/ 0 w 461"/>
                <a:gd name="T19" fmla="*/ 1 h 1124"/>
                <a:gd name="T20" fmla="*/ 0 w 461"/>
                <a:gd name="T21" fmla="*/ 1 h 1124"/>
                <a:gd name="T22" fmla="*/ 0 w 461"/>
                <a:gd name="T23" fmla="*/ 1 h 1124"/>
                <a:gd name="T24" fmla="*/ 0 w 461"/>
                <a:gd name="T25" fmla="*/ 1 h 1124"/>
                <a:gd name="T26" fmla="*/ 0 w 461"/>
                <a:gd name="T27" fmla="*/ 1 h 1124"/>
                <a:gd name="T28" fmla="*/ 0 w 461"/>
                <a:gd name="T29" fmla="*/ 1 h 1124"/>
                <a:gd name="T30" fmla="*/ 0 w 461"/>
                <a:gd name="T31" fmla="*/ 1 h 1124"/>
                <a:gd name="T32" fmla="*/ 0 w 461"/>
                <a:gd name="T33" fmla="*/ 1 h 1124"/>
                <a:gd name="T34" fmla="*/ 0 w 461"/>
                <a:gd name="T35" fmla="*/ 1 h 1124"/>
                <a:gd name="T36" fmla="*/ 0 w 461"/>
                <a:gd name="T37" fmla="*/ 1 h 1124"/>
                <a:gd name="T38" fmla="*/ 0 w 461"/>
                <a:gd name="T39" fmla="*/ 1 h 1124"/>
                <a:gd name="T40" fmla="*/ 0 w 461"/>
                <a:gd name="T41" fmla="*/ 1 h 1124"/>
                <a:gd name="T42" fmla="*/ 0 w 461"/>
                <a:gd name="T43" fmla="*/ 1 h 1124"/>
                <a:gd name="T44" fmla="*/ 0 w 461"/>
                <a:gd name="T45" fmla="*/ 1 h 1124"/>
                <a:gd name="T46" fmla="*/ 0 w 461"/>
                <a:gd name="T47" fmla="*/ 1 h 1124"/>
                <a:gd name="T48" fmla="*/ 0 w 461"/>
                <a:gd name="T49" fmla="*/ 1 h 1124"/>
                <a:gd name="T50" fmla="*/ 0 w 461"/>
                <a:gd name="T51" fmla="*/ 1 h 1124"/>
                <a:gd name="T52" fmla="*/ 0 w 461"/>
                <a:gd name="T53" fmla="*/ 1 h 1124"/>
                <a:gd name="T54" fmla="*/ 0 w 461"/>
                <a:gd name="T55" fmla="*/ 1 h 1124"/>
                <a:gd name="T56" fmla="*/ 0 w 461"/>
                <a:gd name="T57" fmla="*/ 1 h 1124"/>
                <a:gd name="T58" fmla="*/ 0 w 461"/>
                <a:gd name="T59" fmla="*/ 1 h 1124"/>
                <a:gd name="T60" fmla="*/ 0 w 461"/>
                <a:gd name="T61" fmla="*/ 1 h 1124"/>
                <a:gd name="T62" fmla="*/ 0 w 461"/>
                <a:gd name="T63" fmla="*/ 1 h 1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1"/>
                <a:gd name="T97" fmla="*/ 0 h 1124"/>
                <a:gd name="T98" fmla="*/ 461 w 461"/>
                <a:gd name="T99" fmla="*/ 1124 h 1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1" h="1124">
                  <a:moveTo>
                    <a:pt x="461" y="770"/>
                  </a:moveTo>
                  <a:lnTo>
                    <a:pt x="423" y="707"/>
                  </a:lnTo>
                  <a:lnTo>
                    <a:pt x="390" y="643"/>
                  </a:lnTo>
                  <a:lnTo>
                    <a:pt x="361" y="578"/>
                  </a:lnTo>
                  <a:lnTo>
                    <a:pt x="338" y="513"/>
                  </a:lnTo>
                  <a:lnTo>
                    <a:pt x="317" y="447"/>
                  </a:lnTo>
                  <a:lnTo>
                    <a:pt x="301" y="384"/>
                  </a:lnTo>
                  <a:lnTo>
                    <a:pt x="288" y="321"/>
                  </a:lnTo>
                  <a:lnTo>
                    <a:pt x="278" y="263"/>
                  </a:lnTo>
                  <a:lnTo>
                    <a:pt x="271" y="209"/>
                  </a:lnTo>
                  <a:lnTo>
                    <a:pt x="265" y="158"/>
                  </a:lnTo>
                  <a:lnTo>
                    <a:pt x="262" y="113"/>
                  </a:lnTo>
                  <a:lnTo>
                    <a:pt x="261" y="75"/>
                  </a:lnTo>
                  <a:lnTo>
                    <a:pt x="259" y="43"/>
                  </a:lnTo>
                  <a:lnTo>
                    <a:pt x="259" y="20"/>
                  </a:lnTo>
                  <a:lnTo>
                    <a:pt x="259" y="5"/>
                  </a:lnTo>
                  <a:lnTo>
                    <a:pt x="259" y="0"/>
                  </a:lnTo>
                  <a:lnTo>
                    <a:pt x="247" y="10"/>
                  </a:lnTo>
                  <a:lnTo>
                    <a:pt x="234" y="22"/>
                  </a:lnTo>
                  <a:lnTo>
                    <a:pt x="221" y="32"/>
                  </a:lnTo>
                  <a:lnTo>
                    <a:pt x="208" y="43"/>
                  </a:lnTo>
                  <a:lnTo>
                    <a:pt x="194" y="53"/>
                  </a:lnTo>
                  <a:lnTo>
                    <a:pt x="180" y="63"/>
                  </a:lnTo>
                  <a:lnTo>
                    <a:pt x="166" y="73"/>
                  </a:lnTo>
                  <a:lnTo>
                    <a:pt x="152" y="83"/>
                  </a:lnTo>
                  <a:lnTo>
                    <a:pt x="137" y="92"/>
                  </a:lnTo>
                  <a:lnTo>
                    <a:pt x="122" y="103"/>
                  </a:lnTo>
                  <a:lnTo>
                    <a:pt x="107" y="112"/>
                  </a:lnTo>
                  <a:lnTo>
                    <a:pt x="92" y="121"/>
                  </a:lnTo>
                  <a:lnTo>
                    <a:pt x="76" y="129"/>
                  </a:lnTo>
                  <a:lnTo>
                    <a:pt x="61" y="138"/>
                  </a:lnTo>
                  <a:lnTo>
                    <a:pt x="45" y="147"/>
                  </a:lnTo>
                  <a:lnTo>
                    <a:pt x="29" y="156"/>
                  </a:lnTo>
                  <a:lnTo>
                    <a:pt x="56" y="207"/>
                  </a:lnTo>
                  <a:lnTo>
                    <a:pt x="79" y="262"/>
                  </a:lnTo>
                  <a:lnTo>
                    <a:pt x="99" y="318"/>
                  </a:lnTo>
                  <a:lnTo>
                    <a:pt x="115" y="374"/>
                  </a:lnTo>
                  <a:lnTo>
                    <a:pt x="129" y="433"/>
                  </a:lnTo>
                  <a:lnTo>
                    <a:pt x="139" y="493"/>
                  </a:lnTo>
                  <a:lnTo>
                    <a:pt x="144" y="554"/>
                  </a:lnTo>
                  <a:lnTo>
                    <a:pt x="147" y="616"/>
                  </a:lnTo>
                  <a:lnTo>
                    <a:pt x="144" y="685"/>
                  </a:lnTo>
                  <a:lnTo>
                    <a:pt x="136" y="753"/>
                  </a:lnTo>
                  <a:lnTo>
                    <a:pt x="125" y="820"/>
                  </a:lnTo>
                  <a:lnTo>
                    <a:pt x="109" y="885"/>
                  </a:lnTo>
                  <a:lnTo>
                    <a:pt x="87" y="948"/>
                  </a:lnTo>
                  <a:lnTo>
                    <a:pt x="63" y="1009"/>
                  </a:lnTo>
                  <a:lnTo>
                    <a:pt x="33" y="1068"/>
                  </a:lnTo>
                  <a:lnTo>
                    <a:pt x="0" y="1124"/>
                  </a:lnTo>
                  <a:lnTo>
                    <a:pt x="64" y="1097"/>
                  </a:lnTo>
                  <a:lnTo>
                    <a:pt x="120" y="1068"/>
                  </a:lnTo>
                  <a:lnTo>
                    <a:pt x="173" y="1038"/>
                  </a:lnTo>
                  <a:lnTo>
                    <a:pt x="220" y="1008"/>
                  </a:lnTo>
                  <a:lnTo>
                    <a:pt x="262" y="978"/>
                  </a:lnTo>
                  <a:lnTo>
                    <a:pt x="300" y="948"/>
                  </a:lnTo>
                  <a:lnTo>
                    <a:pt x="333" y="919"/>
                  </a:lnTo>
                  <a:lnTo>
                    <a:pt x="362" y="893"/>
                  </a:lnTo>
                  <a:lnTo>
                    <a:pt x="386" y="867"/>
                  </a:lnTo>
                  <a:lnTo>
                    <a:pt x="408" y="843"/>
                  </a:lnTo>
                  <a:lnTo>
                    <a:pt x="424" y="822"/>
                  </a:lnTo>
                  <a:lnTo>
                    <a:pt x="438" y="804"/>
                  </a:lnTo>
                  <a:lnTo>
                    <a:pt x="448" y="790"/>
                  </a:lnTo>
                  <a:lnTo>
                    <a:pt x="455" y="779"/>
                  </a:lnTo>
                  <a:lnTo>
                    <a:pt x="460" y="772"/>
                  </a:lnTo>
                  <a:lnTo>
                    <a:pt x="461" y="770"/>
                  </a:lnTo>
                  <a:close/>
                </a:path>
              </a:pathLst>
            </a:custGeom>
            <a:solidFill>
              <a:srgbClr val="000000"/>
            </a:solidFill>
            <a:ln w="9525">
              <a:noFill/>
              <a:round/>
              <a:headEnd/>
              <a:tailEnd/>
            </a:ln>
          </p:spPr>
          <p:txBody>
            <a:bodyPr/>
            <a:lstStyle/>
            <a:p>
              <a:endParaRPr lang="en-US"/>
            </a:p>
          </p:txBody>
        </p:sp>
        <p:sp>
          <p:nvSpPr>
            <p:cNvPr id="30729" name="Freeform 11"/>
            <p:cNvSpPr>
              <a:spLocks/>
            </p:cNvSpPr>
            <p:nvPr/>
          </p:nvSpPr>
          <p:spPr bwMode="auto">
            <a:xfrm>
              <a:off x="4586" y="1973"/>
              <a:ext cx="559" cy="551"/>
            </a:xfrm>
            <a:custGeom>
              <a:avLst/>
              <a:gdLst>
                <a:gd name="T0" fmla="*/ 1 w 1118"/>
                <a:gd name="T1" fmla="*/ 1 h 1102"/>
                <a:gd name="T2" fmla="*/ 1 w 1118"/>
                <a:gd name="T3" fmla="*/ 1 h 1102"/>
                <a:gd name="T4" fmla="*/ 1 w 1118"/>
                <a:gd name="T5" fmla="*/ 1 h 1102"/>
                <a:gd name="T6" fmla="*/ 1 w 1118"/>
                <a:gd name="T7" fmla="*/ 1 h 1102"/>
                <a:gd name="T8" fmla="*/ 1 w 1118"/>
                <a:gd name="T9" fmla="*/ 1 h 1102"/>
                <a:gd name="T10" fmla="*/ 1 w 1118"/>
                <a:gd name="T11" fmla="*/ 1 h 1102"/>
                <a:gd name="T12" fmla="*/ 1 w 1118"/>
                <a:gd name="T13" fmla="*/ 1 h 1102"/>
                <a:gd name="T14" fmla="*/ 1 w 1118"/>
                <a:gd name="T15" fmla="*/ 1 h 1102"/>
                <a:gd name="T16" fmla="*/ 1 w 1118"/>
                <a:gd name="T17" fmla="*/ 1 h 1102"/>
                <a:gd name="T18" fmla="*/ 1 w 1118"/>
                <a:gd name="T19" fmla="*/ 1 h 1102"/>
                <a:gd name="T20" fmla="*/ 1 w 1118"/>
                <a:gd name="T21" fmla="*/ 1 h 1102"/>
                <a:gd name="T22" fmla="*/ 1 w 1118"/>
                <a:gd name="T23" fmla="*/ 1 h 1102"/>
                <a:gd name="T24" fmla="*/ 1 w 1118"/>
                <a:gd name="T25" fmla="*/ 1 h 1102"/>
                <a:gd name="T26" fmla="*/ 1 w 1118"/>
                <a:gd name="T27" fmla="*/ 1 h 1102"/>
                <a:gd name="T28" fmla="*/ 1 w 1118"/>
                <a:gd name="T29" fmla="*/ 1 h 1102"/>
                <a:gd name="T30" fmla="*/ 1 w 1118"/>
                <a:gd name="T31" fmla="*/ 1 h 1102"/>
                <a:gd name="T32" fmla="*/ 1 w 1118"/>
                <a:gd name="T33" fmla="*/ 1 h 1102"/>
                <a:gd name="T34" fmla="*/ 1 w 1118"/>
                <a:gd name="T35" fmla="*/ 1 h 1102"/>
                <a:gd name="T36" fmla="*/ 1 w 1118"/>
                <a:gd name="T37" fmla="*/ 1 h 1102"/>
                <a:gd name="T38" fmla="*/ 1 w 1118"/>
                <a:gd name="T39" fmla="*/ 1 h 1102"/>
                <a:gd name="T40" fmla="*/ 1 w 1118"/>
                <a:gd name="T41" fmla="*/ 1 h 1102"/>
                <a:gd name="T42" fmla="*/ 1 w 1118"/>
                <a:gd name="T43" fmla="*/ 1 h 1102"/>
                <a:gd name="T44" fmla="*/ 1 w 1118"/>
                <a:gd name="T45" fmla="*/ 1 h 1102"/>
                <a:gd name="T46" fmla="*/ 1 w 1118"/>
                <a:gd name="T47" fmla="*/ 1 h 1102"/>
                <a:gd name="T48" fmla="*/ 1 w 1118"/>
                <a:gd name="T49" fmla="*/ 1 h 1102"/>
                <a:gd name="T50" fmla="*/ 1 w 1118"/>
                <a:gd name="T51" fmla="*/ 1 h 1102"/>
                <a:gd name="T52" fmla="*/ 1 w 1118"/>
                <a:gd name="T53" fmla="*/ 1 h 1102"/>
                <a:gd name="T54" fmla="*/ 1 w 1118"/>
                <a:gd name="T55" fmla="*/ 1 h 1102"/>
                <a:gd name="T56" fmla="*/ 1 w 1118"/>
                <a:gd name="T57" fmla="*/ 1 h 1102"/>
                <a:gd name="T58" fmla="*/ 1 w 1118"/>
                <a:gd name="T59" fmla="*/ 1 h 1102"/>
                <a:gd name="T60" fmla="*/ 1 w 1118"/>
                <a:gd name="T61" fmla="*/ 1 h 1102"/>
                <a:gd name="T62" fmla="*/ 1 w 1118"/>
                <a:gd name="T63" fmla="*/ 1 h 1102"/>
                <a:gd name="T64" fmla="*/ 1 w 1118"/>
                <a:gd name="T65" fmla="*/ 1 h 1102"/>
                <a:gd name="T66" fmla="*/ 1 w 1118"/>
                <a:gd name="T67" fmla="*/ 1 h 1102"/>
                <a:gd name="T68" fmla="*/ 1 w 1118"/>
                <a:gd name="T69" fmla="*/ 1 h 1102"/>
                <a:gd name="T70" fmla="*/ 1 w 1118"/>
                <a:gd name="T71" fmla="*/ 1 h 1102"/>
                <a:gd name="T72" fmla="*/ 1 w 1118"/>
                <a:gd name="T73" fmla="*/ 1 h 1102"/>
                <a:gd name="T74" fmla="*/ 1 w 1118"/>
                <a:gd name="T75" fmla="*/ 1 h 1102"/>
                <a:gd name="T76" fmla="*/ 1 w 1118"/>
                <a:gd name="T77" fmla="*/ 1 h 1102"/>
                <a:gd name="T78" fmla="*/ 1 w 1118"/>
                <a:gd name="T79" fmla="*/ 1 h 11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18"/>
                <a:gd name="T121" fmla="*/ 0 h 1102"/>
                <a:gd name="T122" fmla="*/ 1118 w 1118"/>
                <a:gd name="T123" fmla="*/ 1102 h 11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18" h="1102">
                  <a:moveTo>
                    <a:pt x="1000" y="0"/>
                  </a:moveTo>
                  <a:lnTo>
                    <a:pt x="976" y="12"/>
                  </a:lnTo>
                  <a:lnTo>
                    <a:pt x="952" y="24"/>
                  </a:lnTo>
                  <a:lnTo>
                    <a:pt x="928" y="35"/>
                  </a:lnTo>
                  <a:lnTo>
                    <a:pt x="902" y="47"/>
                  </a:lnTo>
                  <a:lnTo>
                    <a:pt x="877" y="58"/>
                  </a:lnTo>
                  <a:lnTo>
                    <a:pt x="852" y="70"/>
                  </a:lnTo>
                  <a:lnTo>
                    <a:pt x="826" y="80"/>
                  </a:lnTo>
                  <a:lnTo>
                    <a:pt x="801" y="91"/>
                  </a:lnTo>
                  <a:lnTo>
                    <a:pt x="776" y="101"/>
                  </a:lnTo>
                  <a:lnTo>
                    <a:pt x="749" y="110"/>
                  </a:lnTo>
                  <a:lnTo>
                    <a:pt x="724" y="119"/>
                  </a:lnTo>
                  <a:lnTo>
                    <a:pt x="697" y="129"/>
                  </a:lnTo>
                  <a:lnTo>
                    <a:pt x="672" y="138"/>
                  </a:lnTo>
                  <a:lnTo>
                    <a:pt x="645" y="147"/>
                  </a:lnTo>
                  <a:lnTo>
                    <a:pt x="620" y="155"/>
                  </a:lnTo>
                  <a:lnTo>
                    <a:pt x="595" y="163"/>
                  </a:lnTo>
                  <a:lnTo>
                    <a:pt x="537" y="180"/>
                  </a:lnTo>
                  <a:lnTo>
                    <a:pt x="480" y="198"/>
                  </a:lnTo>
                  <a:lnTo>
                    <a:pt x="424" y="213"/>
                  </a:lnTo>
                  <a:lnTo>
                    <a:pt x="370" y="225"/>
                  </a:lnTo>
                  <a:lnTo>
                    <a:pt x="319" y="238"/>
                  </a:lnTo>
                  <a:lnTo>
                    <a:pt x="270" y="250"/>
                  </a:lnTo>
                  <a:lnTo>
                    <a:pt x="224" y="260"/>
                  </a:lnTo>
                  <a:lnTo>
                    <a:pt x="181" y="268"/>
                  </a:lnTo>
                  <a:lnTo>
                    <a:pt x="142" y="276"/>
                  </a:lnTo>
                  <a:lnTo>
                    <a:pt x="106" y="283"/>
                  </a:lnTo>
                  <a:lnTo>
                    <a:pt x="75" y="289"/>
                  </a:lnTo>
                  <a:lnTo>
                    <a:pt x="50" y="292"/>
                  </a:lnTo>
                  <a:lnTo>
                    <a:pt x="28" y="296"/>
                  </a:lnTo>
                  <a:lnTo>
                    <a:pt x="13" y="298"/>
                  </a:lnTo>
                  <a:lnTo>
                    <a:pt x="4" y="300"/>
                  </a:lnTo>
                  <a:lnTo>
                    <a:pt x="0" y="300"/>
                  </a:lnTo>
                  <a:lnTo>
                    <a:pt x="30" y="341"/>
                  </a:lnTo>
                  <a:lnTo>
                    <a:pt x="58" y="382"/>
                  </a:lnTo>
                  <a:lnTo>
                    <a:pt x="83" y="423"/>
                  </a:lnTo>
                  <a:lnTo>
                    <a:pt x="106" y="465"/>
                  </a:lnTo>
                  <a:lnTo>
                    <a:pt x="127" y="506"/>
                  </a:lnTo>
                  <a:lnTo>
                    <a:pt x="144" y="548"/>
                  </a:lnTo>
                  <a:lnTo>
                    <a:pt x="162" y="589"/>
                  </a:lnTo>
                  <a:lnTo>
                    <a:pt x="175" y="630"/>
                  </a:lnTo>
                  <a:lnTo>
                    <a:pt x="202" y="723"/>
                  </a:lnTo>
                  <a:lnTo>
                    <a:pt x="220" y="810"/>
                  </a:lnTo>
                  <a:lnTo>
                    <a:pt x="231" y="891"/>
                  </a:lnTo>
                  <a:lnTo>
                    <a:pt x="238" y="961"/>
                  </a:lnTo>
                  <a:lnTo>
                    <a:pt x="239" y="1020"/>
                  </a:lnTo>
                  <a:lnTo>
                    <a:pt x="239" y="1064"/>
                  </a:lnTo>
                  <a:lnTo>
                    <a:pt x="238" y="1092"/>
                  </a:lnTo>
                  <a:lnTo>
                    <a:pt x="237" y="1102"/>
                  </a:lnTo>
                  <a:lnTo>
                    <a:pt x="295" y="1101"/>
                  </a:lnTo>
                  <a:lnTo>
                    <a:pt x="352" y="1098"/>
                  </a:lnTo>
                  <a:lnTo>
                    <a:pt x="407" y="1095"/>
                  </a:lnTo>
                  <a:lnTo>
                    <a:pt x="460" y="1090"/>
                  </a:lnTo>
                  <a:lnTo>
                    <a:pt x="512" y="1085"/>
                  </a:lnTo>
                  <a:lnTo>
                    <a:pt x="561" y="1078"/>
                  </a:lnTo>
                  <a:lnTo>
                    <a:pt x="610" y="1070"/>
                  </a:lnTo>
                  <a:lnTo>
                    <a:pt x="656" y="1062"/>
                  </a:lnTo>
                  <a:lnTo>
                    <a:pt x="701" y="1052"/>
                  </a:lnTo>
                  <a:lnTo>
                    <a:pt x="744" y="1042"/>
                  </a:lnTo>
                  <a:lnTo>
                    <a:pt x="786" y="1032"/>
                  </a:lnTo>
                  <a:lnTo>
                    <a:pt x="826" y="1020"/>
                  </a:lnTo>
                  <a:lnTo>
                    <a:pt x="864" y="1007"/>
                  </a:lnTo>
                  <a:lnTo>
                    <a:pt x="901" y="995"/>
                  </a:lnTo>
                  <a:lnTo>
                    <a:pt x="937" y="982"/>
                  </a:lnTo>
                  <a:lnTo>
                    <a:pt x="971" y="968"/>
                  </a:lnTo>
                  <a:lnTo>
                    <a:pt x="1004" y="912"/>
                  </a:lnTo>
                  <a:lnTo>
                    <a:pt x="1034" y="853"/>
                  </a:lnTo>
                  <a:lnTo>
                    <a:pt x="1058" y="792"/>
                  </a:lnTo>
                  <a:lnTo>
                    <a:pt x="1080" y="729"/>
                  </a:lnTo>
                  <a:lnTo>
                    <a:pt x="1096" y="664"/>
                  </a:lnTo>
                  <a:lnTo>
                    <a:pt x="1107" y="597"/>
                  </a:lnTo>
                  <a:lnTo>
                    <a:pt x="1115" y="529"/>
                  </a:lnTo>
                  <a:lnTo>
                    <a:pt x="1118" y="460"/>
                  </a:lnTo>
                  <a:lnTo>
                    <a:pt x="1115" y="398"/>
                  </a:lnTo>
                  <a:lnTo>
                    <a:pt x="1110" y="337"/>
                  </a:lnTo>
                  <a:lnTo>
                    <a:pt x="1100" y="277"/>
                  </a:lnTo>
                  <a:lnTo>
                    <a:pt x="1086" y="218"/>
                  </a:lnTo>
                  <a:lnTo>
                    <a:pt x="1070" y="162"/>
                  </a:lnTo>
                  <a:lnTo>
                    <a:pt x="1050" y="106"/>
                  </a:lnTo>
                  <a:lnTo>
                    <a:pt x="1027" y="51"/>
                  </a:lnTo>
                  <a:lnTo>
                    <a:pt x="1000" y="0"/>
                  </a:lnTo>
                  <a:close/>
                </a:path>
              </a:pathLst>
            </a:custGeom>
            <a:solidFill>
              <a:srgbClr val="000000"/>
            </a:solidFill>
            <a:ln w="9525">
              <a:noFill/>
              <a:round/>
              <a:headEnd/>
              <a:tailEnd/>
            </a:ln>
          </p:spPr>
          <p:txBody>
            <a:bodyPr/>
            <a:lstStyle/>
            <a:p>
              <a:endParaRPr lang="en-US"/>
            </a:p>
          </p:txBody>
        </p:sp>
        <p:sp>
          <p:nvSpPr>
            <p:cNvPr id="30730" name="Freeform 13"/>
            <p:cNvSpPr>
              <a:spLocks/>
            </p:cNvSpPr>
            <p:nvPr/>
          </p:nvSpPr>
          <p:spPr bwMode="auto">
            <a:xfrm>
              <a:off x="5099" y="1950"/>
              <a:ext cx="153" cy="450"/>
            </a:xfrm>
            <a:custGeom>
              <a:avLst/>
              <a:gdLst>
                <a:gd name="T0" fmla="*/ 0 w 308"/>
                <a:gd name="T1" fmla="*/ 0 h 901"/>
                <a:gd name="T2" fmla="*/ 0 w 308"/>
                <a:gd name="T3" fmla="*/ 0 h 901"/>
                <a:gd name="T4" fmla="*/ 0 w 308"/>
                <a:gd name="T5" fmla="*/ 0 h 901"/>
                <a:gd name="T6" fmla="*/ 0 w 308"/>
                <a:gd name="T7" fmla="*/ 0 h 901"/>
                <a:gd name="T8" fmla="*/ 0 w 308"/>
                <a:gd name="T9" fmla="*/ 0 h 901"/>
                <a:gd name="T10" fmla="*/ 0 w 308"/>
                <a:gd name="T11" fmla="*/ 0 h 901"/>
                <a:gd name="T12" fmla="*/ 0 w 308"/>
                <a:gd name="T13" fmla="*/ 0 h 901"/>
                <a:gd name="T14" fmla="*/ 0 w 308"/>
                <a:gd name="T15" fmla="*/ 0 h 901"/>
                <a:gd name="T16" fmla="*/ 0 w 308"/>
                <a:gd name="T17" fmla="*/ 0 h 901"/>
                <a:gd name="T18" fmla="*/ 0 w 308"/>
                <a:gd name="T19" fmla="*/ 0 h 901"/>
                <a:gd name="T20" fmla="*/ 0 w 308"/>
                <a:gd name="T21" fmla="*/ 0 h 901"/>
                <a:gd name="T22" fmla="*/ 0 w 308"/>
                <a:gd name="T23" fmla="*/ 0 h 901"/>
                <a:gd name="T24" fmla="*/ 0 w 308"/>
                <a:gd name="T25" fmla="*/ 0 h 901"/>
                <a:gd name="T26" fmla="*/ 0 w 308"/>
                <a:gd name="T27" fmla="*/ 0 h 901"/>
                <a:gd name="T28" fmla="*/ 0 w 308"/>
                <a:gd name="T29" fmla="*/ 0 h 901"/>
                <a:gd name="T30" fmla="*/ 0 w 308"/>
                <a:gd name="T31" fmla="*/ 0 h 901"/>
                <a:gd name="T32" fmla="*/ 0 w 308"/>
                <a:gd name="T33" fmla="*/ 0 h 901"/>
                <a:gd name="T34" fmla="*/ 0 w 308"/>
                <a:gd name="T35" fmla="*/ 0 h 901"/>
                <a:gd name="T36" fmla="*/ 0 w 308"/>
                <a:gd name="T37" fmla="*/ 0 h 901"/>
                <a:gd name="T38" fmla="*/ 0 w 308"/>
                <a:gd name="T39" fmla="*/ 0 h 901"/>
                <a:gd name="T40" fmla="*/ 0 w 308"/>
                <a:gd name="T41" fmla="*/ 0 h 901"/>
                <a:gd name="T42" fmla="*/ 0 w 308"/>
                <a:gd name="T43" fmla="*/ 0 h 901"/>
                <a:gd name="T44" fmla="*/ 0 w 308"/>
                <a:gd name="T45" fmla="*/ 0 h 901"/>
                <a:gd name="T46" fmla="*/ 0 w 308"/>
                <a:gd name="T47" fmla="*/ 0 h 901"/>
                <a:gd name="T48" fmla="*/ 0 w 308"/>
                <a:gd name="T49" fmla="*/ 0 h 901"/>
                <a:gd name="T50" fmla="*/ 0 w 308"/>
                <a:gd name="T51" fmla="*/ 0 h 901"/>
                <a:gd name="T52" fmla="*/ 0 w 308"/>
                <a:gd name="T53" fmla="*/ 0 h 901"/>
                <a:gd name="T54" fmla="*/ 0 w 308"/>
                <a:gd name="T55" fmla="*/ 0 h 901"/>
                <a:gd name="T56" fmla="*/ 0 w 308"/>
                <a:gd name="T57" fmla="*/ 0 h 901"/>
                <a:gd name="T58" fmla="*/ 0 w 308"/>
                <a:gd name="T59" fmla="*/ 0 h 901"/>
                <a:gd name="T60" fmla="*/ 0 w 308"/>
                <a:gd name="T61" fmla="*/ 0 h 901"/>
                <a:gd name="T62" fmla="*/ 0 w 308"/>
                <a:gd name="T63" fmla="*/ 0 h 901"/>
                <a:gd name="T64" fmla="*/ 0 w 308"/>
                <a:gd name="T65" fmla="*/ 0 h 901"/>
                <a:gd name="T66" fmla="*/ 0 w 308"/>
                <a:gd name="T67" fmla="*/ 0 h 901"/>
                <a:gd name="T68" fmla="*/ 0 w 308"/>
                <a:gd name="T69" fmla="*/ 0 h 901"/>
                <a:gd name="T70" fmla="*/ 0 w 308"/>
                <a:gd name="T71" fmla="*/ 0 h 901"/>
                <a:gd name="T72" fmla="*/ 0 w 308"/>
                <a:gd name="T73" fmla="*/ 0 h 901"/>
                <a:gd name="T74" fmla="*/ 0 w 308"/>
                <a:gd name="T75" fmla="*/ 0 h 901"/>
                <a:gd name="T76" fmla="*/ 0 w 308"/>
                <a:gd name="T77" fmla="*/ 0 h 901"/>
                <a:gd name="T78" fmla="*/ 0 w 308"/>
                <a:gd name="T79" fmla="*/ 0 h 901"/>
                <a:gd name="T80" fmla="*/ 0 w 308"/>
                <a:gd name="T81" fmla="*/ 0 h 901"/>
                <a:gd name="T82" fmla="*/ 0 w 308"/>
                <a:gd name="T83" fmla="*/ 0 h 901"/>
                <a:gd name="T84" fmla="*/ 0 w 308"/>
                <a:gd name="T85" fmla="*/ 0 h 901"/>
                <a:gd name="T86" fmla="*/ 0 w 308"/>
                <a:gd name="T87" fmla="*/ 0 h 901"/>
                <a:gd name="T88" fmla="*/ 0 w 308"/>
                <a:gd name="T89" fmla="*/ 0 h 901"/>
                <a:gd name="T90" fmla="*/ 0 w 308"/>
                <a:gd name="T91" fmla="*/ 0 h 901"/>
                <a:gd name="T92" fmla="*/ 0 w 308"/>
                <a:gd name="T93" fmla="*/ 0 h 901"/>
                <a:gd name="T94" fmla="*/ 0 w 308"/>
                <a:gd name="T95" fmla="*/ 0 h 901"/>
                <a:gd name="T96" fmla="*/ 0 w 308"/>
                <a:gd name="T97" fmla="*/ 0 h 901"/>
                <a:gd name="T98" fmla="*/ 0 w 308"/>
                <a:gd name="T99" fmla="*/ 0 h 901"/>
                <a:gd name="T100" fmla="*/ 0 w 308"/>
                <a:gd name="T101" fmla="*/ 0 h 901"/>
                <a:gd name="T102" fmla="*/ 0 w 308"/>
                <a:gd name="T103" fmla="*/ 0 h 901"/>
                <a:gd name="T104" fmla="*/ 0 w 308"/>
                <a:gd name="T105" fmla="*/ 0 h 901"/>
                <a:gd name="T106" fmla="*/ 0 w 308"/>
                <a:gd name="T107" fmla="*/ 0 h 901"/>
                <a:gd name="T108" fmla="*/ 0 w 308"/>
                <a:gd name="T109" fmla="*/ 0 h 901"/>
                <a:gd name="T110" fmla="*/ 0 w 308"/>
                <a:gd name="T111" fmla="*/ 0 h 901"/>
                <a:gd name="T112" fmla="*/ 0 w 308"/>
                <a:gd name="T113" fmla="*/ 0 h 9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901"/>
                <a:gd name="T173" fmla="*/ 308 w 308"/>
                <a:gd name="T174" fmla="*/ 901 h 9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901">
                  <a:moveTo>
                    <a:pt x="308" y="656"/>
                  </a:moveTo>
                  <a:lnTo>
                    <a:pt x="276" y="603"/>
                  </a:lnTo>
                  <a:lnTo>
                    <a:pt x="247" y="549"/>
                  </a:lnTo>
                  <a:lnTo>
                    <a:pt x="223" y="492"/>
                  </a:lnTo>
                  <a:lnTo>
                    <a:pt x="202" y="437"/>
                  </a:lnTo>
                  <a:lnTo>
                    <a:pt x="185" y="382"/>
                  </a:lnTo>
                  <a:lnTo>
                    <a:pt x="171" y="326"/>
                  </a:lnTo>
                  <a:lnTo>
                    <a:pt x="161" y="275"/>
                  </a:lnTo>
                  <a:lnTo>
                    <a:pt x="151" y="224"/>
                  </a:lnTo>
                  <a:lnTo>
                    <a:pt x="146" y="178"/>
                  </a:lnTo>
                  <a:lnTo>
                    <a:pt x="141" y="135"/>
                  </a:lnTo>
                  <a:lnTo>
                    <a:pt x="138" y="97"/>
                  </a:lnTo>
                  <a:lnTo>
                    <a:pt x="136" y="64"/>
                  </a:lnTo>
                  <a:lnTo>
                    <a:pt x="135" y="37"/>
                  </a:lnTo>
                  <a:lnTo>
                    <a:pt x="135" y="18"/>
                  </a:lnTo>
                  <a:lnTo>
                    <a:pt x="135" y="5"/>
                  </a:lnTo>
                  <a:lnTo>
                    <a:pt x="135" y="0"/>
                  </a:lnTo>
                  <a:lnTo>
                    <a:pt x="120" y="13"/>
                  </a:lnTo>
                  <a:lnTo>
                    <a:pt x="104" y="27"/>
                  </a:lnTo>
                  <a:lnTo>
                    <a:pt x="88" y="40"/>
                  </a:lnTo>
                  <a:lnTo>
                    <a:pt x="72" y="51"/>
                  </a:lnTo>
                  <a:lnTo>
                    <a:pt x="55" y="64"/>
                  </a:lnTo>
                  <a:lnTo>
                    <a:pt x="37" y="75"/>
                  </a:lnTo>
                  <a:lnTo>
                    <a:pt x="19" y="87"/>
                  </a:lnTo>
                  <a:lnTo>
                    <a:pt x="0" y="98"/>
                  </a:lnTo>
                  <a:lnTo>
                    <a:pt x="21" y="146"/>
                  </a:lnTo>
                  <a:lnTo>
                    <a:pt x="40" y="194"/>
                  </a:lnTo>
                  <a:lnTo>
                    <a:pt x="56" y="244"/>
                  </a:lnTo>
                  <a:lnTo>
                    <a:pt x="68" y="294"/>
                  </a:lnTo>
                  <a:lnTo>
                    <a:pt x="79" y="346"/>
                  </a:lnTo>
                  <a:lnTo>
                    <a:pt x="87" y="399"/>
                  </a:lnTo>
                  <a:lnTo>
                    <a:pt x="91" y="453"/>
                  </a:lnTo>
                  <a:lnTo>
                    <a:pt x="93" y="507"/>
                  </a:lnTo>
                  <a:lnTo>
                    <a:pt x="91" y="559"/>
                  </a:lnTo>
                  <a:lnTo>
                    <a:pt x="87" y="611"/>
                  </a:lnTo>
                  <a:lnTo>
                    <a:pt x="80" y="662"/>
                  </a:lnTo>
                  <a:lnTo>
                    <a:pt x="71" y="711"/>
                  </a:lnTo>
                  <a:lnTo>
                    <a:pt x="58" y="761"/>
                  </a:lnTo>
                  <a:lnTo>
                    <a:pt x="43" y="808"/>
                  </a:lnTo>
                  <a:lnTo>
                    <a:pt x="27" y="855"/>
                  </a:lnTo>
                  <a:lnTo>
                    <a:pt x="7" y="901"/>
                  </a:lnTo>
                  <a:lnTo>
                    <a:pt x="47" y="879"/>
                  </a:lnTo>
                  <a:lnTo>
                    <a:pt x="82" y="857"/>
                  </a:lnTo>
                  <a:lnTo>
                    <a:pt x="116" y="836"/>
                  </a:lnTo>
                  <a:lnTo>
                    <a:pt x="146" y="815"/>
                  </a:lnTo>
                  <a:lnTo>
                    <a:pt x="173" y="793"/>
                  </a:lnTo>
                  <a:lnTo>
                    <a:pt x="197" y="773"/>
                  </a:lnTo>
                  <a:lnTo>
                    <a:pt x="219" y="754"/>
                  </a:lnTo>
                  <a:lnTo>
                    <a:pt x="239" y="735"/>
                  </a:lnTo>
                  <a:lnTo>
                    <a:pt x="256" y="718"/>
                  </a:lnTo>
                  <a:lnTo>
                    <a:pt x="270" y="703"/>
                  </a:lnTo>
                  <a:lnTo>
                    <a:pt x="281" y="689"/>
                  </a:lnTo>
                  <a:lnTo>
                    <a:pt x="292" y="678"/>
                  </a:lnTo>
                  <a:lnTo>
                    <a:pt x="299" y="669"/>
                  </a:lnTo>
                  <a:lnTo>
                    <a:pt x="303" y="662"/>
                  </a:lnTo>
                  <a:lnTo>
                    <a:pt x="307" y="657"/>
                  </a:lnTo>
                  <a:lnTo>
                    <a:pt x="308" y="656"/>
                  </a:lnTo>
                  <a:close/>
                </a:path>
              </a:pathLst>
            </a:custGeom>
            <a:solidFill>
              <a:srgbClr val="3099AA"/>
            </a:solidFill>
            <a:ln w="9525">
              <a:noFill/>
              <a:round/>
              <a:headEnd/>
              <a:tailEnd/>
            </a:ln>
          </p:spPr>
          <p:txBody>
            <a:bodyPr/>
            <a:lstStyle/>
            <a:p>
              <a:endParaRPr lang="en-US"/>
            </a:p>
          </p:txBody>
        </p:sp>
        <p:sp>
          <p:nvSpPr>
            <p:cNvPr id="30731" name="Freeform 14"/>
            <p:cNvSpPr>
              <a:spLocks/>
            </p:cNvSpPr>
            <p:nvPr/>
          </p:nvSpPr>
          <p:spPr bwMode="auto">
            <a:xfrm>
              <a:off x="4641" y="1999"/>
              <a:ext cx="504" cy="488"/>
            </a:xfrm>
            <a:custGeom>
              <a:avLst/>
              <a:gdLst>
                <a:gd name="T0" fmla="*/ 1 w 1007"/>
                <a:gd name="T1" fmla="*/ 1 h 976"/>
                <a:gd name="T2" fmla="*/ 1 w 1007"/>
                <a:gd name="T3" fmla="*/ 1 h 976"/>
                <a:gd name="T4" fmla="*/ 1 w 1007"/>
                <a:gd name="T5" fmla="*/ 1 h 976"/>
                <a:gd name="T6" fmla="*/ 1 w 1007"/>
                <a:gd name="T7" fmla="*/ 1 h 976"/>
                <a:gd name="T8" fmla="*/ 1 w 1007"/>
                <a:gd name="T9" fmla="*/ 1 h 976"/>
                <a:gd name="T10" fmla="*/ 1 w 1007"/>
                <a:gd name="T11" fmla="*/ 1 h 976"/>
                <a:gd name="T12" fmla="*/ 1 w 1007"/>
                <a:gd name="T13" fmla="*/ 1 h 976"/>
                <a:gd name="T14" fmla="*/ 1 w 1007"/>
                <a:gd name="T15" fmla="*/ 1 h 976"/>
                <a:gd name="T16" fmla="*/ 1 w 1007"/>
                <a:gd name="T17" fmla="*/ 1 h 976"/>
                <a:gd name="T18" fmla="*/ 1 w 1007"/>
                <a:gd name="T19" fmla="*/ 1 h 976"/>
                <a:gd name="T20" fmla="*/ 1 w 1007"/>
                <a:gd name="T21" fmla="*/ 1 h 976"/>
                <a:gd name="T22" fmla="*/ 1 w 1007"/>
                <a:gd name="T23" fmla="*/ 1 h 976"/>
                <a:gd name="T24" fmla="*/ 1 w 1007"/>
                <a:gd name="T25" fmla="*/ 1 h 976"/>
                <a:gd name="T26" fmla="*/ 1 w 1007"/>
                <a:gd name="T27" fmla="*/ 1 h 976"/>
                <a:gd name="T28" fmla="*/ 1 w 1007"/>
                <a:gd name="T29" fmla="*/ 1 h 976"/>
                <a:gd name="T30" fmla="*/ 1 w 1007"/>
                <a:gd name="T31" fmla="*/ 1 h 976"/>
                <a:gd name="T32" fmla="*/ 1 w 1007"/>
                <a:gd name="T33" fmla="*/ 1 h 976"/>
                <a:gd name="T34" fmla="*/ 1 w 1007"/>
                <a:gd name="T35" fmla="*/ 1 h 976"/>
                <a:gd name="T36" fmla="*/ 1 w 1007"/>
                <a:gd name="T37" fmla="*/ 1 h 976"/>
                <a:gd name="T38" fmla="*/ 1 w 1007"/>
                <a:gd name="T39" fmla="*/ 1 h 976"/>
                <a:gd name="T40" fmla="*/ 1 w 1007"/>
                <a:gd name="T41" fmla="*/ 1 h 976"/>
                <a:gd name="T42" fmla="*/ 1 w 1007"/>
                <a:gd name="T43" fmla="*/ 1 h 976"/>
                <a:gd name="T44" fmla="*/ 1 w 1007"/>
                <a:gd name="T45" fmla="*/ 1 h 976"/>
                <a:gd name="T46" fmla="*/ 1 w 1007"/>
                <a:gd name="T47" fmla="*/ 1 h 976"/>
                <a:gd name="T48" fmla="*/ 1 w 1007"/>
                <a:gd name="T49" fmla="*/ 1 h 976"/>
                <a:gd name="T50" fmla="*/ 1 w 1007"/>
                <a:gd name="T51" fmla="*/ 1 h 976"/>
                <a:gd name="T52" fmla="*/ 1 w 1007"/>
                <a:gd name="T53" fmla="*/ 1 h 976"/>
                <a:gd name="T54" fmla="*/ 1 w 1007"/>
                <a:gd name="T55" fmla="*/ 1 h 976"/>
                <a:gd name="T56" fmla="*/ 1 w 1007"/>
                <a:gd name="T57" fmla="*/ 1 h 976"/>
                <a:gd name="T58" fmla="*/ 1 w 1007"/>
                <a:gd name="T59" fmla="*/ 1 h 976"/>
                <a:gd name="T60" fmla="*/ 1 w 1007"/>
                <a:gd name="T61" fmla="*/ 1 h 976"/>
                <a:gd name="T62" fmla="*/ 1 w 1007"/>
                <a:gd name="T63" fmla="*/ 1 h 976"/>
                <a:gd name="T64" fmla="*/ 1 w 1007"/>
                <a:gd name="T65" fmla="*/ 1 h 976"/>
                <a:gd name="T66" fmla="*/ 1 w 1007"/>
                <a:gd name="T67" fmla="*/ 1 h 976"/>
                <a:gd name="T68" fmla="*/ 1 w 1007"/>
                <a:gd name="T69" fmla="*/ 1 h 976"/>
                <a:gd name="T70" fmla="*/ 1 w 1007"/>
                <a:gd name="T71" fmla="*/ 1 h 976"/>
                <a:gd name="T72" fmla="*/ 1 w 1007"/>
                <a:gd name="T73" fmla="*/ 1 h 976"/>
                <a:gd name="T74" fmla="*/ 1 w 1007"/>
                <a:gd name="T75" fmla="*/ 1 h 976"/>
                <a:gd name="T76" fmla="*/ 1 w 1007"/>
                <a:gd name="T77" fmla="*/ 1 h 976"/>
                <a:gd name="T78" fmla="*/ 1 w 1007"/>
                <a:gd name="T79" fmla="*/ 1 h 9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07"/>
                <a:gd name="T121" fmla="*/ 0 h 976"/>
                <a:gd name="T122" fmla="*/ 1007 w 1007"/>
                <a:gd name="T123" fmla="*/ 976 h 9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07" h="976">
                  <a:moveTo>
                    <a:pt x="914" y="0"/>
                  </a:moveTo>
                  <a:lnTo>
                    <a:pt x="881" y="20"/>
                  </a:lnTo>
                  <a:lnTo>
                    <a:pt x="845" y="38"/>
                  </a:lnTo>
                  <a:lnTo>
                    <a:pt x="810" y="57"/>
                  </a:lnTo>
                  <a:lnTo>
                    <a:pt x="773" y="74"/>
                  </a:lnTo>
                  <a:lnTo>
                    <a:pt x="736" y="90"/>
                  </a:lnTo>
                  <a:lnTo>
                    <a:pt x="698" y="106"/>
                  </a:lnTo>
                  <a:lnTo>
                    <a:pt x="660" y="121"/>
                  </a:lnTo>
                  <a:lnTo>
                    <a:pt x="622" y="135"/>
                  </a:lnTo>
                  <a:lnTo>
                    <a:pt x="584" y="149"/>
                  </a:lnTo>
                  <a:lnTo>
                    <a:pt x="545" y="162"/>
                  </a:lnTo>
                  <a:lnTo>
                    <a:pt x="507" y="174"/>
                  </a:lnTo>
                  <a:lnTo>
                    <a:pt x="469" y="186"/>
                  </a:lnTo>
                  <a:lnTo>
                    <a:pt x="432" y="196"/>
                  </a:lnTo>
                  <a:lnTo>
                    <a:pt x="395" y="207"/>
                  </a:lnTo>
                  <a:lnTo>
                    <a:pt x="359" y="217"/>
                  </a:lnTo>
                  <a:lnTo>
                    <a:pt x="325" y="225"/>
                  </a:lnTo>
                  <a:lnTo>
                    <a:pt x="290" y="234"/>
                  </a:lnTo>
                  <a:lnTo>
                    <a:pt x="257" y="241"/>
                  </a:lnTo>
                  <a:lnTo>
                    <a:pt x="226" y="248"/>
                  </a:lnTo>
                  <a:lnTo>
                    <a:pt x="196" y="255"/>
                  </a:lnTo>
                  <a:lnTo>
                    <a:pt x="167" y="261"/>
                  </a:lnTo>
                  <a:lnTo>
                    <a:pt x="140" y="266"/>
                  </a:lnTo>
                  <a:lnTo>
                    <a:pt x="116" y="271"/>
                  </a:lnTo>
                  <a:lnTo>
                    <a:pt x="93" y="276"/>
                  </a:lnTo>
                  <a:lnTo>
                    <a:pt x="73" y="279"/>
                  </a:lnTo>
                  <a:lnTo>
                    <a:pt x="54" y="283"/>
                  </a:lnTo>
                  <a:lnTo>
                    <a:pt x="38" y="285"/>
                  </a:lnTo>
                  <a:lnTo>
                    <a:pt x="24" y="287"/>
                  </a:lnTo>
                  <a:lnTo>
                    <a:pt x="14" y="288"/>
                  </a:lnTo>
                  <a:lnTo>
                    <a:pt x="7" y="290"/>
                  </a:lnTo>
                  <a:lnTo>
                    <a:pt x="1" y="291"/>
                  </a:lnTo>
                  <a:lnTo>
                    <a:pt x="0" y="291"/>
                  </a:lnTo>
                  <a:lnTo>
                    <a:pt x="41" y="349"/>
                  </a:lnTo>
                  <a:lnTo>
                    <a:pt x="77" y="408"/>
                  </a:lnTo>
                  <a:lnTo>
                    <a:pt x="107" y="468"/>
                  </a:lnTo>
                  <a:lnTo>
                    <a:pt x="132" y="527"/>
                  </a:lnTo>
                  <a:lnTo>
                    <a:pt x="153" y="586"/>
                  </a:lnTo>
                  <a:lnTo>
                    <a:pt x="169" y="642"/>
                  </a:lnTo>
                  <a:lnTo>
                    <a:pt x="182" y="696"/>
                  </a:lnTo>
                  <a:lnTo>
                    <a:pt x="191" y="748"/>
                  </a:lnTo>
                  <a:lnTo>
                    <a:pt x="197" y="796"/>
                  </a:lnTo>
                  <a:lnTo>
                    <a:pt x="200" y="840"/>
                  </a:lnTo>
                  <a:lnTo>
                    <a:pt x="203" y="879"/>
                  </a:lnTo>
                  <a:lnTo>
                    <a:pt x="204" y="912"/>
                  </a:lnTo>
                  <a:lnTo>
                    <a:pt x="204" y="939"/>
                  </a:lnTo>
                  <a:lnTo>
                    <a:pt x="203" y="959"/>
                  </a:lnTo>
                  <a:lnTo>
                    <a:pt x="202" y="971"/>
                  </a:lnTo>
                  <a:lnTo>
                    <a:pt x="202" y="976"/>
                  </a:lnTo>
                  <a:lnTo>
                    <a:pt x="261" y="974"/>
                  </a:lnTo>
                  <a:lnTo>
                    <a:pt x="319" y="969"/>
                  </a:lnTo>
                  <a:lnTo>
                    <a:pt x="374" y="963"/>
                  </a:lnTo>
                  <a:lnTo>
                    <a:pt x="428" y="956"/>
                  </a:lnTo>
                  <a:lnTo>
                    <a:pt x="480" y="948"/>
                  </a:lnTo>
                  <a:lnTo>
                    <a:pt x="530" y="939"/>
                  </a:lnTo>
                  <a:lnTo>
                    <a:pt x="577" y="929"/>
                  </a:lnTo>
                  <a:lnTo>
                    <a:pt x="623" y="917"/>
                  </a:lnTo>
                  <a:lnTo>
                    <a:pt x="667" y="906"/>
                  </a:lnTo>
                  <a:lnTo>
                    <a:pt x="708" y="893"/>
                  </a:lnTo>
                  <a:lnTo>
                    <a:pt x="749" y="879"/>
                  </a:lnTo>
                  <a:lnTo>
                    <a:pt x="787" y="864"/>
                  </a:lnTo>
                  <a:lnTo>
                    <a:pt x="823" y="850"/>
                  </a:lnTo>
                  <a:lnTo>
                    <a:pt x="858" y="834"/>
                  </a:lnTo>
                  <a:lnTo>
                    <a:pt x="890" y="819"/>
                  </a:lnTo>
                  <a:lnTo>
                    <a:pt x="921" y="803"/>
                  </a:lnTo>
                  <a:lnTo>
                    <a:pt x="941" y="757"/>
                  </a:lnTo>
                  <a:lnTo>
                    <a:pt x="957" y="710"/>
                  </a:lnTo>
                  <a:lnTo>
                    <a:pt x="972" y="663"/>
                  </a:lnTo>
                  <a:lnTo>
                    <a:pt x="985" y="613"/>
                  </a:lnTo>
                  <a:lnTo>
                    <a:pt x="994" y="564"/>
                  </a:lnTo>
                  <a:lnTo>
                    <a:pt x="1001" y="513"/>
                  </a:lnTo>
                  <a:lnTo>
                    <a:pt x="1005" y="461"/>
                  </a:lnTo>
                  <a:lnTo>
                    <a:pt x="1007" y="409"/>
                  </a:lnTo>
                  <a:lnTo>
                    <a:pt x="1005" y="355"/>
                  </a:lnTo>
                  <a:lnTo>
                    <a:pt x="1001" y="301"/>
                  </a:lnTo>
                  <a:lnTo>
                    <a:pt x="993" y="248"/>
                  </a:lnTo>
                  <a:lnTo>
                    <a:pt x="982" y="196"/>
                  </a:lnTo>
                  <a:lnTo>
                    <a:pt x="970" y="146"/>
                  </a:lnTo>
                  <a:lnTo>
                    <a:pt x="954" y="96"/>
                  </a:lnTo>
                  <a:lnTo>
                    <a:pt x="935" y="48"/>
                  </a:lnTo>
                  <a:lnTo>
                    <a:pt x="914" y="0"/>
                  </a:lnTo>
                  <a:close/>
                </a:path>
              </a:pathLst>
            </a:custGeom>
            <a:solidFill>
              <a:srgbClr val="3099AA"/>
            </a:solidFill>
            <a:ln w="9525">
              <a:noFill/>
              <a:round/>
              <a:headEnd/>
              <a:tailEnd/>
            </a:ln>
          </p:spPr>
          <p:txBody>
            <a:bodyPr/>
            <a:lstStyle/>
            <a:p>
              <a:endParaRPr lang="en-US"/>
            </a:p>
          </p:txBody>
        </p:sp>
        <p:sp>
          <p:nvSpPr>
            <p:cNvPr id="30732" name="Freeform 15"/>
            <p:cNvSpPr>
              <a:spLocks/>
            </p:cNvSpPr>
            <p:nvPr/>
          </p:nvSpPr>
          <p:spPr bwMode="auto">
            <a:xfrm>
              <a:off x="4727" y="2299"/>
              <a:ext cx="187" cy="200"/>
            </a:xfrm>
            <a:custGeom>
              <a:avLst/>
              <a:gdLst>
                <a:gd name="T0" fmla="*/ 0 w 376"/>
                <a:gd name="T1" fmla="*/ 1 h 399"/>
                <a:gd name="T2" fmla="*/ 0 w 376"/>
                <a:gd name="T3" fmla="*/ 1 h 399"/>
                <a:gd name="T4" fmla="*/ 0 w 376"/>
                <a:gd name="T5" fmla="*/ 1 h 399"/>
                <a:gd name="T6" fmla="*/ 0 w 376"/>
                <a:gd name="T7" fmla="*/ 1 h 399"/>
                <a:gd name="T8" fmla="*/ 0 w 376"/>
                <a:gd name="T9" fmla="*/ 1 h 399"/>
                <a:gd name="T10" fmla="*/ 0 w 376"/>
                <a:gd name="T11" fmla="*/ 1 h 399"/>
                <a:gd name="T12" fmla="*/ 0 w 376"/>
                <a:gd name="T13" fmla="*/ 1 h 399"/>
                <a:gd name="T14" fmla="*/ 0 w 376"/>
                <a:gd name="T15" fmla="*/ 1 h 399"/>
                <a:gd name="T16" fmla="*/ 0 w 376"/>
                <a:gd name="T17" fmla="*/ 1 h 399"/>
                <a:gd name="T18" fmla="*/ 0 w 376"/>
                <a:gd name="T19" fmla="*/ 1 h 399"/>
                <a:gd name="T20" fmla="*/ 0 w 376"/>
                <a:gd name="T21" fmla="*/ 1 h 399"/>
                <a:gd name="T22" fmla="*/ 0 w 376"/>
                <a:gd name="T23" fmla="*/ 1 h 399"/>
                <a:gd name="T24" fmla="*/ 0 w 376"/>
                <a:gd name="T25" fmla="*/ 1 h 399"/>
                <a:gd name="T26" fmla="*/ 0 w 376"/>
                <a:gd name="T27" fmla="*/ 1 h 399"/>
                <a:gd name="T28" fmla="*/ 0 w 376"/>
                <a:gd name="T29" fmla="*/ 1 h 399"/>
                <a:gd name="T30" fmla="*/ 0 w 376"/>
                <a:gd name="T31" fmla="*/ 1 h 399"/>
                <a:gd name="T32" fmla="*/ 0 w 376"/>
                <a:gd name="T33" fmla="*/ 0 h 399"/>
                <a:gd name="T34" fmla="*/ 0 w 376"/>
                <a:gd name="T35" fmla="*/ 1 h 399"/>
                <a:gd name="T36" fmla="*/ 0 w 376"/>
                <a:gd name="T37" fmla="*/ 1 h 399"/>
                <a:gd name="T38" fmla="*/ 0 w 376"/>
                <a:gd name="T39" fmla="*/ 1 h 399"/>
                <a:gd name="T40" fmla="*/ 0 w 376"/>
                <a:gd name="T41" fmla="*/ 1 h 399"/>
                <a:gd name="T42" fmla="*/ 0 w 376"/>
                <a:gd name="T43" fmla="*/ 1 h 399"/>
                <a:gd name="T44" fmla="*/ 0 w 376"/>
                <a:gd name="T45" fmla="*/ 1 h 399"/>
                <a:gd name="T46" fmla="*/ 0 w 376"/>
                <a:gd name="T47" fmla="*/ 1 h 399"/>
                <a:gd name="T48" fmla="*/ 0 w 376"/>
                <a:gd name="T49" fmla="*/ 1 h 399"/>
                <a:gd name="T50" fmla="*/ 0 w 376"/>
                <a:gd name="T51" fmla="*/ 1 h 399"/>
                <a:gd name="T52" fmla="*/ 0 w 376"/>
                <a:gd name="T53" fmla="*/ 1 h 399"/>
                <a:gd name="T54" fmla="*/ 0 w 376"/>
                <a:gd name="T55" fmla="*/ 1 h 399"/>
                <a:gd name="T56" fmla="*/ 0 w 376"/>
                <a:gd name="T57" fmla="*/ 1 h 399"/>
                <a:gd name="T58" fmla="*/ 0 w 376"/>
                <a:gd name="T59" fmla="*/ 1 h 399"/>
                <a:gd name="T60" fmla="*/ 0 w 376"/>
                <a:gd name="T61" fmla="*/ 1 h 399"/>
                <a:gd name="T62" fmla="*/ 0 w 376"/>
                <a:gd name="T63" fmla="*/ 1 h 399"/>
                <a:gd name="T64" fmla="*/ 0 w 376"/>
                <a:gd name="T65" fmla="*/ 1 h 399"/>
                <a:gd name="T66" fmla="*/ 0 w 376"/>
                <a:gd name="T67" fmla="*/ 1 h 399"/>
                <a:gd name="T68" fmla="*/ 0 w 376"/>
                <a:gd name="T69" fmla="*/ 1 h 399"/>
                <a:gd name="T70" fmla="*/ 0 w 376"/>
                <a:gd name="T71" fmla="*/ 1 h 399"/>
                <a:gd name="T72" fmla="*/ 0 w 376"/>
                <a:gd name="T73" fmla="*/ 1 h 399"/>
                <a:gd name="T74" fmla="*/ 0 w 376"/>
                <a:gd name="T75" fmla="*/ 1 h 399"/>
                <a:gd name="T76" fmla="*/ 0 w 376"/>
                <a:gd name="T77" fmla="*/ 1 h 399"/>
                <a:gd name="T78" fmla="*/ 0 w 376"/>
                <a:gd name="T79" fmla="*/ 1 h 399"/>
                <a:gd name="T80" fmla="*/ 0 w 376"/>
                <a:gd name="T81" fmla="*/ 1 h 3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6"/>
                <a:gd name="T124" fmla="*/ 0 h 399"/>
                <a:gd name="T125" fmla="*/ 376 w 376"/>
                <a:gd name="T126" fmla="*/ 399 h 3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6" h="399">
                  <a:moveTo>
                    <a:pt x="0" y="382"/>
                  </a:moveTo>
                  <a:lnTo>
                    <a:pt x="3" y="380"/>
                  </a:lnTo>
                  <a:lnTo>
                    <a:pt x="7" y="373"/>
                  </a:lnTo>
                  <a:lnTo>
                    <a:pt x="17" y="360"/>
                  </a:lnTo>
                  <a:lnTo>
                    <a:pt x="29" y="345"/>
                  </a:lnTo>
                  <a:lnTo>
                    <a:pt x="44" y="326"/>
                  </a:lnTo>
                  <a:lnTo>
                    <a:pt x="63" y="304"/>
                  </a:lnTo>
                  <a:lnTo>
                    <a:pt x="85" y="280"/>
                  </a:lnTo>
                  <a:lnTo>
                    <a:pt x="109" y="252"/>
                  </a:lnTo>
                  <a:lnTo>
                    <a:pt x="135" y="223"/>
                  </a:lnTo>
                  <a:lnTo>
                    <a:pt x="164" y="192"/>
                  </a:lnTo>
                  <a:lnTo>
                    <a:pt x="194" y="160"/>
                  </a:lnTo>
                  <a:lnTo>
                    <a:pt x="227" y="128"/>
                  </a:lnTo>
                  <a:lnTo>
                    <a:pt x="262" y="95"/>
                  </a:lnTo>
                  <a:lnTo>
                    <a:pt x="299" y="63"/>
                  </a:lnTo>
                  <a:lnTo>
                    <a:pt x="337" y="31"/>
                  </a:lnTo>
                  <a:lnTo>
                    <a:pt x="376" y="0"/>
                  </a:lnTo>
                  <a:lnTo>
                    <a:pt x="374" y="3"/>
                  </a:lnTo>
                  <a:lnTo>
                    <a:pt x="369" y="12"/>
                  </a:lnTo>
                  <a:lnTo>
                    <a:pt x="360" y="27"/>
                  </a:lnTo>
                  <a:lnTo>
                    <a:pt x="348" y="47"/>
                  </a:lnTo>
                  <a:lnTo>
                    <a:pt x="333" y="71"/>
                  </a:lnTo>
                  <a:lnTo>
                    <a:pt x="316" y="98"/>
                  </a:lnTo>
                  <a:lnTo>
                    <a:pt x="295" y="128"/>
                  </a:lnTo>
                  <a:lnTo>
                    <a:pt x="273" y="159"/>
                  </a:lnTo>
                  <a:lnTo>
                    <a:pt x="249" y="192"/>
                  </a:lnTo>
                  <a:lnTo>
                    <a:pt x="224" y="225"/>
                  </a:lnTo>
                  <a:lnTo>
                    <a:pt x="196" y="259"/>
                  </a:lnTo>
                  <a:lnTo>
                    <a:pt x="167" y="291"/>
                  </a:lnTo>
                  <a:lnTo>
                    <a:pt x="139" y="322"/>
                  </a:lnTo>
                  <a:lnTo>
                    <a:pt x="108" y="351"/>
                  </a:lnTo>
                  <a:lnTo>
                    <a:pt x="76" y="376"/>
                  </a:lnTo>
                  <a:lnTo>
                    <a:pt x="45" y="398"/>
                  </a:lnTo>
                  <a:lnTo>
                    <a:pt x="44" y="398"/>
                  </a:lnTo>
                  <a:lnTo>
                    <a:pt x="41" y="398"/>
                  </a:lnTo>
                  <a:lnTo>
                    <a:pt x="36" y="399"/>
                  </a:lnTo>
                  <a:lnTo>
                    <a:pt x="29" y="398"/>
                  </a:lnTo>
                  <a:lnTo>
                    <a:pt x="22" y="397"/>
                  </a:lnTo>
                  <a:lnTo>
                    <a:pt x="14" y="394"/>
                  </a:lnTo>
                  <a:lnTo>
                    <a:pt x="7" y="389"/>
                  </a:lnTo>
                  <a:lnTo>
                    <a:pt x="0" y="382"/>
                  </a:lnTo>
                  <a:close/>
                </a:path>
              </a:pathLst>
            </a:custGeom>
            <a:solidFill>
              <a:srgbClr val="000000"/>
            </a:solidFill>
            <a:ln w="9525">
              <a:noFill/>
              <a:round/>
              <a:headEnd/>
              <a:tailEnd/>
            </a:ln>
          </p:spPr>
          <p:txBody>
            <a:bodyPr/>
            <a:lstStyle/>
            <a:p>
              <a:endParaRPr lang="en-US"/>
            </a:p>
          </p:txBody>
        </p:sp>
        <p:sp>
          <p:nvSpPr>
            <p:cNvPr id="30733" name="Freeform 16"/>
            <p:cNvSpPr>
              <a:spLocks/>
            </p:cNvSpPr>
            <p:nvPr/>
          </p:nvSpPr>
          <p:spPr bwMode="auto">
            <a:xfrm>
              <a:off x="5139" y="2252"/>
              <a:ext cx="140" cy="42"/>
            </a:xfrm>
            <a:custGeom>
              <a:avLst/>
              <a:gdLst>
                <a:gd name="T0" fmla="*/ 1 w 280"/>
                <a:gd name="T1" fmla="*/ 0 h 85"/>
                <a:gd name="T2" fmla="*/ 1 w 280"/>
                <a:gd name="T3" fmla="*/ 0 h 85"/>
                <a:gd name="T4" fmla="*/ 1 w 280"/>
                <a:gd name="T5" fmla="*/ 0 h 85"/>
                <a:gd name="T6" fmla="*/ 1 w 280"/>
                <a:gd name="T7" fmla="*/ 0 h 85"/>
                <a:gd name="T8" fmla="*/ 0 w 280"/>
                <a:gd name="T9" fmla="*/ 0 h 85"/>
                <a:gd name="T10" fmla="*/ 1 w 280"/>
                <a:gd name="T11" fmla="*/ 0 h 85"/>
                <a:gd name="T12" fmla="*/ 1 w 280"/>
                <a:gd name="T13" fmla="*/ 0 h 85"/>
                <a:gd name="T14" fmla="*/ 1 w 280"/>
                <a:gd name="T15" fmla="*/ 0 h 85"/>
                <a:gd name="T16" fmla="*/ 1 w 280"/>
                <a:gd name="T17" fmla="*/ 0 h 85"/>
                <a:gd name="T18" fmla="*/ 1 w 280"/>
                <a:gd name="T19" fmla="*/ 0 h 85"/>
                <a:gd name="T20" fmla="*/ 1 w 280"/>
                <a:gd name="T21" fmla="*/ 0 h 85"/>
                <a:gd name="T22" fmla="*/ 1 w 280"/>
                <a:gd name="T23" fmla="*/ 0 h 85"/>
                <a:gd name="T24" fmla="*/ 1 w 280"/>
                <a:gd name="T25" fmla="*/ 0 h 85"/>
                <a:gd name="T26" fmla="*/ 1 w 280"/>
                <a:gd name="T27" fmla="*/ 0 h 85"/>
                <a:gd name="T28" fmla="*/ 1 w 280"/>
                <a:gd name="T29" fmla="*/ 0 h 85"/>
                <a:gd name="T30" fmla="*/ 1 w 280"/>
                <a:gd name="T31" fmla="*/ 0 h 85"/>
                <a:gd name="T32" fmla="*/ 1 w 280"/>
                <a:gd name="T33" fmla="*/ 0 h 85"/>
                <a:gd name="T34" fmla="*/ 1 w 280"/>
                <a:gd name="T35" fmla="*/ 0 h 85"/>
                <a:gd name="T36" fmla="*/ 1 w 280"/>
                <a:gd name="T37" fmla="*/ 0 h 85"/>
                <a:gd name="T38" fmla="*/ 1 w 280"/>
                <a:gd name="T39" fmla="*/ 0 h 85"/>
                <a:gd name="T40" fmla="*/ 1 w 280"/>
                <a:gd name="T41" fmla="*/ 0 h 85"/>
                <a:gd name="T42" fmla="*/ 1 w 280"/>
                <a:gd name="T43" fmla="*/ 0 h 85"/>
                <a:gd name="T44" fmla="*/ 1 w 280"/>
                <a:gd name="T45" fmla="*/ 0 h 85"/>
                <a:gd name="T46" fmla="*/ 1 w 280"/>
                <a:gd name="T47" fmla="*/ 0 h 85"/>
                <a:gd name="T48" fmla="*/ 1 w 280"/>
                <a:gd name="T49" fmla="*/ 0 h 85"/>
                <a:gd name="T50" fmla="*/ 1 w 280"/>
                <a:gd name="T51" fmla="*/ 0 h 85"/>
                <a:gd name="T52" fmla="*/ 1 w 280"/>
                <a:gd name="T53" fmla="*/ 0 h 85"/>
                <a:gd name="T54" fmla="*/ 1 w 280"/>
                <a:gd name="T55" fmla="*/ 0 h 85"/>
                <a:gd name="T56" fmla="*/ 1 w 280"/>
                <a:gd name="T57" fmla="*/ 0 h 85"/>
                <a:gd name="T58" fmla="*/ 1 w 280"/>
                <a:gd name="T59" fmla="*/ 0 h 85"/>
                <a:gd name="T60" fmla="*/ 1 w 280"/>
                <a:gd name="T61" fmla="*/ 0 h 85"/>
                <a:gd name="T62" fmla="*/ 1 w 280"/>
                <a:gd name="T63" fmla="*/ 0 h 85"/>
                <a:gd name="T64" fmla="*/ 1 w 280"/>
                <a:gd name="T65" fmla="*/ 0 h 85"/>
                <a:gd name="T66" fmla="*/ 1 w 280"/>
                <a:gd name="T67" fmla="*/ 0 h 85"/>
                <a:gd name="T68" fmla="*/ 1 w 280"/>
                <a:gd name="T69" fmla="*/ 0 h 85"/>
                <a:gd name="T70" fmla="*/ 1 w 280"/>
                <a:gd name="T71" fmla="*/ 0 h 85"/>
                <a:gd name="T72" fmla="*/ 1 w 280"/>
                <a:gd name="T73" fmla="*/ 0 h 85"/>
                <a:gd name="T74" fmla="*/ 1 w 280"/>
                <a:gd name="T75" fmla="*/ 0 h 85"/>
                <a:gd name="T76" fmla="*/ 1 w 280"/>
                <a:gd name="T77" fmla="*/ 0 h 85"/>
                <a:gd name="T78" fmla="*/ 1 w 280"/>
                <a:gd name="T79" fmla="*/ 0 h 85"/>
                <a:gd name="T80" fmla="*/ 1 w 280"/>
                <a:gd name="T81" fmla="*/ 0 h 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0"/>
                <a:gd name="T124" fmla="*/ 0 h 85"/>
                <a:gd name="T125" fmla="*/ 280 w 280"/>
                <a:gd name="T126" fmla="*/ 85 h 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0" h="85">
                  <a:moveTo>
                    <a:pt x="7" y="0"/>
                  </a:moveTo>
                  <a:lnTo>
                    <a:pt x="6" y="13"/>
                  </a:lnTo>
                  <a:lnTo>
                    <a:pt x="4" y="24"/>
                  </a:lnTo>
                  <a:lnTo>
                    <a:pt x="2" y="37"/>
                  </a:lnTo>
                  <a:lnTo>
                    <a:pt x="0" y="50"/>
                  </a:lnTo>
                  <a:lnTo>
                    <a:pt x="14" y="54"/>
                  </a:lnTo>
                  <a:lnTo>
                    <a:pt x="28" y="58"/>
                  </a:lnTo>
                  <a:lnTo>
                    <a:pt x="42" y="61"/>
                  </a:lnTo>
                  <a:lnTo>
                    <a:pt x="57" y="66"/>
                  </a:lnTo>
                  <a:lnTo>
                    <a:pt x="71" y="69"/>
                  </a:lnTo>
                  <a:lnTo>
                    <a:pt x="86" y="71"/>
                  </a:lnTo>
                  <a:lnTo>
                    <a:pt x="103" y="75"/>
                  </a:lnTo>
                  <a:lnTo>
                    <a:pt x="119" y="77"/>
                  </a:lnTo>
                  <a:lnTo>
                    <a:pt x="135" y="80"/>
                  </a:lnTo>
                  <a:lnTo>
                    <a:pt x="151" y="82"/>
                  </a:lnTo>
                  <a:lnTo>
                    <a:pt x="168" y="84"/>
                  </a:lnTo>
                  <a:lnTo>
                    <a:pt x="184" y="85"/>
                  </a:lnTo>
                  <a:lnTo>
                    <a:pt x="202" y="85"/>
                  </a:lnTo>
                  <a:lnTo>
                    <a:pt x="219" y="85"/>
                  </a:lnTo>
                  <a:lnTo>
                    <a:pt x="236" y="85"/>
                  </a:lnTo>
                  <a:lnTo>
                    <a:pt x="253" y="84"/>
                  </a:lnTo>
                  <a:lnTo>
                    <a:pt x="258" y="82"/>
                  </a:lnTo>
                  <a:lnTo>
                    <a:pt x="267" y="75"/>
                  </a:lnTo>
                  <a:lnTo>
                    <a:pt x="275" y="62"/>
                  </a:lnTo>
                  <a:lnTo>
                    <a:pt x="280" y="45"/>
                  </a:lnTo>
                  <a:lnTo>
                    <a:pt x="279" y="45"/>
                  </a:lnTo>
                  <a:lnTo>
                    <a:pt x="275" y="44"/>
                  </a:lnTo>
                  <a:lnTo>
                    <a:pt x="270" y="42"/>
                  </a:lnTo>
                  <a:lnTo>
                    <a:pt x="262" y="40"/>
                  </a:lnTo>
                  <a:lnTo>
                    <a:pt x="252" y="37"/>
                  </a:lnTo>
                  <a:lnTo>
                    <a:pt x="240" y="35"/>
                  </a:lnTo>
                  <a:lnTo>
                    <a:pt x="226" y="31"/>
                  </a:lnTo>
                  <a:lnTo>
                    <a:pt x="210" y="28"/>
                  </a:lnTo>
                  <a:lnTo>
                    <a:pt x="191" y="24"/>
                  </a:lnTo>
                  <a:lnTo>
                    <a:pt x="171" y="21"/>
                  </a:lnTo>
                  <a:lnTo>
                    <a:pt x="149" y="16"/>
                  </a:lnTo>
                  <a:lnTo>
                    <a:pt x="124" y="13"/>
                  </a:lnTo>
                  <a:lnTo>
                    <a:pt x="98" y="9"/>
                  </a:lnTo>
                  <a:lnTo>
                    <a:pt x="69" y="6"/>
                  </a:lnTo>
                  <a:lnTo>
                    <a:pt x="39" y="2"/>
                  </a:lnTo>
                  <a:lnTo>
                    <a:pt x="7" y="0"/>
                  </a:lnTo>
                  <a:close/>
                </a:path>
              </a:pathLst>
            </a:custGeom>
            <a:solidFill>
              <a:srgbClr val="000000"/>
            </a:solidFill>
            <a:ln w="9525">
              <a:noFill/>
              <a:round/>
              <a:headEnd/>
              <a:tailEnd/>
            </a:ln>
          </p:spPr>
          <p:txBody>
            <a:bodyPr/>
            <a:lstStyle/>
            <a:p>
              <a:endParaRPr lang="en-US"/>
            </a:p>
          </p:txBody>
        </p:sp>
        <p:sp>
          <p:nvSpPr>
            <p:cNvPr id="30734" name="Freeform 17"/>
            <p:cNvSpPr>
              <a:spLocks/>
            </p:cNvSpPr>
            <p:nvPr/>
          </p:nvSpPr>
          <p:spPr bwMode="auto">
            <a:xfrm>
              <a:off x="5071" y="2248"/>
              <a:ext cx="71" cy="28"/>
            </a:xfrm>
            <a:custGeom>
              <a:avLst/>
              <a:gdLst>
                <a:gd name="T0" fmla="*/ 0 w 144"/>
                <a:gd name="T1" fmla="*/ 0 h 58"/>
                <a:gd name="T2" fmla="*/ 0 w 144"/>
                <a:gd name="T3" fmla="*/ 0 h 58"/>
                <a:gd name="T4" fmla="*/ 0 w 144"/>
                <a:gd name="T5" fmla="*/ 0 h 58"/>
                <a:gd name="T6" fmla="*/ 0 w 144"/>
                <a:gd name="T7" fmla="*/ 0 h 58"/>
                <a:gd name="T8" fmla="*/ 0 w 144"/>
                <a:gd name="T9" fmla="*/ 0 h 58"/>
                <a:gd name="T10" fmla="*/ 0 w 144"/>
                <a:gd name="T11" fmla="*/ 0 h 58"/>
                <a:gd name="T12" fmla="*/ 0 w 144"/>
                <a:gd name="T13" fmla="*/ 0 h 58"/>
                <a:gd name="T14" fmla="*/ 0 w 144"/>
                <a:gd name="T15" fmla="*/ 0 h 58"/>
                <a:gd name="T16" fmla="*/ 0 w 144"/>
                <a:gd name="T17" fmla="*/ 0 h 58"/>
                <a:gd name="T18" fmla="*/ 0 w 144"/>
                <a:gd name="T19" fmla="*/ 0 h 58"/>
                <a:gd name="T20" fmla="*/ 0 w 144"/>
                <a:gd name="T21" fmla="*/ 0 h 58"/>
                <a:gd name="T22" fmla="*/ 0 w 144"/>
                <a:gd name="T23" fmla="*/ 0 h 58"/>
                <a:gd name="T24" fmla="*/ 0 w 144"/>
                <a:gd name="T25" fmla="*/ 0 h 58"/>
                <a:gd name="T26" fmla="*/ 0 w 144"/>
                <a:gd name="T27" fmla="*/ 0 h 58"/>
                <a:gd name="T28" fmla="*/ 0 w 144"/>
                <a:gd name="T29" fmla="*/ 0 h 58"/>
                <a:gd name="T30" fmla="*/ 0 w 144"/>
                <a:gd name="T31" fmla="*/ 0 h 58"/>
                <a:gd name="T32" fmla="*/ 0 w 144"/>
                <a:gd name="T33" fmla="*/ 0 h 58"/>
                <a:gd name="T34" fmla="*/ 0 w 144"/>
                <a:gd name="T35" fmla="*/ 0 h 58"/>
                <a:gd name="T36" fmla="*/ 0 w 144"/>
                <a:gd name="T37" fmla="*/ 0 h 58"/>
                <a:gd name="T38" fmla="*/ 0 w 144"/>
                <a:gd name="T39" fmla="*/ 0 h 58"/>
                <a:gd name="T40" fmla="*/ 0 w 144"/>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58"/>
                <a:gd name="T65" fmla="*/ 144 w 144"/>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58">
                  <a:moveTo>
                    <a:pt x="0" y="0"/>
                  </a:moveTo>
                  <a:lnTo>
                    <a:pt x="2" y="1"/>
                  </a:lnTo>
                  <a:lnTo>
                    <a:pt x="10" y="6"/>
                  </a:lnTo>
                  <a:lnTo>
                    <a:pt x="22" y="12"/>
                  </a:lnTo>
                  <a:lnTo>
                    <a:pt x="38" y="18"/>
                  </a:lnTo>
                  <a:lnTo>
                    <a:pt x="58" y="28"/>
                  </a:lnTo>
                  <a:lnTo>
                    <a:pt x="81" y="37"/>
                  </a:lnTo>
                  <a:lnTo>
                    <a:pt x="108" y="47"/>
                  </a:lnTo>
                  <a:lnTo>
                    <a:pt x="137" y="58"/>
                  </a:lnTo>
                  <a:lnTo>
                    <a:pt x="139" y="45"/>
                  </a:lnTo>
                  <a:lnTo>
                    <a:pt x="141" y="32"/>
                  </a:lnTo>
                  <a:lnTo>
                    <a:pt x="143" y="21"/>
                  </a:lnTo>
                  <a:lnTo>
                    <a:pt x="144" y="8"/>
                  </a:lnTo>
                  <a:lnTo>
                    <a:pt x="128" y="7"/>
                  </a:lnTo>
                  <a:lnTo>
                    <a:pt x="111" y="6"/>
                  </a:lnTo>
                  <a:lnTo>
                    <a:pt x="93" y="5"/>
                  </a:lnTo>
                  <a:lnTo>
                    <a:pt x="75" y="3"/>
                  </a:lnTo>
                  <a:lnTo>
                    <a:pt x="56" y="2"/>
                  </a:lnTo>
                  <a:lnTo>
                    <a:pt x="38" y="1"/>
                  </a:lnTo>
                  <a:lnTo>
                    <a:pt x="20" y="0"/>
                  </a:lnTo>
                  <a:lnTo>
                    <a:pt x="0" y="0"/>
                  </a:lnTo>
                  <a:close/>
                </a:path>
              </a:pathLst>
            </a:custGeom>
            <a:solidFill>
              <a:srgbClr val="000000"/>
            </a:solidFill>
            <a:ln w="9525">
              <a:noFill/>
              <a:round/>
              <a:headEnd/>
              <a:tailEnd/>
            </a:ln>
          </p:spPr>
          <p:txBody>
            <a:bodyPr/>
            <a:lstStyle/>
            <a:p>
              <a:endParaRPr lang="en-US"/>
            </a:p>
          </p:txBody>
        </p:sp>
        <p:sp>
          <p:nvSpPr>
            <p:cNvPr id="30735" name="Freeform 18"/>
            <p:cNvSpPr>
              <a:spLocks/>
            </p:cNvSpPr>
            <p:nvPr/>
          </p:nvSpPr>
          <p:spPr bwMode="auto">
            <a:xfrm>
              <a:off x="5117" y="1940"/>
              <a:ext cx="62" cy="155"/>
            </a:xfrm>
            <a:custGeom>
              <a:avLst/>
              <a:gdLst>
                <a:gd name="T0" fmla="*/ 1 w 124"/>
                <a:gd name="T1" fmla="*/ 1 h 310"/>
                <a:gd name="T2" fmla="*/ 1 w 124"/>
                <a:gd name="T3" fmla="*/ 0 h 310"/>
                <a:gd name="T4" fmla="*/ 1 w 124"/>
                <a:gd name="T5" fmla="*/ 1 h 310"/>
                <a:gd name="T6" fmla="*/ 1 w 124"/>
                <a:gd name="T7" fmla="*/ 1 h 310"/>
                <a:gd name="T8" fmla="*/ 1 w 124"/>
                <a:gd name="T9" fmla="*/ 1 h 310"/>
                <a:gd name="T10" fmla="*/ 1 w 124"/>
                <a:gd name="T11" fmla="*/ 1 h 310"/>
                <a:gd name="T12" fmla="*/ 1 w 124"/>
                <a:gd name="T13" fmla="*/ 1 h 310"/>
                <a:gd name="T14" fmla="*/ 1 w 124"/>
                <a:gd name="T15" fmla="*/ 1 h 310"/>
                <a:gd name="T16" fmla="*/ 1 w 124"/>
                <a:gd name="T17" fmla="*/ 1 h 310"/>
                <a:gd name="T18" fmla="*/ 0 w 124"/>
                <a:gd name="T19" fmla="*/ 1 h 310"/>
                <a:gd name="T20" fmla="*/ 1 w 124"/>
                <a:gd name="T21" fmla="*/ 1 h 310"/>
                <a:gd name="T22" fmla="*/ 1 w 124"/>
                <a:gd name="T23" fmla="*/ 1 h 310"/>
                <a:gd name="T24" fmla="*/ 1 w 124"/>
                <a:gd name="T25" fmla="*/ 1 h 310"/>
                <a:gd name="T26" fmla="*/ 1 w 124"/>
                <a:gd name="T27" fmla="*/ 1 h 310"/>
                <a:gd name="T28" fmla="*/ 1 w 124"/>
                <a:gd name="T29" fmla="*/ 1 h 310"/>
                <a:gd name="T30" fmla="*/ 1 w 124"/>
                <a:gd name="T31" fmla="*/ 1 h 310"/>
                <a:gd name="T32" fmla="*/ 1 w 124"/>
                <a:gd name="T33" fmla="*/ 1 h 310"/>
                <a:gd name="T34" fmla="*/ 1 w 124"/>
                <a:gd name="T35" fmla="*/ 1 h 310"/>
                <a:gd name="T36" fmla="*/ 1 w 124"/>
                <a:gd name="T37" fmla="*/ 1 h 310"/>
                <a:gd name="T38" fmla="*/ 1 w 124"/>
                <a:gd name="T39" fmla="*/ 1 h 310"/>
                <a:gd name="T40" fmla="*/ 1 w 124"/>
                <a:gd name="T41" fmla="*/ 1 h 310"/>
                <a:gd name="T42" fmla="*/ 1 w 124"/>
                <a:gd name="T43" fmla="*/ 1 h 3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4"/>
                <a:gd name="T67" fmla="*/ 0 h 310"/>
                <a:gd name="T68" fmla="*/ 124 w 124"/>
                <a:gd name="T69" fmla="*/ 310 h 3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4" h="310">
                  <a:moveTo>
                    <a:pt x="124" y="6"/>
                  </a:moveTo>
                  <a:lnTo>
                    <a:pt x="83" y="0"/>
                  </a:lnTo>
                  <a:lnTo>
                    <a:pt x="82" y="4"/>
                  </a:lnTo>
                  <a:lnTo>
                    <a:pt x="77" y="16"/>
                  </a:lnTo>
                  <a:lnTo>
                    <a:pt x="71" y="36"/>
                  </a:lnTo>
                  <a:lnTo>
                    <a:pt x="61" y="61"/>
                  </a:lnTo>
                  <a:lnTo>
                    <a:pt x="49" y="91"/>
                  </a:lnTo>
                  <a:lnTo>
                    <a:pt x="35" y="125"/>
                  </a:lnTo>
                  <a:lnTo>
                    <a:pt x="19" y="165"/>
                  </a:lnTo>
                  <a:lnTo>
                    <a:pt x="0" y="205"/>
                  </a:lnTo>
                  <a:lnTo>
                    <a:pt x="8" y="230"/>
                  </a:lnTo>
                  <a:lnTo>
                    <a:pt x="16" y="257"/>
                  </a:lnTo>
                  <a:lnTo>
                    <a:pt x="24" y="283"/>
                  </a:lnTo>
                  <a:lnTo>
                    <a:pt x="31" y="310"/>
                  </a:lnTo>
                  <a:lnTo>
                    <a:pt x="53" y="252"/>
                  </a:lnTo>
                  <a:lnTo>
                    <a:pt x="72" y="197"/>
                  </a:lnTo>
                  <a:lnTo>
                    <a:pt x="88" y="145"/>
                  </a:lnTo>
                  <a:lnTo>
                    <a:pt x="101" y="99"/>
                  </a:lnTo>
                  <a:lnTo>
                    <a:pt x="111" y="61"/>
                  </a:lnTo>
                  <a:lnTo>
                    <a:pt x="118" y="31"/>
                  </a:lnTo>
                  <a:lnTo>
                    <a:pt x="122" y="13"/>
                  </a:lnTo>
                  <a:lnTo>
                    <a:pt x="124" y="6"/>
                  </a:lnTo>
                  <a:close/>
                </a:path>
              </a:pathLst>
            </a:custGeom>
            <a:solidFill>
              <a:srgbClr val="000000"/>
            </a:solidFill>
            <a:ln w="9525">
              <a:noFill/>
              <a:round/>
              <a:headEnd/>
              <a:tailEnd/>
            </a:ln>
          </p:spPr>
          <p:txBody>
            <a:bodyPr/>
            <a:lstStyle/>
            <a:p>
              <a:endParaRPr lang="en-US"/>
            </a:p>
          </p:txBody>
        </p:sp>
        <p:sp>
          <p:nvSpPr>
            <p:cNvPr id="30736" name="Freeform 19"/>
            <p:cNvSpPr>
              <a:spLocks/>
            </p:cNvSpPr>
            <p:nvPr/>
          </p:nvSpPr>
          <p:spPr bwMode="auto">
            <a:xfrm>
              <a:off x="4626" y="2042"/>
              <a:ext cx="507" cy="231"/>
            </a:xfrm>
            <a:custGeom>
              <a:avLst/>
              <a:gdLst>
                <a:gd name="T0" fmla="*/ 1 w 1013"/>
                <a:gd name="T1" fmla="*/ 1 h 461"/>
                <a:gd name="T2" fmla="*/ 1 w 1013"/>
                <a:gd name="T3" fmla="*/ 1 h 461"/>
                <a:gd name="T4" fmla="*/ 1 w 1013"/>
                <a:gd name="T5" fmla="*/ 1 h 461"/>
                <a:gd name="T6" fmla="*/ 1 w 1013"/>
                <a:gd name="T7" fmla="*/ 1 h 461"/>
                <a:gd name="T8" fmla="*/ 1 w 1013"/>
                <a:gd name="T9" fmla="*/ 1 h 461"/>
                <a:gd name="T10" fmla="*/ 1 w 1013"/>
                <a:gd name="T11" fmla="*/ 1 h 461"/>
                <a:gd name="T12" fmla="*/ 1 w 1013"/>
                <a:gd name="T13" fmla="*/ 1 h 461"/>
                <a:gd name="T14" fmla="*/ 1 w 1013"/>
                <a:gd name="T15" fmla="*/ 1 h 461"/>
                <a:gd name="T16" fmla="*/ 1 w 1013"/>
                <a:gd name="T17" fmla="*/ 1 h 461"/>
                <a:gd name="T18" fmla="*/ 1 w 1013"/>
                <a:gd name="T19" fmla="*/ 1 h 461"/>
                <a:gd name="T20" fmla="*/ 1 w 1013"/>
                <a:gd name="T21" fmla="*/ 1 h 461"/>
                <a:gd name="T22" fmla="*/ 0 w 1013"/>
                <a:gd name="T23" fmla="*/ 1 h 461"/>
                <a:gd name="T24" fmla="*/ 1 w 1013"/>
                <a:gd name="T25" fmla="*/ 1 h 461"/>
                <a:gd name="T26" fmla="*/ 1 w 1013"/>
                <a:gd name="T27" fmla="*/ 1 h 461"/>
                <a:gd name="T28" fmla="*/ 1 w 1013"/>
                <a:gd name="T29" fmla="*/ 1 h 461"/>
                <a:gd name="T30" fmla="*/ 1 w 1013"/>
                <a:gd name="T31" fmla="*/ 1 h 461"/>
                <a:gd name="T32" fmla="*/ 1 w 1013"/>
                <a:gd name="T33" fmla="*/ 1 h 461"/>
                <a:gd name="T34" fmla="*/ 1 w 1013"/>
                <a:gd name="T35" fmla="*/ 1 h 461"/>
                <a:gd name="T36" fmla="*/ 1 w 1013"/>
                <a:gd name="T37" fmla="*/ 1 h 461"/>
                <a:gd name="T38" fmla="*/ 1 w 1013"/>
                <a:gd name="T39" fmla="*/ 1 h 461"/>
                <a:gd name="T40" fmla="*/ 1 w 1013"/>
                <a:gd name="T41" fmla="*/ 1 h 461"/>
                <a:gd name="T42" fmla="*/ 1 w 1013"/>
                <a:gd name="T43" fmla="*/ 1 h 461"/>
                <a:gd name="T44" fmla="*/ 1 w 1013"/>
                <a:gd name="T45" fmla="*/ 1 h 461"/>
                <a:gd name="T46" fmla="*/ 1 w 1013"/>
                <a:gd name="T47" fmla="*/ 1 h 461"/>
                <a:gd name="T48" fmla="*/ 1 w 1013"/>
                <a:gd name="T49" fmla="*/ 1 h 461"/>
                <a:gd name="T50" fmla="*/ 1 w 1013"/>
                <a:gd name="T51" fmla="*/ 1 h 461"/>
                <a:gd name="T52" fmla="*/ 1 w 1013"/>
                <a:gd name="T53" fmla="*/ 1 h 461"/>
                <a:gd name="T54" fmla="*/ 1 w 1013"/>
                <a:gd name="T55" fmla="*/ 1 h 461"/>
                <a:gd name="T56" fmla="*/ 1 w 1013"/>
                <a:gd name="T57" fmla="*/ 1 h 461"/>
                <a:gd name="T58" fmla="*/ 1 w 1013"/>
                <a:gd name="T59" fmla="*/ 1 h 461"/>
                <a:gd name="T60" fmla="*/ 1 w 1013"/>
                <a:gd name="T61" fmla="*/ 1 h 461"/>
                <a:gd name="T62" fmla="*/ 1 w 1013"/>
                <a:gd name="T63" fmla="*/ 1 h 461"/>
                <a:gd name="T64" fmla="*/ 1 w 1013"/>
                <a:gd name="T65" fmla="*/ 1 h 461"/>
                <a:gd name="T66" fmla="*/ 1 w 1013"/>
                <a:gd name="T67" fmla="*/ 1 h 461"/>
                <a:gd name="T68" fmla="*/ 1 w 1013"/>
                <a:gd name="T69" fmla="*/ 1 h 461"/>
                <a:gd name="T70" fmla="*/ 1 w 1013"/>
                <a:gd name="T71" fmla="*/ 1 h 461"/>
                <a:gd name="T72" fmla="*/ 1 w 1013"/>
                <a:gd name="T73" fmla="*/ 1 h 461"/>
                <a:gd name="T74" fmla="*/ 1 w 1013"/>
                <a:gd name="T75" fmla="*/ 1 h 4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3"/>
                <a:gd name="T115" fmla="*/ 0 h 461"/>
                <a:gd name="T116" fmla="*/ 1013 w 1013"/>
                <a:gd name="T117" fmla="*/ 461 h 4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3" h="461">
                  <a:moveTo>
                    <a:pt x="700" y="363"/>
                  </a:moveTo>
                  <a:lnTo>
                    <a:pt x="661" y="367"/>
                  </a:lnTo>
                  <a:lnTo>
                    <a:pt x="616" y="366"/>
                  </a:lnTo>
                  <a:lnTo>
                    <a:pt x="567" y="359"/>
                  </a:lnTo>
                  <a:lnTo>
                    <a:pt x="515" y="349"/>
                  </a:lnTo>
                  <a:lnTo>
                    <a:pt x="459" y="336"/>
                  </a:lnTo>
                  <a:lnTo>
                    <a:pt x="404" y="319"/>
                  </a:lnTo>
                  <a:lnTo>
                    <a:pt x="349" y="302"/>
                  </a:lnTo>
                  <a:lnTo>
                    <a:pt x="295" y="282"/>
                  </a:lnTo>
                  <a:lnTo>
                    <a:pt x="242" y="263"/>
                  </a:lnTo>
                  <a:lnTo>
                    <a:pt x="193" y="242"/>
                  </a:lnTo>
                  <a:lnTo>
                    <a:pt x="148" y="223"/>
                  </a:lnTo>
                  <a:lnTo>
                    <a:pt x="110" y="207"/>
                  </a:lnTo>
                  <a:lnTo>
                    <a:pt x="78" y="192"/>
                  </a:lnTo>
                  <a:lnTo>
                    <a:pt x="54" y="182"/>
                  </a:lnTo>
                  <a:lnTo>
                    <a:pt x="39" y="174"/>
                  </a:lnTo>
                  <a:lnTo>
                    <a:pt x="33" y="172"/>
                  </a:lnTo>
                  <a:lnTo>
                    <a:pt x="32" y="170"/>
                  </a:lnTo>
                  <a:lnTo>
                    <a:pt x="28" y="169"/>
                  </a:lnTo>
                  <a:lnTo>
                    <a:pt x="22" y="168"/>
                  </a:lnTo>
                  <a:lnTo>
                    <a:pt x="15" y="168"/>
                  </a:lnTo>
                  <a:lnTo>
                    <a:pt x="8" y="169"/>
                  </a:lnTo>
                  <a:lnTo>
                    <a:pt x="2" y="172"/>
                  </a:lnTo>
                  <a:lnTo>
                    <a:pt x="0" y="178"/>
                  </a:lnTo>
                  <a:lnTo>
                    <a:pt x="0" y="189"/>
                  </a:lnTo>
                  <a:lnTo>
                    <a:pt x="7" y="198"/>
                  </a:lnTo>
                  <a:lnTo>
                    <a:pt x="24" y="213"/>
                  </a:lnTo>
                  <a:lnTo>
                    <a:pt x="52" y="231"/>
                  </a:lnTo>
                  <a:lnTo>
                    <a:pt x="87" y="253"/>
                  </a:lnTo>
                  <a:lnTo>
                    <a:pt x="130" y="278"/>
                  </a:lnTo>
                  <a:lnTo>
                    <a:pt x="180" y="304"/>
                  </a:lnTo>
                  <a:lnTo>
                    <a:pt x="234" y="332"/>
                  </a:lnTo>
                  <a:lnTo>
                    <a:pt x="291" y="358"/>
                  </a:lnTo>
                  <a:lnTo>
                    <a:pt x="351" y="384"/>
                  </a:lnTo>
                  <a:lnTo>
                    <a:pt x="412" y="407"/>
                  </a:lnTo>
                  <a:lnTo>
                    <a:pt x="473" y="427"/>
                  </a:lnTo>
                  <a:lnTo>
                    <a:pt x="533" y="443"/>
                  </a:lnTo>
                  <a:lnTo>
                    <a:pt x="590" y="455"/>
                  </a:lnTo>
                  <a:lnTo>
                    <a:pt x="644" y="461"/>
                  </a:lnTo>
                  <a:lnTo>
                    <a:pt x="692" y="460"/>
                  </a:lnTo>
                  <a:lnTo>
                    <a:pt x="735" y="451"/>
                  </a:lnTo>
                  <a:lnTo>
                    <a:pt x="758" y="442"/>
                  </a:lnTo>
                  <a:lnTo>
                    <a:pt x="781" y="431"/>
                  </a:lnTo>
                  <a:lnTo>
                    <a:pt x="801" y="417"/>
                  </a:lnTo>
                  <a:lnTo>
                    <a:pt x="822" y="401"/>
                  </a:lnTo>
                  <a:lnTo>
                    <a:pt x="843" y="384"/>
                  </a:lnTo>
                  <a:lnTo>
                    <a:pt x="861" y="364"/>
                  </a:lnTo>
                  <a:lnTo>
                    <a:pt x="881" y="342"/>
                  </a:lnTo>
                  <a:lnTo>
                    <a:pt x="898" y="319"/>
                  </a:lnTo>
                  <a:lnTo>
                    <a:pt x="916" y="295"/>
                  </a:lnTo>
                  <a:lnTo>
                    <a:pt x="932" y="269"/>
                  </a:lnTo>
                  <a:lnTo>
                    <a:pt x="947" y="243"/>
                  </a:lnTo>
                  <a:lnTo>
                    <a:pt x="962" y="216"/>
                  </a:lnTo>
                  <a:lnTo>
                    <a:pt x="975" y="189"/>
                  </a:lnTo>
                  <a:lnTo>
                    <a:pt x="989" y="161"/>
                  </a:lnTo>
                  <a:lnTo>
                    <a:pt x="1002" y="132"/>
                  </a:lnTo>
                  <a:lnTo>
                    <a:pt x="1013" y="105"/>
                  </a:lnTo>
                  <a:lnTo>
                    <a:pt x="1006" y="78"/>
                  </a:lnTo>
                  <a:lnTo>
                    <a:pt x="998" y="52"/>
                  </a:lnTo>
                  <a:lnTo>
                    <a:pt x="990" y="25"/>
                  </a:lnTo>
                  <a:lnTo>
                    <a:pt x="982" y="0"/>
                  </a:lnTo>
                  <a:lnTo>
                    <a:pt x="968" y="29"/>
                  </a:lnTo>
                  <a:lnTo>
                    <a:pt x="954" y="59"/>
                  </a:lnTo>
                  <a:lnTo>
                    <a:pt x="939" y="89"/>
                  </a:lnTo>
                  <a:lnTo>
                    <a:pt x="922" y="119"/>
                  </a:lnTo>
                  <a:lnTo>
                    <a:pt x="906" y="147"/>
                  </a:lnTo>
                  <a:lnTo>
                    <a:pt x="889" y="176"/>
                  </a:lnTo>
                  <a:lnTo>
                    <a:pt x="872" y="204"/>
                  </a:lnTo>
                  <a:lnTo>
                    <a:pt x="853" y="230"/>
                  </a:lnTo>
                  <a:lnTo>
                    <a:pt x="835" y="256"/>
                  </a:lnTo>
                  <a:lnTo>
                    <a:pt x="816" y="279"/>
                  </a:lnTo>
                  <a:lnTo>
                    <a:pt x="798" y="299"/>
                  </a:lnTo>
                  <a:lnTo>
                    <a:pt x="778" y="318"/>
                  </a:lnTo>
                  <a:lnTo>
                    <a:pt x="759" y="334"/>
                  </a:lnTo>
                  <a:lnTo>
                    <a:pt x="739" y="347"/>
                  </a:lnTo>
                  <a:lnTo>
                    <a:pt x="720" y="357"/>
                  </a:lnTo>
                  <a:lnTo>
                    <a:pt x="700" y="363"/>
                  </a:lnTo>
                  <a:close/>
                </a:path>
              </a:pathLst>
            </a:custGeom>
            <a:solidFill>
              <a:srgbClr val="000000"/>
            </a:solidFill>
            <a:ln w="9525">
              <a:noFill/>
              <a:round/>
              <a:headEnd/>
              <a:tailEnd/>
            </a:ln>
          </p:spPr>
          <p:txBody>
            <a:bodyPr/>
            <a:lstStyle/>
            <a:p>
              <a:endParaRPr lang="en-US"/>
            </a:p>
          </p:txBody>
        </p:sp>
        <p:sp>
          <p:nvSpPr>
            <p:cNvPr id="30737" name="Freeform 20"/>
            <p:cNvSpPr>
              <a:spLocks/>
            </p:cNvSpPr>
            <p:nvPr/>
          </p:nvSpPr>
          <p:spPr bwMode="auto">
            <a:xfrm>
              <a:off x="4593" y="1584"/>
              <a:ext cx="175" cy="151"/>
            </a:xfrm>
            <a:custGeom>
              <a:avLst/>
              <a:gdLst>
                <a:gd name="T0" fmla="*/ 0 w 351"/>
                <a:gd name="T1" fmla="*/ 1 h 302"/>
                <a:gd name="T2" fmla="*/ 0 w 351"/>
                <a:gd name="T3" fmla="*/ 1 h 302"/>
                <a:gd name="T4" fmla="*/ 0 w 351"/>
                <a:gd name="T5" fmla="*/ 1 h 302"/>
                <a:gd name="T6" fmla="*/ 0 w 351"/>
                <a:gd name="T7" fmla="*/ 1 h 302"/>
                <a:gd name="T8" fmla="*/ 0 w 351"/>
                <a:gd name="T9" fmla="*/ 1 h 302"/>
                <a:gd name="T10" fmla="*/ 0 w 351"/>
                <a:gd name="T11" fmla="*/ 1 h 302"/>
                <a:gd name="T12" fmla="*/ 0 w 351"/>
                <a:gd name="T13" fmla="*/ 1 h 302"/>
                <a:gd name="T14" fmla="*/ 0 w 351"/>
                <a:gd name="T15" fmla="*/ 1 h 302"/>
                <a:gd name="T16" fmla="*/ 0 w 351"/>
                <a:gd name="T17" fmla="*/ 1 h 302"/>
                <a:gd name="T18" fmla="*/ 0 w 351"/>
                <a:gd name="T19" fmla="*/ 1 h 302"/>
                <a:gd name="T20" fmla="*/ 0 w 351"/>
                <a:gd name="T21" fmla="*/ 1 h 302"/>
                <a:gd name="T22" fmla="*/ 0 w 351"/>
                <a:gd name="T23" fmla="*/ 1 h 302"/>
                <a:gd name="T24" fmla="*/ 0 w 351"/>
                <a:gd name="T25" fmla="*/ 1 h 302"/>
                <a:gd name="T26" fmla="*/ 0 w 351"/>
                <a:gd name="T27" fmla="*/ 1 h 302"/>
                <a:gd name="T28" fmla="*/ 0 w 351"/>
                <a:gd name="T29" fmla="*/ 1 h 302"/>
                <a:gd name="T30" fmla="*/ 0 w 351"/>
                <a:gd name="T31" fmla="*/ 1 h 302"/>
                <a:gd name="T32" fmla="*/ 0 w 351"/>
                <a:gd name="T33" fmla="*/ 0 h 302"/>
                <a:gd name="T34" fmla="*/ 0 w 351"/>
                <a:gd name="T35" fmla="*/ 1 h 302"/>
                <a:gd name="T36" fmla="*/ 0 w 351"/>
                <a:gd name="T37" fmla="*/ 1 h 302"/>
                <a:gd name="T38" fmla="*/ 0 w 351"/>
                <a:gd name="T39" fmla="*/ 1 h 302"/>
                <a:gd name="T40" fmla="*/ 0 w 351"/>
                <a:gd name="T41" fmla="*/ 1 h 302"/>
                <a:gd name="T42" fmla="*/ 0 w 351"/>
                <a:gd name="T43" fmla="*/ 1 h 302"/>
                <a:gd name="T44" fmla="*/ 0 w 351"/>
                <a:gd name="T45" fmla="*/ 1 h 302"/>
                <a:gd name="T46" fmla="*/ 0 w 351"/>
                <a:gd name="T47" fmla="*/ 1 h 302"/>
                <a:gd name="T48" fmla="*/ 0 w 351"/>
                <a:gd name="T49" fmla="*/ 1 h 302"/>
                <a:gd name="T50" fmla="*/ 0 w 351"/>
                <a:gd name="T51" fmla="*/ 1 h 302"/>
                <a:gd name="T52" fmla="*/ 0 w 351"/>
                <a:gd name="T53" fmla="*/ 1 h 302"/>
                <a:gd name="T54" fmla="*/ 0 w 351"/>
                <a:gd name="T55" fmla="*/ 1 h 302"/>
                <a:gd name="T56" fmla="*/ 0 w 351"/>
                <a:gd name="T57" fmla="*/ 1 h 302"/>
                <a:gd name="T58" fmla="*/ 0 w 351"/>
                <a:gd name="T59" fmla="*/ 1 h 302"/>
                <a:gd name="T60" fmla="*/ 0 w 351"/>
                <a:gd name="T61" fmla="*/ 1 h 302"/>
                <a:gd name="T62" fmla="*/ 0 w 351"/>
                <a:gd name="T63" fmla="*/ 1 h 302"/>
                <a:gd name="T64" fmla="*/ 0 w 351"/>
                <a:gd name="T65" fmla="*/ 1 h 302"/>
                <a:gd name="T66" fmla="*/ 0 w 351"/>
                <a:gd name="T67" fmla="*/ 1 h 302"/>
                <a:gd name="T68" fmla="*/ 0 w 351"/>
                <a:gd name="T69" fmla="*/ 1 h 302"/>
                <a:gd name="T70" fmla="*/ 0 w 351"/>
                <a:gd name="T71" fmla="*/ 1 h 302"/>
                <a:gd name="T72" fmla="*/ 0 w 351"/>
                <a:gd name="T73" fmla="*/ 1 h 302"/>
                <a:gd name="T74" fmla="*/ 0 w 351"/>
                <a:gd name="T75" fmla="*/ 1 h 302"/>
                <a:gd name="T76" fmla="*/ 0 w 351"/>
                <a:gd name="T77" fmla="*/ 1 h 302"/>
                <a:gd name="T78" fmla="*/ 0 w 351"/>
                <a:gd name="T79" fmla="*/ 1 h 302"/>
                <a:gd name="T80" fmla="*/ 0 w 351"/>
                <a:gd name="T81" fmla="*/ 1 h 302"/>
                <a:gd name="T82" fmla="*/ 0 w 351"/>
                <a:gd name="T83" fmla="*/ 1 h 302"/>
                <a:gd name="T84" fmla="*/ 0 w 351"/>
                <a:gd name="T85" fmla="*/ 1 h 302"/>
                <a:gd name="T86" fmla="*/ 0 w 351"/>
                <a:gd name="T87" fmla="*/ 1 h 302"/>
                <a:gd name="T88" fmla="*/ 0 w 351"/>
                <a:gd name="T89" fmla="*/ 1 h 302"/>
                <a:gd name="T90" fmla="*/ 0 w 351"/>
                <a:gd name="T91" fmla="*/ 1 h 302"/>
                <a:gd name="T92" fmla="*/ 0 w 351"/>
                <a:gd name="T93" fmla="*/ 1 h 302"/>
                <a:gd name="T94" fmla="*/ 0 w 351"/>
                <a:gd name="T95" fmla="*/ 1 h 302"/>
                <a:gd name="T96" fmla="*/ 0 w 351"/>
                <a:gd name="T97" fmla="*/ 1 h 3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1"/>
                <a:gd name="T148" fmla="*/ 0 h 302"/>
                <a:gd name="T149" fmla="*/ 351 w 351"/>
                <a:gd name="T150" fmla="*/ 302 h 3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1" h="302">
                  <a:moveTo>
                    <a:pt x="351" y="302"/>
                  </a:moveTo>
                  <a:lnTo>
                    <a:pt x="328" y="272"/>
                  </a:lnTo>
                  <a:lnTo>
                    <a:pt x="306" y="243"/>
                  </a:lnTo>
                  <a:lnTo>
                    <a:pt x="286" y="215"/>
                  </a:lnTo>
                  <a:lnTo>
                    <a:pt x="267" y="188"/>
                  </a:lnTo>
                  <a:lnTo>
                    <a:pt x="249" y="162"/>
                  </a:lnTo>
                  <a:lnTo>
                    <a:pt x="233" y="137"/>
                  </a:lnTo>
                  <a:lnTo>
                    <a:pt x="218" y="114"/>
                  </a:lnTo>
                  <a:lnTo>
                    <a:pt x="205" y="92"/>
                  </a:lnTo>
                  <a:lnTo>
                    <a:pt x="192" y="71"/>
                  </a:lnTo>
                  <a:lnTo>
                    <a:pt x="182" y="54"/>
                  </a:lnTo>
                  <a:lnTo>
                    <a:pt x="174" y="38"/>
                  </a:lnTo>
                  <a:lnTo>
                    <a:pt x="166" y="25"/>
                  </a:lnTo>
                  <a:lnTo>
                    <a:pt x="160" y="14"/>
                  </a:lnTo>
                  <a:lnTo>
                    <a:pt x="157" y="7"/>
                  </a:lnTo>
                  <a:lnTo>
                    <a:pt x="154" y="1"/>
                  </a:lnTo>
                  <a:lnTo>
                    <a:pt x="153" y="0"/>
                  </a:lnTo>
                  <a:lnTo>
                    <a:pt x="139" y="37"/>
                  </a:lnTo>
                  <a:lnTo>
                    <a:pt x="123" y="74"/>
                  </a:lnTo>
                  <a:lnTo>
                    <a:pt x="107" y="111"/>
                  </a:lnTo>
                  <a:lnTo>
                    <a:pt x="88" y="147"/>
                  </a:lnTo>
                  <a:lnTo>
                    <a:pt x="68" y="184"/>
                  </a:lnTo>
                  <a:lnTo>
                    <a:pt x="46" y="220"/>
                  </a:lnTo>
                  <a:lnTo>
                    <a:pt x="24" y="256"/>
                  </a:lnTo>
                  <a:lnTo>
                    <a:pt x="0" y="291"/>
                  </a:lnTo>
                  <a:lnTo>
                    <a:pt x="19" y="289"/>
                  </a:lnTo>
                  <a:lnTo>
                    <a:pt x="37" y="286"/>
                  </a:lnTo>
                  <a:lnTo>
                    <a:pt x="55" y="285"/>
                  </a:lnTo>
                  <a:lnTo>
                    <a:pt x="74" y="282"/>
                  </a:lnTo>
                  <a:lnTo>
                    <a:pt x="92" y="281"/>
                  </a:lnTo>
                  <a:lnTo>
                    <a:pt x="111" y="281"/>
                  </a:lnTo>
                  <a:lnTo>
                    <a:pt x="129" y="280"/>
                  </a:lnTo>
                  <a:lnTo>
                    <a:pt x="148" y="280"/>
                  </a:lnTo>
                  <a:lnTo>
                    <a:pt x="160" y="280"/>
                  </a:lnTo>
                  <a:lnTo>
                    <a:pt x="174" y="280"/>
                  </a:lnTo>
                  <a:lnTo>
                    <a:pt x="187" y="281"/>
                  </a:lnTo>
                  <a:lnTo>
                    <a:pt x="199" y="281"/>
                  </a:lnTo>
                  <a:lnTo>
                    <a:pt x="213" y="282"/>
                  </a:lnTo>
                  <a:lnTo>
                    <a:pt x="226" y="283"/>
                  </a:lnTo>
                  <a:lnTo>
                    <a:pt x="238" y="285"/>
                  </a:lnTo>
                  <a:lnTo>
                    <a:pt x="251" y="286"/>
                  </a:lnTo>
                  <a:lnTo>
                    <a:pt x="264" y="287"/>
                  </a:lnTo>
                  <a:lnTo>
                    <a:pt x="277" y="289"/>
                  </a:lnTo>
                  <a:lnTo>
                    <a:pt x="289" y="290"/>
                  </a:lnTo>
                  <a:lnTo>
                    <a:pt x="302" y="293"/>
                  </a:lnTo>
                  <a:lnTo>
                    <a:pt x="315" y="295"/>
                  </a:lnTo>
                  <a:lnTo>
                    <a:pt x="327" y="297"/>
                  </a:lnTo>
                  <a:lnTo>
                    <a:pt x="339" y="299"/>
                  </a:lnTo>
                  <a:lnTo>
                    <a:pt x="351" y="302"/>
                  </a:lnTo>
                  <a:close/>
                </a:path>
              </a:pathLst>
            </a:custGeom>
            <a:solidFill>
              <a:srgbClr val="000000"/>
            </a:solidFill>
            <a:ln w="9525">
              <a:noFill/>
              <a:round/>
              <a:headEnd/>
              <a:tailEnd/>
            </a:ln>
          </p:spPr>
          <p:txBody>
            <a:bodyPr/>
            <a:lstStyle/>
            <a:p>
              <a:endParaRPr lang="en-US"/>
            </a:p>
          </p:txBody>
        </p:sp>
        <p:sp>
          <p:nvSpPr>
            <p:cNvPr id="30738" name="Freeform 21"/>
            <p:cNvSpPr>
              <a:spLocks/>
            </p:cNvSpPr>
            <p:nvPr/>
          </p:nvSpPr>
          <p:spPr bwMode="auto">
            <a:xfrm>
              <a:off x="4224" y="1724"/>
              <a:ext cx="721" cy="659"/>
            </a:xfrm>
            <a:custGeom>
              <a:avLst/>
              <a:gdLst>
                <a:gd name="T0" fmla="*/ 1 w 1442"/>
                <a:gd name="T1" fmla="*/ 1 h 1318"/>
                <a:gd name="T2" fmla="*/ 1 w 1442"/>
                <a:gd name="T3" fmla="*/ 1 h 1318"/>
                <a:gd name="T4" fmla="*/ 1 w 1442"/>
                <a:gd name="T5" fmla="*/ 1 h 1318"/>
                <a:gd name="T6" fmla="*/ 1 w 1442"/>
                <a:gd name="T7" fmla="*/ 1 h 1318"/>
                <a:gd name="T8" fmla="*/ 1 w 1442"/>
                <a:gd name="T9" fmla="*/ 1 h 1318"/>
                <a:gd name="T10" fmla="*/ 1 w 1442"/>
                <a:gd name="T11" fmla="*/ 1 h 1318"/>
                <a:gd name="T12" fmla="*/ 1 w 1442"/>
                <a:gd name="T13" fmla="*/ 1 h 1318"/>
                <a:gd name="T14" fmla="*/ 1 w 1442"/>
                <a:gd name="T15" fmla="*/ 0 h 1318"/>
                <a:gd name="T16" fmla="*/ 1 w 1442"/>
                <a:gd name="T17" fmla="*/ 0 h 1318"/>
                <a:gd name="T18" fmla="*/ 1 w 1442"/>
                <a:gd name="T19" fmla="*/ 1 h 1318"/>
                <a:gd name="T20" fmla="*/ 1 w 1442"/>
                <a:gd name="T21" fmla="*/ 1 h 1318"/>
                <a:gd name="T22" fmla="*/ 1 w 1442"/>
                <a:gd name="T23" fmla="*/ 1 h 1318"/>
                <a:gd name="T24" fmla="*/ 1 w 1442"/>
                <a:gd name="T25" fmla="*/ 1 h 1318"/>
                <a:gd name="T26" fmla="*/ 1 w 1442"/>
                <a:gd name="T27" fmla="*/ 1 h 1318"/>
                <a:gd name="T28" fmla="*/ 1 w 1442"/>
                <a:gd name="T29" fmla="*/ 1 h 1318"/>
                <a:gd name="T30" fmla="*/ 1 w 1442"/>
                <a:gd name="T31" fmla="*/ 1 h 1318"/>
                <a:gd name="T32" fmla="*/ 1 w 1442"/>
                <a:gd name="T33" fmla="*/ 1 h 1318"/>
                <a:gd name="T34" fmla="*/ 1 w 1442"/>
                <a:gd name="T35" fmla="*/ 1 h 1318"/>
                <a:gd name="T36" fmla="*/ 1 w 1442"/>
                <a:gd name="T37" fmla="*/ 1 h 1318"/>
                <a:gd name="T38" fmla="*/ 1 w 1442"/>
                <a:gd name="T39" fmla="*/ 1 h 1318"/>
                <a:gd name="T40" fmla="*/ 1 w 1442"/>
                <a:gd name="T41" fmla="*/ 1 h 1318"/>
                <a:gd name="T42" fmla="*/ 1 w 1442"/>
                <a:gd name="T43" fmla="*/ 1 h 1318"/>
                <a:gd name="T44" fmla="*/ 1 w 1442"/>
                <a:gd name="T45" fmla="*/ 1 h 1318"/>
                <a:gd name="T46" fmla="*/ 1 w 1442"/>
                <a:gd name="T47" fmla="*/ 1 h 1318"/>
                <a:gd name="T48" fmla="*/ 1 w 1442"/>
                <a:gd name="T49" fmla="*/ 1 h 1318"/>
                <a:gd name="T50" fmla="*/ 1 w 1442"/>
                <a:gd name="T51" fmla="*/ 1 h 1318"/>
                <a:gd name="T52" fmla="*/ 1 w 1442"/>
                <a:gd name="T53" fmla="*/ 1 h 1318"/>
                <a:gd name="T54" fmla="*/ 1 w 1442"/>
                <a:gd name="T55" fmla="*/ 1 h 1318"/>
                <a:gd name="T56" fmla="*/ 1 w 1442"/>
                <a:gd name="T57" fmla="*/ 1 h 1318"/>
                <a:gd name="T58" fmla="*/ 1 w 1442"/>
                <a:gd name="T59" fmla="*/ 1 h 1318"/>
                <a:gd name="T60" fmla="*/ 1 w 1442"/>
                <a:gd name="T61" fmla="*/ 1 h 1318"/>
                <a:gd name="T62" fmla="*/ 1 w 1442"/>
                <a:gd name="T63" fmla="*/ 1 h 1318"/>
                <a:gd name="T64" fmla="*/ 1 w 1442"/>
                <a:gd name="T65" fmla="*/ 1 h 1318"/>
                <a:gd name="T66" fmla="*/ 1 w 1442"/>
                <a:gd name="T67" fmla="*/ 1 h 1318"/>
                <a:gd name="T68" fmla="*/ 1 w 1442"/>
                <a:gd name="T69" fmla="*/ 1 h 1318"/>
                <a:gd name="T70" fmla="*/ 1 w 1442"/>
                <a:gd name="T71" fmla="*/ 1 h 1318"/>
                <a:gd name="T72" fmla="*/ 1 w 1442"/>
                <a:gd name="T73" fmla="*/ 1 h 1318"/>
                <a:gd name="T74" fmla="*/ 1 w 1442"/>
                <a:gd name="T75" fmla="*/ 1 h 1318"/>
                <a:gd name="T76" fmla="*/ 1 w 1442"/>
                <a:gd name="T77" fmla="*/ 1 h 1318"/>
                <a:gd name="T78" fmla="*/ 1 w 1442"/>
                <a:gd name="T79" fmla="*/ 1 h 1318"/>
                <a:gd name="T80" fmla="*/ 1 w 1442"/>
                <a:gd name="T81" fmla="*/ 1 h 1318"/>
                <a:gd name="T82" fmla="*/ 1 w 1442"/>
                <a:gd name="T83" fmla="*/ 1 h 1318"/>
                <a:gd name="T84" fmla="*/ 1 w 1442"/>
                <a:gd name="T85" fmla="*/ 1 h 1318"/>
                <a:gd name="T86" fmla="*/ 1 w 1442"/>
                <a:gd name="T87" fmla="*/ 1 h 1318"/>
                <a:gd name="T88" fmla="*/ 1 w 1442"/>
                <a:gd name="T89" fmla="*/ 1 h 1318"/>
                <a:gd name="T90" fmla="*/ 1 w 1442"/>
                <a:gd name="T91" fmla="*/ 1 h 1318"/>
                <a:gd name="T92" fmla="*/ 1 w 1442"/>
                <a:gd name="T93" fmla="*/ 1 h 1318"/>
                <a:gd name="T94" fmla="*/ 1 w 1442"/>
                <a:gd name="T95" fmla="*/ 1 h 1318"/>
                <a:gd name="T96" fmla="*/ 1 w 1442"/>
                <a:gd name="T97" fmla="*/ 1 h 1318"/>
                <a:gd name="T98" fmla="*/ 1 w 1442"/>
                <a:gd name="T99" fmla="*/ 1 h 1318"/>
                <a:gd name="T100" fmla="*/ 1 w 1442"/>
                <a:gd name="T101" fmla="*/ 1 h 1318"/>
                <a:gd name="T102" fmla="*/ 1 w 1442"/>
                <a:gd name="T103" fmla="*/ 1 h 1318"/>
                <a:gd name="T104" fmla="*/ 1 w 1442"/>
                <a:gd name="T105" fmla="*/ 1 h 1318"/>
                <a:gd name="T106" fmla="*/ 1 w 1442"/>
                <a:gd name="T107" fmla="*/ 1 h 1318"/>
                <a:gd name="T108" fmla="*/ 1 w 1442"/>
                <a:gd name="T109" fmla="*/ 1 h 1318"/>
                <a:gd name="T110" fmla="*/ 1 w 1442"/>
                <a:gd name="T111" fmla="*/ 1 h 131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2"/>
                <a:gd name="T169" fmla="*/ 0 h 1318"/>
                <a:gd name="T170" fmla="*/ 1442 w 1442"/>
                <a:gd name="T171" fmla="*/ 1318 h 131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2" h="1318">
                  <a:moveTo>
                    <a:pt x="1088" y="22"/>
                  </a:moveTo>
                  <a:lnTo>
                    <a:pt x="1076" y="19"/>
                  </a:lnTo>
                  <a:lnTo>
                    <a:pt x="1064" y="17"/>
                  </a:lnTo>
                  <a:lnTo>
                    <a:pt x="1052" y="15"/>
                  </a:lnTo>
                  <a:lnTo>
                    <a:pt x="1039" y="13"/>
                  </a:lnTo>
                  <a:lnTo>
                    <a:pt x="1026" y="10"/>
                  </a:lnTo>
                  <a:lnTo>
                    <a:pt x="1014" y="9"/>
                  </a:lnTo>
                  <a:lnTo>
                    <a:pt x="1001" y="7"/>
                  </a:lnTo>
                  <a:lnTo>
                    <a:pt x="988" y="6"/>
                  </a:lnTo>
                  <a:lnTo>
                    <a:pt x="975" y="5"/>
                  </a:lnTo>
                  <a:lnTo>
                    <a:pt x="963" y="3"/>
                  </a:lnTo>
                  <a:lnTo>
                    <a:pt x="950" y="2"/>
                  </a:lnTo>
                  <a:lnTo>
                    <a:pt x="936" y="1"/>
                  </a:lnTo>
                  <a:lnTo>
                    <a:pt x="924" y="1"/>
                  </a:lnTo>
                  <a:lnTo>
                    <a:pt x="911" y="0"/>
                  </a:lnTo>
                  <a:lnTo>
                    <a:pt x="897" y="0"/>
                  </a:lnTo>
                  <a:lnTo>
                    <a:pt x="885" y="0"/>
                  </a:lnTo>
                  <a:lnTo>
                    <a:pt x="866" y="0"/>
                  </a:lnTo>
                  <a:lnTo>
                    <a:pt x="848" y="1"/>
                  </a:lnTo>
                  <a:lnTo>
                    <a:pt x="829" y="1"/>
                  </a:lnTo>
                  <a:lnTo>
                    <a:pt x="811" y="2"/>
                  </a:lnTo>
                  <a:lnTo>
                    <a:pt x="792" y="5"/>
                  </a:lnTo>
                  <a:lnTo>
                    <a:pt x="774" y="6"/>
                  </a:lnTo>
                  <a:lnTo>
                    <a:pt x="756" y="9"/>
                  </a:lnTo>
                  <a:lnTo>
                    <a:pt x="737" y="11"/>
                  </a:lnTo>
                  <a:lnTo>
                    <a:pt x="684" y="84"/>
                  </a:lnTo>
                  <a:lnTo>
                    <a:pt x="627" y="154"/>
                  </a:lnTo>
                  <a:lnTo>
                    <a:pt x="568" y="223"/>
                  </a:lnTo>
                  <a:lnTo>
                    <a:pt x="507" y="288"/>
                  </a:lnTo>
                  <a:lnTo>
                    <a:pt x="446" y="350"/>
                  </a:lnTo>
                  <a:lnTo>
                    <a:pt x="384" y="409"/>
                  </a:lnTo>
                  <a:lnTo>
                    <a:pt x="324" y="464"/>
                  </a:lnTo>
                  <a:lnTo>
                    <a:pt x="266" y="514"/>
                  </a:lnTo>
                  <a:lnTo>
                    <a:pt x="212" y="560"/>
                  </a:lnTo>
                  <a:lnTo>
                    <a:pt x="161" y="601"/>
                  </a:lnTo>
                  <a:lnTo>
                    <a:pt x="116" y="637"/>
                  </a:lnTo>
                  <a:lnTo>
                    <a:pt x="77" y="667"/>
                  </a:lnTo>
                  <a:lnTo>
                    <a:pt x="45" y="690"/>
                  </a:lnTo>
                  <a:lnTo>
                    <a:pt x="21" y="707"/>
                  </a:lnTo>
                  <a:lnTo>
                    <a:pt x="6" y="719"/>
                  </a:lnTo>
                  <a:lnTo>
                    <a:pt x="0" y="722"/>
                  </a:lnTo>
                  <a:lnTo>
                    <a:pt x="78" y="757"/>
                  </a:lnTo>
                  <a:lnTo>
                    <a:pt x="151" y="797"/>
                  </a:lnTo>
                  <a:lnTo>
                    <a:pt x="218" y="841"/>
                  </a:lnTo>
                  <a:lnTo>
                    <a:pt x="278" y="888"/>
                  </a:lnTo>
                  <a:lnTo>
                    <a:pt x="334" y="936"/>
                  </a:lnTo>
                  <a:lnTo>
                    <a:pt x="384" y="986"/>
                  </a:lnTo>
                  <a:lnTo>
                    <a:pt x="428" y="1035"/>
                  </a:lnTo>
                  <a:lnTo>
                    <a:pt x="468" y="1084"/>
                  </a:lnTo>
                  <a:lnTo>
                    <a:pt x="502" y="1131"/>
                  </a:lnTo>
                  <a:lnTo>
                    <a:pt x="531" y="1175"/>
                  </a:lnTo>
                  <a:lnTo>
                    <a:pt x="556" y="1214"/>
                  </a:lnTo>
                  <a:lnTo>
                    <a:pt x="576" y="1249"/>
                  </a:lnTo>
                  <a:lnTo>
                    <a:pt x="591" y="1277"/>
                  </a:lnTo>
                  <a:lnTo>
                    <a:pt x="602" y="1299"/>
                  </a:lnTo>
                  <a:lnTo>
                    <a:pt x="608" y="1313"/>
                  </a:lnTo>
                  <a:lnTo>
                    <a:pt x="610" y="1318"/>
                  </a:lnTo>
                  <a:lnTo>
                    <a:pt x="631" y="1306"/>
                  </a:lnTo>
                  <a:lnTo>
                    <a:pt x="651" y="1295"/>
                  </a:lnTo>
                  <a:lnTo>
                    <a:pt x="671" y="1283"/>
                  </a:lnTo>
                  <a:lnTo>
                    <a:pt x="691" y="1270"/>
                  </a:lnTo>
                  <a:lnTo>
                    <a:pt x="709" y="1259"/>
                  </a:lnTo>
                  <a:lnTo>
                    <a:pt x="729" y="1247"/>
                  </a:lnTo>
                  <a:lnTo>
                    <a:pt x="747" y="1236"/>
                  </a:lnTo>
                  <a:lnTo>
                    <a:pt x="766" y="1223"/>
                  </a:lnTo>
                  <a:lnTo>
                    <a:pt x="783" y="1212"/>
                  </a:lnTo>
                  <a:lnTo>
                    <a:pt x="800" y="1200"/>
                  </a:lnTo>
                  <a:lnTo>
                    <a:pt x="818" y="1188"/>
                  </a:lnTo>
                  <a:lnTo>
                    <a:pt x="835" y="1176"/>
                  </a:lnTo>
                  <a:lnTo>
                    <a:pt x="851" y="1163"/>
                  </a:lnTo>
                  <a:lnTo>
                    <a:pt x="867" y="1152"/>
                  </a:lnTo>
                  <a:lnTo>
                    <a:pt x="883" y="1139"/>
                  </a:lnTo>
                  <a:lnTo>
                    <a:pt x="899" y="1128"/>
                  </a:lnTo>
                  <a:lnTo>
                    <a:pt x="937" y="1097"/>
                  </a:lnTo>
                  <a:lnTo>
                    <a:pt x="974" y="1067"/>
                  </a:lnTo>
                  <a:lnTo>
                    <a:pt x="1010" y="1035"/>
                  </a:lnTo>
                  <a:lnTo>
                    <a:pt x="1042" y="1006"/>
                  </a:lnTo>
                  <a:lnTo>
                    <a:pt x="1075" y="974"/>
                  </a:lnTo>
                  <a:lnTo>
                    <a:pt x="1103" y="944"/>
                  </a:lnTo>
                  <a:lnTo>
                    <a:pt x="1132" y="915"/>
                  </a:lnTo>
                  <a:lnTo>
                    <a:pt x="1159" y="885"/>
                  </a:lnTo>
                  <a:lnTo>
                    <a:pt x="1183" y="855"/>
                  </a:lnTo>
                  <a:lnTo>
                    <a:pt x="1207" y="826"/>
                  </a:lnTo>
                  <a:lnTo>
                    <a:pt x="1229" y="797"/>
                  </a:lnTo>
                  <a:lnTo>
                    <a:pt x="1250" y="769"/>
                  </a:lnTo>
                  <a:lnTo>
                    <a:pt x="1268" y="741"/>
                  </a:lnTo>
                  <a:lnTo>
                    <a:pt x="1286" y="714"/>
                  </a:lnTo>
                  <a:lnTo>
                    <a:pt x="1304" y="688"/>
                  </a:lnTo>
                  <a:lnTo>
                    <a:pt x="1319" y="661"/>
                  </a:lnTo>
                  <a:lnTo>
                    <a:pt x="1356" y="592"/>
                  </a:lnTo>
                  <a:lnTo>
                    <a:pt x="1384" y="529"/>
                  </a:lnTo>
                  <a:lnTo>
                    <a:pt x="1406" y="472"/>
                  </a:lnTo>
                  <a:lnTo>
                    <a:pt x="1422" y="424"/>
                  </a:lnTo>
                  <a:lnTo>
                    <a:pt x="1432" y="385"/>
                  </a:lnTo>
                  <a:lnTo>
                    <a:pt x="1438" y="355"/>
                  </a:lnTo>
                  <a:lnTo>
                    <a:pt x="1441" y="336"/>
                  </a:lnTo>
                  <a:lnTo>
                    <a:pt x="1442" y="331"/>
                  </a:lnTo>
                  <a:lnTo>
                    <a:pt x="1415" y="316"/>
                  </a:lnTo>
                  <a:lnTo>
                    <a:pt x="1389" y="299"/>
                  </a:lnTo>
                  <a:lnTo>
                    <a:pt x="1364" y="283"/>
                  </a:lnTo>
                  <a:lnTo>
                    <a:pt x="1339" y="265"/>
                  </a:lnTo>
                  <a:lnTo>
                    <a:pt x="1315" y="248"/>
                  </a:lnTo>
                  <a:lnTo>
                    <a:pt x="1291" y="228"/>
                  </a:lnTo>
                  <a:lnTo>
                    <a:pt x="1268" y="210"/>
                  </a:lnTo>
                  <a:lnTo>
                    <a:pt x="1245" y="189"/>
                  </a:lnTo>
                  <a:lnTo>
                    <a:pt x="1223" y="169"/>
                  </a:lnTo>
                  <a:lnTo>
                    <a:pt x="1202" y="149"/>
                  </a:lnTo>
                  <a:lnTo>
                    <a:pt x="1182" y="128"/>
                  </a:lnTo>
                  <a:lnTo>
                    <a:pt x="1161" y="106"/>
                  </a:lnTo>
                  <a:lnTo>
                    <a:pt x="1142" y="85"/>
                  </a:lnTo>
                  <a:lnTo>
                    <a:pt x="1124" y="64"/>
                  </a:lnTo>
                  <a:lnTo>
                    <a:pt x="1106" y="43"/>
                  </a:lnTo>
                  <a:lnTo>
                    <a:pt x="1088" y="22"/>
                  </a:lnTo>
                  <a:close/>
                </a:path>
              </a:pathLst>
            </a:custGeom>
            <a:solidFill>
              <a:srgbClr val="000000"/>
            </a:solidFill>
            <a:ln w="9525">
              <a:noFill/>
              <a:round/>
              <a:headEnd/>
              <a:tailEnd/>
            </a:ln>
          </p:spPr>
          <p:txBody>
            <a:bodyPr/>
            <a:lstStyle/>
            <a:p>
              <a:endParaRPr lang="en-US"/>
            </a:p>
          </p:txBody>
        </p:sp>
        <p:sp>
          <p:nvSpPr>
            <p:cNvPr id="30739" name="Freeform 22"/>
            <p:cNvSpPr>
              <a:spLocks/>
            </p:cNvSpPr>
            <p:nvPr/>
          </p:nvSpPr>
          <p:spPr bwMode="auto">
            <a:xfrm>
              <a:off x="4641" y="1660"/>
              <a:ext cx="70" cy="66"/>
            </a:xfrm>
            <a:custGeom>
              <a:avLst/>
              <a:gdLst>
                <a:gd name="T0" fmla="*/ 1 w 139"/>
                <a:gd name="T1" fmla="*/ 0 h 133"/>
                <a:gd name="T2" fmla="*/ 1 w 139"/>
                <a:gd name="T3" fmla="*/ 0 h 133"/>
                <a:gd name="T4" fmla="*/ 1 w 139"/>
                <a:gd name="T5" fmla="*/ 0 h 133"/>
                <a:gd name="T6" fmla="*/ 1 w 139"/>
                <a:gd name="T7" fmla="*/ 0 h 133"/>
                <a:gd name="T8" fmla="*/ 1 w 139"/>
                <a:gd name="T9" fmla="*/ 0 h 133"/>
                <a:gd name="T10" fmla="*/ 1 w 139"/>
                <a:gd name="T11" fmla="*/ 0 h 133"/>
                <a:gd name="T12" fmla="*/ 1 w 139"/>
                <a:gd name="T13" fmla="*/ 0 h 133"/>
                <a:gd name="T14" fmla="*/ 1 w 139"/>
                <a:gd name="T15" fmla="*/ 0 h 133"/>
                <a:gd name="T16" fmla="*/ 1 w 139"/>
                <a:gd name="T17" fmla="*/ 0 h 133"/>
                <a:gd name="T18" fmla="*/ 1 w 139"/>
                <a:gd name="T19" fmla="*/ 0 h 133"/>
                <a:gd name="T20" fmla="*/ 1 w 139"/>
                <a:gd name="T21" fmla="*/ 0 h 133"/>
                <a:gd name="T22" fmla="*/ 1 w 139"/>
                <a:gd name="T23" fmla="*/ 0 h 133"/>
                <a:gd name="T24" fmla="*/ 1 w 139"/>
                <a:gd name="T25" fmla="*/ 0 h 133"/>
                <a:gd name="T26" fmla="*/ 1 w 139"/>
                <a:gd name="T27" fmla="*/ 0 h 133"/>
                <a:gd name="T28" fmla="*/ 1 w 139"/>
                <a:gd name="T29" fmla="*/ 0 h 133"/>
                <a:gd name="T30" fmla="*/ 1 w 139"/>
                <a:gd name="T31" fmla="*/ 0 h 133"/>
                <a:gd name="T32" fmla="*/ 0 w 139"/>
                <a:gd name="T33" fmla="*/ 0 h 133"/>
                <a:gd name="T34" fmla="*/ 1 w 139"/>
                <a:gd name="T35" fmla="*/ 0 h 133"/>
                <a:gd name="T36" fmla="*/ 1 w 139"/>
                <a:gd name="T37" fmla="*/ 0 h 133"/>
                <a:gd name="T38" fmla="*/ 1 w 139"/>
                <a:gd name="T39" fmla="*/ 0 h 133"/>
                <a:gd name="T40" fmla="*/ 1 w 139"/>
                <a:gd name="T41" fmla="*/ 0 h 133"/>
                <a:gd name="T42" fmla="*/ 1 w 139"/>
                <a:gd name="T43" fmla="*/ 0 h 133"/>
                <a:gd name="T44" fmla="*/ 1 w 139"/>
                <a:gd name="T45" fmla="*/ 0 h 133"/>
                <a:gd name="T46" fmla="*/ 1 w 139"/>
                <a:gd name="T47" fmla="*/ 0 h 133"/>
                <a:gd name="T48" fmla="*/ 1 w 139"/>
                <a:gd name="T49" fmla="*/ 0 h 133"/>
                <a:gd name="T50" fmla="*/ 1 w 139"/>
                <a:gd name="T51" fmla="*/ 0 h 133"/>
                <a:gd name="T52" fmla="*/ 1 w 139"/>
                <a:gd name="T53" fmla="*/ 0 h 133"/>
                <a:gd name="T54" fmla="*/ 1 w 139"/>
                <a:gd name="T55" fmla="*/ 0 h 133"/>
                <a:gd name="T56" fmla="*/ 1 w 139"/>
                <a:gd name="T57" fmla="*/ 0 h 133"/>
                <a:gd name="T58" fmla="*/ 1 w 139"/>
                <a:gd name="T59" fmla="*/ 0 h 133"/>
                <a:gd name="T60" fmla="*/ 1 w 139"/>
                <a:gd name="T61" fmla="*/ 0 h 133"/>
                <a:gd name="T62" fmla="*/ 1 w 139"/>
                <a:gd name="T63" fmla="*/ 0 h 133"/>
                <a:gd name="T64" fmla="*/ 1 w 139"/>
                <a:gd name="T65" fmla="*/ 0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3"/>
                <a:gd name="T101" fmla="*/ 139 w 139"/>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3">
                  <a:moveTo>
                    <a:pt x="139" y="133"/>
                  </a:moveTo>
                  <a:lnTo>
                    <a:pt x="121" y="105"/>
                  </a:lnTo>
                  <a:lnTo>
                    <a:pt x="106" y="80"/>
                  </a:lnTo>
                  <a:lnTo>
                    <a:pt x="92" y="56"/>
                  </a:lnTo>
                  <a:lnTo>
                    <a:pt x="82" y="37"/>
                  </a:lnTo>
                  <a:lnTo>
                    <a:pt x="74" y="22"/>
                  </a:lnTo>
                  <a:lnTo>
                    <a:pt x="67" y="10"/>
                  </a:lnTo>
                  <a:lnTo>
                    <a:pt x="63" y="2"/>
                  </a:lnTo>
                  <a:lnTo>
                    <a:pt x="62" y="0"/>
                  </a:lnTo>
                  <a:lnTo>
                    <a:pt x="56" y="16"/>
                  </a:lnTo>
                  <a:lnTo>
                    <a:pt x="49" y="32"/>
                  </a:lnTo>
                  <a:lnTo>
                    <a:pt x="42" y="48"/>
                  </a:lnTo>
                  <a:lnTo>
                    <a:pt x="34" y="65"/>
                  </a:lnTo>
                  <a:lnTo>
                    <a:pt x="26" y="81"/>
                  </a:lnTo>
                  <a:lnTo>
                    <a:pt x="18" y="97"/>
                  </a:lnTo>
                  <a:lnTo>
                    <a:pt x="9" y="113"/>
                  </a:lnTo>
                  <a:lnTo>
                    <a:pt x="0" y="129"/>
                  </a:lnTo>
                  <a:lnTo>
                    <a:pt x="7" y="129"/>
                  </a:lnTo>
                  <a:lnTo>
                    <a:pt x="13" y="128"/>
                  </a:lnTo>
                  <a:lnTo>
                    <a:pt x="19" y="128"/>
                  </a:lnTo>
                  <a:lnTo>
                    <a:pt x="25" y="128"/>
                  </a:lnTo>
                  <a:lnTo>
                    <a:pt x="31" y="128"/>
                  </a:lnTo>
                  <a:lnTo>
                    <a:pt x="38" y="128"/>
                  </a:lnTo>
                  <a:lnTo>
                    <a:pt x="44" y="128"/>
                  </a:lnTo>
                  <a:lnTo>
                    <a:pt x="51" y="128"/>
                  </a:lnTo>
                  <a:lnTo>
                    <a:pt x="62" y="128"/>
                  </a:lnTo>
                  <a:lnTo>
                    <a:pt x="72" y="128"/>
                  </a:lnTo>
                  <a:lnTo>
                    <a:pt x="84" y="128"/>
                  </a:lnTo>
                  <a:lnTo>
                    <a:pt x="95" y="129"/>
                  </a:lnTo>
                  <a:lnTo>
                    <a:pt x="107" y="129"/>
                  </a:lnTo>
                  <a:lnTo>
                    <a:pt x="117" y="130"/>
                  </a:lnTo>
                  <a:lnTo>
                    <a:pt x="129" y="131"/>
                  </a:lnTo>
                  <a:lnTo>
                    <a:pt x="139" y="133"/>
                  </a:lnTo>
                  <a:close/>
                </a:path>
              </a:pathLst>
            </a:custGeom>
            <a:solidFill>
              <a:srgbClr val="3099AA"/>
            </a:solidFill>
            <a:ln w="9525">
              <a:noFill/>
              <a:round/>
              <a:headEnd/>
              <a:tailEnd/>
            </a:ln>
          </p:spPr>
          <p:txBody>
            <a:bodyPr/>
            <a:lstStyle/>
            <a:p>
              <a:endParaRPr lang="en-US"/>
            </a:p>
          </p:txBody>
        </p:sp>
        <p:sp>
          <p:nvSpPr>
            <p:cNvPr id="30740" name="Freeform 23"/>
            <p:cNvSpPr>
              <a:spLocks/>
            </p:cNvSpPr>
            <p:nvPr/>
          </p:nvSpPr>
          <p:spPr bwMode="auto">
            <a:xfrm>
              <a:off x="4297" y="1724"/>
              <a:ext cx="604" cy="608"/>
            </a:xfrm>
            <a:custGeom>
              <a:avLst/>
              <a:gdLst>
                <a:gd name="T0" fmla="*/ 1 w 1207"/>
                <a:gd name="T1" fmla="*/ 1 h 1216"/>
                <a:gd name="T2" fmla="*/ 1 w 1207"/>
                <a:gd name="T3" fmla="*/ 1 h 1216"/>
                <a:gd name="T4" fmla="*/ 1 w 1207"/>
                <a:gd name="T5" fmla="*/ 1 h 1216"/>
                <a:gd name="T6" fmla="*/ 1 w 1207"/>
                <a:gd name="T7" fmla="*/ 1 h 1216"/>
                <a:gd name="T8" fmla="*/ 1 w 1207"/>
                <a:gd name="T9" fmla="*/ 1 h 1216"/>
                <a:gd name="T10" fmla="*/ 1 w 1207"/>
                <a:gd name="T11" fmla="*/ 1 h 1216"/>
                <a:gd name="T12" fmla="*/ 1 w 1207"/>
                <a:gd name="T13" fmla="*/ 1 h 1216"/>
                <a:gd name="T14" fmla="*/ 1 w 1207"/>
                <a:gd name="T15" fmla="*/ 1 h 1216"/>
                <a:gd name="T16" fmla="*/ 1 w 1207"/>
                <a:gd name="T17" fmla="*/ 1 h 1216"/>
                <a:gd name="T18" fmla="*/ 1 w 1207"/>
                <a:gd name="T19" fmla="*/ 1 h 1216"/>
                <a:gd name="T20" fmla="*/ 1 w 1207"/>
                <a:gd name="T21" fmla="*/ 1 h 1216"/>
                <a:gd name="T22" fmla="*/ 1 w 1207"/>
                <a:gd name="T23" fmla="*/ 1 h 1216"/>
                <a:gd name="T24" fmla="*/ 1 w 1207"/>
                <a:gd name="T25" fmla="*/ 1 h 1216"/>
                <a:gd name="T26" fmla="*/ 1 w 1207"/>
                <a:gd name="T27" fmla="*/ 1 h 1216"/>
                <a:gd name="T28" fmla="*/ 1 w 1207"/>
                <a:gd name="T29" fmla="*/ 1 h 1216"/>
                <a:gd name="T30" fmla="*/ 1 w 1207"/>
                <a:gd name="T31" fmla="*/ 1 h 1216"/>
                <a:gd name="T32" fmla="*/ 1 w 1207"/>
                <a:gd name="T33" fmla="*/ 1 h 1216"/>
                <a:gd name="T34" fmla="*/ 1 w 1207"/>
                <a:gd name="T35" fmla="*/ 1 h 1216"/>
                <a:gd name="T36" fmla="*/ 1 w 1207"/>
                <a:gd name="T37" fmla="*/ 1 h 1216"/>
                <a:gd name="T38" fmla="*/ 1 w 1207"/>
                <a:gd name="T39" fmla="*/ 1 h 1216"/>
                <a:gd name="T40" fmla="*/ 1 w 1207"/>
                <a:gd name="T41" fmla="*/ 1 h 1216"/>
                <a:gd name="T42" fmla="*/ 1 w 1207"/>
                <a:gd name="T43" fmla="*/ 1 h 1216"/>
                <a:gd name="T44" fmla="*/ 1 w 1207"/>
                <a:gd name="T45" fmla="*/ 1 h 1216"/>
                <a:gd name="T46" fmla="*/ 1 w 1207"/>
                <a:gd name="T47" fmla="*/ 1 h 1216"/>
                <a:gd name="T48" fmla="*/ 1 w 1207"/>
                <a:gd name="T49" fmla="*/ 1 h 1216"/>
                <a:gd name="T50" fmla="*/ 1 w 1207"/>
                <a:gd name="T51" fmla="*/ 1 h 1216"/>
                <a:gd name="T52" fmla="*/ 1 w 1207"/>
                <a:gd name="T53" fmla="*/ 0 h 1216"/>
                <a:gd name="T54" fmla="*/ 1 w 1207"/>
                <a:gd name="T55" fmla="*/ 0 h 1216"/>
                <a:gd name="T56" fmla="*/ 1 w 1207"/>
                <a:gd name="T57" fmla="*/ 0 h 1216"/>
                <a:gd name="T58" fmla="*/ 1 w 1207"/>
                <a:gd name="T59" fmla="*/ 0 h 1216"/>
                <a:gd name="T60" fmla="*/ 1 w 1207"/>
                <a:gd name="T61" fmla="*/ 0 h 1216"/>
                <a:gd name="T62" fmla="*/ 1 w 1207"/>
                <a:gd name="T63" fmla="*/ 1 h 1216"/>
                <a:gd name="T64" fmla="*/ 1 w 1207"/>
                <a:gd name="T65" fmla="*/ 1 h 1216"/>
                <a:gd name="T66" fmla="*/ 1 w 1207"/>
                <a:gd name="T67" fmla="*/ 1 h 1216"/>
                <a:gd name="T68" fmla="*/ 1 w 1207"/>
                <a:gd name="T69" fmla="*/ 1 h 1216"/>
                <a:gd name="T70" fmla="*/ 1 w 1207"/>
                <a:gd name="T71" fmla="*/ 1 h 1216"/>
                <a:gd name="T72" fmla="*/ 1 w 1207"/>
                <a:gd name="T73" fmla="*/ 1 h 1216"/>
                <a:gd name="T74" fmla="*/ 1 w 1207"/>
                <a:gd name="T75" fmla="*/ 1 h 1216"/>
                <a:gd name="T76" fmla="*/ 1 w 1207"/>
                <a:gd name="T77" fmla="*/ 1 h 1216"/>
                <a:gd name="T78" fmla="*/ 1 w 1207"/>
                <a:gd name="T79" fmla="*/ 1 h 12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7"/>
                <a:gd name="T121" fmla="*/ 0 h 1216"/>
                <a:gd name="T122" fmla="*/ 1207 w 1207"/>
                <a:gd name="T123" fmla="*/ 1216 h 12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7" h="1216">
                  <a:moveTo>
                    <a:pt x="0" y="704"/>
                  </a:moveTo>
                  <a:lnTo>
                    <a:pt x="65" y="736"/>
                  </a:lnTo>
                  <a:lnTo>
                    <a:pt x="124" y="772"/>
                  </a:lnTo>
                  <a:lnTo>
                    <a:pt x="178" y="811"/>
                  </a:lnTo>
                  <a:lnTo>
                    <a:pt x="227" y="851"/>
                  </a:lnTo>
                  <a:lnTo>
                    <a:pt x="272" y="894"/>
                  </a:lnTo>
                  <a:lnTo>
                    <a:pt x="314" y="936"/>
                  </a:lnTo>
                  <a:lnTo>
                    <a:pt x="349" y="979"/>
                  </a:lnTo>
                  <a:lnTo>
                    <a:pt x="381" y="1021"/>
                  </a:lnTo>
                  <a:lnTo>
                    <a:pt x="409" y="1060"/>
                  </a:lnTo>
                  <a:lnTo>
                    <a:pt x="433" y="1097"/>
                  </a:lnTo>
                  <a:lnTo>
                    <a:pt x="453" y="1130"/>
                  </a:lnTo>
                  <a:lnTo>
                    <a:pt x="469" y="1159"/>
                  </a:lnTo>
                  <a:lnTo>
                    <a:pt x="482" y="1183"/>
                  </a:lnTo>
                  <a:lnTo>
                    <a:pt x="490" y="1201"/>
                  </a:lnTo>
                  <a:lnTo>
                    <a:pt x="496" y="1213"/>
                  </a:lnTo>
                  <a:lnTo>
                    <a:pt x="497" y="1216"/>
                  </a:lnTo>
                  <a:lnTo>
                    <a:pt x="615" y="1145"/>
                  </a:lnTo>
                  <a:lnTo>
                    <a:pt x="719" y="1072"/>
                  </a:lnTo>
                  <a:lnTo>
                    <a:pt x="810" y="999"/>
                  </a:lnTo>
                  <a:lnTo>
                    <a:pt x="889" y="926"/>
                  </a:lnTo>
                  <a:lnTo>
                    <a:pt x="957" y="853"/>
                  </a:lnTo>
                  <a:lnTo>
                    <a:pt x="1015" y="784"/>
                  </a:lnTo>
                  <a:lnTo>
                    <a:pt x="1063" y="716"/>
                  </a:lnTo>
                  <a:lnTo>
                    <a:pt x="1102" y="653"/>
                  </a:lnTo>
                  <a:lnTo>
                    <a:pt x="1134" y="594"/>
                  </a:lnTo>
                  <a:lnTo>
                    <a:pt x="1159" y="540"/>
                  </a:lnTo>
                  <a:lnTo>
                    <a:pt x="1177" y="493"/>
                  </a:lnTo>
                  <a:lnTo>
                    <a:pt x="1190" y="451"/>
                  </a:lnTo>
                  <a:lnTo>
                    <a:pt x="1199" y="419"/>
                  </a:lnTo>
                  <a:lnTo>
                    <a:pt x="1204" y="394"/>
                  </a:lnTo>
                  <a:lnTo>
                    <a:pt x="1206" y="379"/>
                  </a:lnTo>
                  <a:lnTo>
                    <a:pt x="1207" y="373"/>
                  </a:lnTo>
                  <a:lnTo>
                    <a:pt x="1175" y="355"/>
                  </a:lnTo>
                  <a:lnTo>
                    <a:pt x="1144" y="335"/>
                  </a:lnTo>
                  <a:lnTo>
                    <a:pt x="1113" y="313"/>
                  </a:lnTo>
                  <a:lnTo>
                    <a:pt x="1084" y="291"/>
                  </a:lnTo>
                  <a:lnTo>
                    <a:pt x="1056" y="268"/>
                  </a:lnTo>
                  <a:lnTo>
                    <a:pt x="1030" y="245"/>
                  </a:lnTo>
                  <a:lnTo>
                    <a:pt x="1005" y="220"/>
                  </a:lnTo>
                  <a:lnTo>
                    <a:pt x="979" y="196"/>
                  </a:lnTo>
                  <a:lnTo>
                    <a:pt x="956" y="170"/>
                  </a:lnTo>
                  <a:lnTo>
                    <a:pt x="934" y="146"/>
                  </a:lnTo>
                  <a:lnTo>
                    <a:pt x="914" y="121"/>
                  </a:lnTo>
                  <a:lnTo>
                    <a:pt x="894" y="97"/>
                  </a:lnTo>
                  <a:lnTo>
                    <a:pt x="876" y="72"/>
                  </a:lnTo>
                  <a:lnTo>
                    <a:pt x="858" y="49"/>
                  </a:lnTo>
                  <a:lnTo>
                    <a:pt x="842" y="26"/>
                  </a:lnTo>
                  <a:lnTo>
                    <a:pt x="827" y="5"/>
                  </a:lnTo>
                  <a:lnTo>
                    <a:pt x="817" y="3"/>
                  </a:lnTo>
                  <a:lnTo>
                    <a:pt x="805" y="2"/>
                  </a:lnTo>
                  <a:lnTo>
                    <a:pt x="795" y="1"/>
                  </a:lnTo>
                  <a:lnTo>
                    <a:pt x="783" y="1"/>
                  </a:lnTo>
                  <a:lnTo>
                    <a:pt x="772" y="0"/>
                  </a:lnTo>
                  <a:lnTo>
                    <a:pt x="760" y="0"/>
                  </a:lnTo>
                  <a:lnTo>
                    <a:pt x="750" y="0"/>
                  </a:lnTo>
                  <a:lnTo>
                    <a:pt x="739" y="0"/>
                  </a:lnTo>
                  <a:lnTo>
                    <a:pt x="732" y="0"/>
                  </a:lnTo>
                  <a:lnTo>
                    <a:pt x="726" y="0"/>
                  </a:lnTo>
                  <a:lnTo>
                    <a:pt x="719" y="0"/>
                  </a:lnTo>
                  <a:lnTo>
                    <a:pt x="713" y="0"/>
                  </a:lnTo>
                  <a:lnTo>
                    <a:pt x="707" y="0"/>
                  </a:lnTo>
                  <a:lnTo>
                    <a:pt x="701" y="0"/>
                  </a:lnTo>
                  <a:lnTo>
                    <a:pt x="695" y="1"/>
                  </a:lnTo>
                  <a:lnTo>
                    <a:pt x="688" y="1"/>
                  </a:lnTo>
                  <a:lnTo>
                    <a:pt x="645" y="68"/>
                  </a:lnTo>
                  <a:lnTo>
                    <a:pt x="598" y="135"/>
                  </a:lnTo>
                  <a:lnTo>
                    <a:pt x="546" y="200"/>
                  </a:lnTo>
                  <a:lnTo>
                    <a:pt x="492" y="263"/>
                  </a:lnTo>
                  <a:lnTo>
                    <a:pt x="436" y="324"/>
                  </a:lnTo>
                  <a:lnTo>
                    <a:pt x="378" y="382"/>
                  </a:lnTo>
                  <a:lnTo>
                    <a:pt x="322" y="436"/>
                  </a:lnTo>
                  <a:lnTo>
                    <a:pt x="265" y="487"/>
                  </a:lnTo>
                  <a:lnTo>
                    <a:pt x="212" y="534"/>
                  </a:lnTo>
                  <a:lnTo>
                    <a:pt x="163" y="577"/>
                  </a:lnTo>
                  <a:lnTo>
                    <a:pt x="118" y="614"/>
                  </a:lnTo>
                  <a:lnTo>
                    <a:pt x="79" y="645"/>
                  </a:lnTo>
                  <a:lnTo>
                    <a:pt x="45" y="670"/>
                  </a:lnTo>
                  <a:lnTo>
                    <a:pt x="21" y="689"/>
                  </a:lnTo>
                  <a:lnTo>
                    <a:pt x="6" y="700"/>
                  </a:lnTo>
                  <a:lnTo>
                    <a:pt x="0" y="704"/>
                  </a:lnTo>
                  <a:close/>
                </a:path>
              </a:pathLst>
            </a:custGeom>
            <a:solidFill>
              <a:srgbClr val="3099AA"/>
            </a:solidFill>
            <a:ln w="9525">
              <a:noFill/>
              <a:round/>
              <a:headEnd/>
              <a:tailEnd/>
            </a:ln>
          </p:spPr>
          <p:txBody>
            <a:bodyPr/>
            <a:lstStyle/>
            <a:p>
              <a:endParaRPr lang="en-US"/>
            </a:p>
          </p:txBody>
        </p:sp>
        <p:sp>
          <p:nvSpPr>
            <p:cNvPr id="30741" name="Freeform 24"/>
            <p:cNvSpPr>
              <a:spLocks/>
            </p:cNvSpPr>
            <p:nvPr/>
          </p:nvSpPr>
          <p:spPr bwMode="auto">
            <a:xfrm>
              <a:off x="4609" y="1745"/>
              <a:ext cx="135" cy="153"/>
            </a:xfrm>
            <a:custGeom>
              <a:avLst/>
              <a:gdLst>
                <a:gd name="T0" fmla="*/ 1 w 270"/>
                <a:gd name="T1" fmla="*/ 1 h 306"/>
                <a:gd name="T2" fmla="*/ 1 w 270"/>
                <a:gd name="T3" fmla="*/ 1 h 306"/>
                <a:gd name="T4" fmla="*/ 1 w 270"/>
                <a:gd name="T5" fmla="*/ 1 h 306"/>
                <a:gd name="T6" fmla="*/ 1 w 270"/>
                <a:gd name="T7" fmla="*/ 1 h 306"/>
                <a:gd name="T8" fmla="*/ 1 w 270"/>
                <a:gd name="T9" fmla="*/ 1 h 306"/>
                <a:gd name="T10" fmla="*/ 1 w 270"/>
                <a:gd name="T11" fmla="*/ 1 h 306"/>
                <a:gd name="T12" fmla="*/ 1 w 270"/>
                <a:gd name="T13" fmla="*/ 1 h 306"/>
                <a:gd name="T14" fmla="*/ 1 w 270"/>
                <a:gd name="T15" fmla="*/ 1 h 306"/>
                <a:gd name="T16" fmla="*/ 0 w 270"/>
                <a:gd name="T17" fmla="*/ 1 h 306"/>
                <a:gd name="T18" fmla="*/ 1 w 270"/>
                <a:gd name="T19" fmla="*/ 1 h 306"/>
                <a:gd name="T20" fmla="*/ 1 w 270"/>
                <a:gd name="T21" fmla="*/ 1 h 306"/>
                <a:gd name="T22" fmla="*/ 1 w 270"/>
                <a:gd name="T23" fmla="*/ 1 h 306"/>
                <a:gd name="T24" fmla="*/ 1 w 270"/>
                <a:gd name="T25" fmla="*/ 1 h 306"/>
                <a:gd name="T26" fmla="*/ 1 w 270"/>
                <a:gd name="T27" fmla="*/ 1 h 306"/>
                <a:gd name="T28" fmla="*/ 1 w 270"/>
                <a:gd name="T29" fmla="*/ 1 h 306"/>
                <a:gd name="T30" fmla="*/ 1 w 270"/>
                <a:gd name="T31" fmla="*/ 1 h 306"/>
                <a:gd name="T32" fmla="*/ 1 w 270"/>
                <a:gd name="T33" fmla="*/ 1 h 306"/>
                <a:gd name="T34" fmla="*/ 1 w 270"/>
                <a:gd name="T35" fmla="*/ 1 h 306"/>
                <a:gd name="T36" fmla="*/ 1 w 270"/>
                <a:gd name="T37" fmla="*/ 1 h 306"/>
                <a:gd name="T38" fmla="*/ 1 w 270"/>
                <a:gd name="T39" fmla="*/ 1 h 306"/>
                <a:gd name="T40" fmla="*/ 1 w 270"/>
                <a:gd name="T41" fmla="*/ 1 h 306"/>
                <a:gd name="T42" fmla="*/ 1 w 270"/>
                <a:gd name="T43" fmla="*/ 1 h 306"/>
                <a:gd name="T44" fmla="*/ 1 w 270"/>
                <a:gd name="T45" fmla="*/ 1 h 306"/>
                <a:gd name="T46" fmla="*/ 1 w 270"/>
                <a:gd name="T47" fmla="*/ 1 h 306"/>
                <a:gd name="T48" fmla="*/ 1 w 270"/>
                <a:gd name="T49" fmla="*/ 1 h 306"/>
                <a:gd name="T50" fmla="*/ 1 w 270"/>
                <a:gd name="T51" fmla="*/ 1 h 306"/>
                <a:gd name="T52" fmla="*/ 1 w 270"/>
                <a:gd name="T53" fmla="*/ 1 h 306"/>
                <a:gd name="T54" fmla="*/ 1 w 270"/>
                <a:gd name="T55" fmla="*/ 1 h 306"/>
                <a:gd name="T56" fmla="*/ 1 w 270"/>
                <a:gd name="T57" fmla="*/ 1 h 306"/>
                <a:gd name="T58" fmla="*/ 1 w 270"/>
                <a:gd name="T59" fmla="*/ 1 h 306"/>
                <a:gd name="T60" fmla="*/ 1 w 270"/>
                <a:gd name="T61" fmla="*/ 1 h 306"/>
                <a:gd name="T62" fmla="*/ 1 w 270"/>
                <a:gd name="T63" fmla="*/ 1 h 306"/>
                <a:gd name="T64" fmla="*/ 1 w 270"/>
                <a:gd name="T65" fmla="*/ 1 h 306"/>
                <a:gd name="T66" fmla="*/ 1 w 270"/>
                <a:gd name="T67" fmla="*/ 1 h 306"/>
                <a:gd name="T68" fmla="*/ 1 w 270"/>
                <a:gd name="T69" fmla="*/ 1 h 306"/>
                <a:gd name="T70" fmla="*/ 1 w 270"/>
                <a:gd name="T71" fmla="*/ 1 h 306"/>
                <a:gd name="T72" fmla="*/ 1 w 270"/>
                <a:gd name="T73" fmla="*/ 1 h 306"/>
                <a:gd name="T74" fmla="*/ 1 w 270"/>
                <a:gd name="T75" fmla="*/ 1 h 306"/>
                <a:gd name="T76" fmla="*/ 1 w 270"/>
                <a:gd name="T77" fmla="*/ 1 h 306"/>
                <a:gd name="T78" fmla="*/ 1 w 270"/>
                <a:gd name="T79" fmla="*/ 1 h 306"/>
                <a:gd name="T80" fmla="*/ 1 w 270"/>
                <a:gd name="T81" fmla="*/ 1 h 306"/>
                <a:gd name="T82" fmla="*/ 1 w 270"/>
                <a:gd name="T83" fmla="*/ 1 h 306"/>
                <a:gd name="T84" fmla="*/ 1 w 270"/>
                <a:gd name="T85" fmla="*/ 1 h 306"/>
                <a:gd name="T86" fmla="*/ 1 w 270"/>
                <a:gd name="T87" fmla="*/ 1 h 306"/>
                <a:gd name="T88" fmla="*/ 1 w 270"/>
                <a:gd name="T89" fmla="*/ 1 h 306"/>
                <a:gd name="T90" fmla="*/ 1 w 270"/>
                <a:gd name="T91" fmla="*/ 1 h 306"/>
                <a:gd name="T92" fmla="*/ 1 w 270"/>
                <a:gd name="T93" fmla="*/ 1 h 306"/>
                <a:gd name="T94" fmla="*/ 1 w 270"/>
                <a:gd name="T95" fmla="*/ 1 h 306"/>
                <a:gd name="T96" fmla="*/ 1 w 270"/>
                <a:gd name="T97" fmla="*/ 1 h 306"/>
                <a:gd name="T98" fmla="*/ 1 w 270"/>
                <a:gd name="T99" fmla="*/ 1 h 306"/>
                <a:gd name="T100" fmla="*/ 1 w 270"/>
                <a:gd name="T101" fmla="*/ 0 h 306"/>
                <a:gd name="T102" fmla="*/ 1 w 270"/>
                <a:gd name="T103" fmla="*/ 1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0"/>
                <a:gd name="T157" fmla="*/ 0 h 306"/>
                <a:gd name="T158" fmla="*/ 270 w 270"/>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0" h="306">
                  <a:moveTo>
                    <a:pt x="102" y="31"/>
                  </a:moveTo>
                  <a:lnTo>
                    <a:pt x="97" y="29"/>
                  </a:lnTo>
                  <a:lnTo>
                    <a:pt x="87" y="31"/>
                  </a:lnTo>
                  <a:lnTo>
                    <a:pt x="75" y="40"/>
                  </a:lnTo>
                  <a:lnTo>
                    <a:pt x="70" y="62"/>
                  </a:lnTo>
                  <a:lnTo>
                    <a:pt x="65" y="77"/>
                  </a:lnTo>
                  <a:lnTo>
                    <a:pt x="57" y="81"/>
                  </a:lnTo>
                  <a:lnTo>
                    <a:pt x="47" y="85"/>
                  </a:lnTo>
                  <a:lnTo>
                    <a:pt x="40" y="97"/>
                  </a:lnTo>
                  <a:lnTo>
                    <a:pt x="35" y="110"/>
                  </a:lnTo>
                  <a:lnTo>
                    <a:pt x="30" y="119"/>
                  </a:lnTo>
                  <a:lnTo>
                    <a:pt x="25" y="124"/>
                  </a:lnTo>
                  <a:lnTo>
                    <a:pt x="19" y="126"/>
                  </a:lnTo>
                  <a:lnTo>
                    <a:pt x="13" y="127"/>
                  </a:lnTo>
                  <a:lnTo>
                    <a:pt x="7" y="130"/>
                  </a:lnTo>
                  <a:lnTo>
                    <a:pt x="4" y="133"/>
                  </a:lnTo>
                  <a:lnTo>
                    <a:pt x="2" y="139"/>
                  </a:lnTo>
                  <a:lnTo>
                    <a:pt x="0" y="150"/>
                  </a:lnTo>
                  <a:lnTo>
                    <a:pt x="4" y="160"/>
                  </a:lnTo>
                  <a:lnTo>
                    <a:pt x="13" y="165"/>
                  </a:lnTo>
                  <a:lnTo>
                    <a:pt x="27" y="167"/>
                  </a:lnTo>
                  <a:lnTo>
                    <a:pt x="32" y="169"/>
                  </a:lnTo>
                  <a:lnTo>
                    <a:pt x="33" y="176"/>
                  </a:lnTo>
                  <a:lnTo>
                    <a:pt x="32" y="185"/>
                  </a:lnTo>
                  <a:lnTo>
                    <a:pt x="30" y="195"/>
                  </a:lnTo>
                  <a:lnTo>
                    <a:pt x="30" y="206"/>
                  </a:lnTo>
                  <a:lnTo>
                    <a:pt x="33" y="215"/>
                  </a:lnTo>
                  <a:lnTo>
                    <a:pt x="37" y="222"/>
                  </a:lnTo>
                  <a:lnTo>
                    <a:pt x="48" y="224"/>
                  </a:lnTo>
                  <a:lnTo>
                    <a:pt x="58" y="226"/>
                  </a:lnTo>
                  <a:lnTo>
                    <a:pt x="66" y="232"/>
                  </a:lnTo>
                  <a:lnTo>
                    <a:pt x="71" y="241"/>
                  </a:lnTo>
                  <a:lnTo>
                    <a:pt x="74" y="251"/>
                  </a:lnTo>
                  <a:lnTo>
                    <a:pt x="78" y="260"/>
                  </a:lnTo>
                  <a:lnTo>
                    <a:pt x="81" y="267"/>
                  </a:lnTo>
                  <a:lnTo>
                    <a:pt x="86" y="270"/>
                  </a:lnTo>
                  <a:lnTo>
                    <a:pt x="94" y="269"/>
                  </a:lnTo>
                  <a:lnTo>
                    <a:pt x="105" y="267"/>
                  </a:lnTo>
                  <a:lnTo>
                    <a:pt x="112" y="270"/>
                  </a:lnTo>
                  <a:lnTo>
                    <a:pt x="117" y="277"/>
                  </a:lnTo>
                  <a:lnTo>
                    <a:pt x="121" y="286"/>
                  </a:lnTo>
                  <a:lnTo>
                    <a:pt x="124" y="296"/>
                  </a:lnTo>
                  <a:lnTo>
                    <a:pt x="128" y="302"/>
                  </a:lnTo>
                  <a:lnTo>
                    <a:pt x="135" y="306"/>
                  </a:lnTo>
                  <a:lnTo>
                    <a:pt x="144" y="304"/>
                  </a:lnTo>
                  <a:lnTo>
                    <a:pt x="154" y="297"/>
                  </a:lnTo>
                  <a:lnTo>
                    <a:pt x="159" y="289"/>
                  </a:lnTo>
                  <a:lnTo>
                    <a:pt x="164" y="279"/>
                  </a:lnTo>
                  <a:lnTo>
                    <a:pt x="167" y="270"/>
                  </a:lnTo>
                  <a:lnTo>
                    <a:pt x="170" y="263"/>
                  </a:lnTo>
                  <a:lnTo>
                    <a:pt x="174" y="258"/>
                  </a:lnTo>
                  <a:lnTo>
                    <a:pt x="179" y="256"/>
                  </a:lnTo>
                  <a:lnTo>
                    <a:pt x="187" y="259"/>
                  </a:lnTo>
                  <a:lnTo>
                    <a:pt x="194" y="261"/>
                  </a:lnTo>
                  <a:lnTo>
                    <a:pt x="200" y="261"/>
                  </a:lnTo>
                  <a:lnTo>
                    <a:pt x="207" y="260"/>
                  </a:lnTo>
                  <a:lnTo>
                    <a:pt x="212" y="256"/>
                  </a:lnTo>
                  <a:lnTo>
                    <a:pt x="217" y="252"/>
                  </a:lnTo>
                  <a:lnTo>
                    <a:pt x="219" y="245"/>
                  </a:lnTo>
                  <a:lnTo>
                    <a:pt x="219" y="236"/>
                  </a:lnTo>
                  <a:lnTo>
                    <a:pt x="217" y="226"/>
                  </a:lnTo>
                  <a:lnTo>
                    <a:pt x="216" y="217"/>
                  </a:lnTo>
                  <a:lnTo>
                    <a:pt x="218" y="211"/>
                  </a:lnTo>
                  <a:lnTo>
                    <a:pt x="225" y="209"/>
                  </a:lnTo>
                  <a:lnTo>
                    <a:pt x="233" y="206"/>
                  </a:lnTo>
                  <a:lnTo>
                    <a:pt x="241" y="203"/>
                  </a:lnTo>
                  <a:lnTo>
                    <a:pt x="248" y="200"/>
                  </a:lnTo>
                  <a:lnTo>
                    <a:pt x="253" y="195"/>
                  </a:lnTo>
                  <a:lnTo>
                    <a:pt x="254" y="186"/>
                  </a:lnTo>
                  <a:lnTo>
                    <a:pt x="255" y="164"/>
                  </a:lnTo>
                  <a:lnTo>
                    <a:pt x="262" y="156"/>
                  </a:lnTo>
                  <a:lnTo>
                    <a:pt x="270" y="150"/>
                  </a:lnTo>
                  <a:lnTo>
                    <a:pt x="270" y="139"/>
                  </a:lnTo>
                  <a:lnTo>
                    <a:pt x="263" y="127"/>
                  </a:lnTo>
                  <a:lnTo>
                    <a:pt x="254" y="123"/>
                  </a:lnTo>
                  <a:lnTo>
                    <a:pt x="246" y="120"/>
                  </a:lnTo>
                  <a:lnTo>
                    <a:pt x="244" y="111"/>
                  </a:lnTo>
                  <a:lnTo>
                    <a:pt x="245" y="95"/>
                  </a:lnTo>
                  <a:lnTo>
                    <a:pt x="241" y="80"/>
                  </a:lnTo>
                  <a:lnTo>
                    <a:pt x="233" y="70"/>
                  </a:lnTo>
                  <a:lnTo>
                    <a:pt x="219" y="72"/>
                  </a:lnTo>
                  <a:lnTo>
                    <a:pt x="212" y="73"/>
                  </a:lnTo>
                  <a:lnTo>
                    <a:pt x="209" y="70"/>
                  </a:lnTo>
                  <a:lnTo>
                    <a:pt x="209" y="63"/>
                  </a:lnTo>
                  <a:lnTo>
                    <a:pt x="209" y="54"/>
                  </a:lnTo>
                  <a:lnTo>
                    <a:pt x="208" y="44"/>
                  </a:lnTo>
                  <a:lnTo>
                    <a:pt x="205" y="36"/>
                  </a:lnTo>
                  <a:lnTo>
                    <a:pt x="200" y="33"/>
                  </a:lnTo>
                  <a:lnTo>
                    <a:pt x="189" y="35"/>
                  </a:lnTo>
                  <a:lnTo>
                    <a:pt x="180" y="36"/>
                  </a:lnTo>
                  <a:lnTo>
                    <a:pt x="176" y="33"/>
                  </a:lnTo>
                  <a:lnTo>
                    <a:pt x="174" y="26"/>
                  </a:lnTo>
                  <a:lnTo>
                    <a:pt x="174" y="17"/>
                  </a:lnTo>
                  <a:lnTo>
                    <a:pt x="173" y="9"/>
                  </a:lnTo>
                  <a:lnTo>
                    <a:pt x="170" y="3"/>
                  </a:lnTo>
                  <a:lnTo>
                    <a:pt x="163" y="2"/>
                  </a:lnTo>
                  <a:lnTo>
                    <a:pt x="151" y="6"/>
                  </a:lnTo>
                  <a:lnTo>
                    <a:pt x="144" y="8"/>
                  </a:lnTo>
                  <a:lnTo>
                    <a:pt x="139" y="6"/>
                  </a:lnTo>
                  <a:lnTo>
                    <a:pt x="132" y="3"/>
                  </a:lnTo>
                  <a:lnTo>
                    <a:pt x="125" y="0"/>
                  </a:lnTo>
                  <a:lnTo>
                    <a:pt x="118" y="0"/>
                  </a:lnTo>
                  <a:lnTo>
                    <a:pt x="112" y="3"/>
                  </a:lnTo>
                  <a:lnTo>
                    <a:pt x="106" y="13"/>
                  </a:lnTo>
                  <a:lnTo>
                    <a:pt x="102" y="31"/>
                  </a:lnTo>
                  <a:close/>
                </a:path>
              </a:pathLst>
            </a:custGeom>
            <a:solidFill>
              <a:srgbClr val="000000"/>
            </a:solidFill>
            <a:ln w="9525">
              <a:noFill/>
              <a:round/>
              <a:headEnd/>
              <a:tailEnd/>
            </a:ln>
          </p:spPr>
          <p:txBody>
            <a:bodyPr/>
            <a:lstStyle/>
            <a:p>
              <a:endParaRPr lang="en-US"/>
            </a:p>
          </p:txBody>
        </p:sp>
        <p:sp>
          <p:nvSpPr>
            <p:cNvPr id="30742" name="Freeform 25"/>
            <p:cNvSpPr>
              <a:spLocks/>
            </p:cNvSpPr>
            <p:nvPr/>
          </p:nvSpPr>
          <p:spPr bwMode="auto">
            <a:xfrm>
              <a:off x="4644" y="1776"/>
              <a:ext cx="70" cy="84"/>
            </a:xfrm>
            <a:custGeom>
              <a:avLst/>
              <a:gdLst>
                <a:gd name="T0" fmla="*/ 1 w 140"/>
                <a:gd name="T1" fmla="*/ 1 h 168"/>
                <a:gd name="T2" fmla="*/ 1 w 140"/>
                <a:gd name="T3" fmla="*/ 1 h 168"/>
                <a:gd name="T4" fmla="*/ 1 w 140"/>
                <a:gd name="T5" fmla="*/ 1 h 168"/>
                <a:gd name="T6" fmla="*/ 1 w 140"/>
                <a:gd name="T7" fmla="*/ 1 h 168"/>
                <a:gd name="T8" fmla="*/ 1 w 140"/>
                <a:gd name="T9" fmla="*/ 1 h 168"/>
                <a:gd name="T10" fmla="*/ 1 w 140"/>
                <a:gd name="T11" fmla="*/ 1 h 168"/>
                <a:gd name="T12" fmla="*/ 1 w 140"/>
                <a:gd name="T13" fmla="*/ 0 h 168"/>
                <a:gd name="T14" fmla="*/ 1 w 140"/>
                <a:gd name="T15" fmla="*/ 1 h 168"/>
                <a:gd name="T16" fmla="*/ 1 w 140"/>
                <a:gd name="T17" fmla="*/ 1 h 168"/>
                <a:gd name="T18" fmla="*/ 1 w 140"/>
                <a:gd name="T19" fmla="*/ 1 h 168"/>
                <a:gd name="T20" fmla="*/ 1 w 140"/>
                <a:gd name="T21" fmla="*/ 1 h 168"/>
                <a:gd name="T22" fmla="*/ 1 w 140"/>
                <a:gd name="T23" fmla="*/ 1 h 168"/>
                <a:gd name="T24" fmla="*/ 1 w 140"/>
                <a:gd name="T25" fmla="*/ 1 h 168"/>
                <a:gd name="T26" fmla="*/ 1 w 140"/>
                <a:gd name="T27" fmla="*/ 1 h 168"/>
                <a:gd name="T28" fmla="*/ 1 w 140"/>
                <a:gd name="T29" fmla="*/ 1 h 168"/>
                <a:gd name="T30" fmla="*/ 1 w 140"/>
                <a:gd name="T31" fmla="*/ 1 h 168"/>
                <a:gd name="T32" fmla="*/ 1 w 140"/>
                <a:gd name="T33" fmla="*/ 1 h 168"/>
                <a:gd name="T34" fmla="*/ 0 w 140"/>
                <a:gd name="T35" fmla="*/ 1 h 168"/>
                <a:gd name="T36" fmla="*/ 0 w 140"/>
                <a:gd name="T37" fmla="*/ 1 h 168"/>
                <a:gd name="T38" fmla="*/ 1 w 140"/>
                <a:gd name="T39" fmla="*/ 1 h 168"/>
                <a:gd name="T40" fmla="*/ 1 w 140"/>
                <a:gd name="T41" fmla="*/ 1 h 168"/>
                <a:gd name="T42" fmla="*/ 1 w 140"/>
                <a:gd name="T43" fmla="*/ 1 h 168"/>
                <a:gd name="T44" fmla="*/ 1 w 140"/>
                <a:gd name="T45" fmla="*/ 1 h 168"/>
                <a:gd name="T46" fmla="*/ 1 w 140"/>
                <a:gd name="T47" fmla="*/ 1 h 168"/>
                <a:gd name="T48" fmla="*/ 1 w 140"/>
                <a:gd name="T49" fmla="*/ 1 h 168"/>
                <a:gd name="T50" fmla="*/ 1 w 140"/>
                <a:gd name="T51" fmla="*/ 1 h 168"/>
                <a:gd name="T52" fmla="*/ 1 w 140"/>
                <a:gd name="T53" fmla="*/ 1 h 168"/>
                <a:gd name="T54" fmla="*/ 1 w 140"/>
                <a:gd name="T55" fmla="*/ 1 h 168"/>
                <a:gd name="T56" fmla="*/ 1 w 140"/>
                <a:gd name="T57" fmla="*/ 1 h 168"/>
                <a:gd name="T58" fmla="*/ 1 w 140"/>
                <a:gd name="T59" fmla="*/ 1 h 168"/>
                <a:gd name="T60" fmla="*/ 1 w 140"/>
                <a:gd name="T61" fmla="*/ 1 h 168"/>
                <a:gd name="T62" fmla="*/ 1 w 140"/>
                <a:gd name="T63" fmla="*/ 1 h 168"/>
                <a:gd name="T64" fmla="*/ 1 w 140"/>
                <a:gd name="T65" fmla="*/ 1 h 168"/>
                <a:gd name="T66" fmla="*/ 1 w 140"/>
                <a:gd name="T67" fmla="*/ 1 h 168"/>
                <a:gd name="T68" fmla="*/ 1 w 140"/>
                <a:gd name="T69" fmla="*/ 1 h 168"/>
                <a:gd name="T70" fmla="*/ 1 w 140"/>
                <a:gd name="T71" fmla="*/ 1 h 168"/>
                <a:gd name="T72" fmla="*/ 1 w 140"/>
                <a:gd name="T73" fmla="*/ 1 h 168"/>
                <a:gd name="T74" fmla="*/ 1 w 140"/>
                <a:gd name="T75" fmla="*/ 1 h 168"/>
                <a:gd name="T76" fmla="*/ 1 w 140"/>
                <a:gd name="T77" fmla="*/ 1 h 168"/>
                <a:gd name="T78" fmla="*/ 1 w 140"/>
                <a:gd name="T79" fmla="*/ 1 h 168"/>
                <a:gd name="T80" fmla="*/ 1 w 140"/>
                <a:gd name="T81" fmla="*/ 1 h 168"/>
                <a:gd name="T82" fmla="*/ 1 w 140"/>
                <a:gd name="T83" fmla="*/ 1 h 168"/>
                <a:gd name="T84" fmla="*/ 1 w 140"/>
                <a:gd name="T85" fmla="*/ 1 h 168"/>
                <a:gd name="T86" fmla="*/ 1 w 140"/>
                <a:gd name="T87" fmla="*/ 1 h 168"/>
                <a:gd name="T88" fmla="*/ 1 w 140"/>
                <a:gd name="T89" fmla="*/ 1 h 1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
                <a:gd name="T136" fmla="*/ 0 h 168"/>
                <a:gd name="T137" fmla="*/ 140 w 140"/>
                <a:gd name="T138" fmla="*/ 168 h 1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 h="168">
                  <a:moveTo>
                    <a:pt x="110" y="32"/>
                  </a:moveTo>
                  <a:lnTo>
                    <a:pt x="107" y="28"/>
                  </a:lnTo>
                  <a:lnTo>
                    <a:pt x="100" y="19"/>
                  </a:lnTo>
                  <a:lnTo>
                    <a:pt x="91" y="10"/>
                  </a:lnTo>
                  <a:lnTo>
                    <a:pt x="84" y="3"/>
                  </a:lnTo>
                  <a:lnTo>
                    <a:pt x="78" y="1"/>
                  </a:lnTo>
                  <a:lnTo>
                    <a:pt x="71" y="0"/>
                  </a:lnTo>
                  <a:lnTo>
                    <a:pt x="62" y="2"/>
                  </a:lnTo>
                  <a:lnTo>
                    <a:pt x="53" y="10"/>
                  </a:lnTo>
                  <a:lnTo>
                    <a:pt x="47" y="16"/>
                  </a:lnTo>
                  <a:lnTo>
                    <a:pt x="41" y="23"/>
                  </a:lnTo>
                  <a:lnTo>
                    <a:pt x="35" y="31"/>
                  </a:lnTo>
                  <a:lnTo>
                    <a:pt x="28" y="39"/>
                  </a:lnTo>
                  <a:lnTo>
                    <a:pt x="21" y="48"/>
                  </a:lnTo>
                  <a:lnTo>
                    <a:pt x="16" y="56"/>
                  </a:lnTo>
                  <a:lnTo>
                    <a:pt x="10" y="65"/>
                  </a:lnTo>
                  <a:lnTo>
                    <a:pt x="4" y="72"/>
                  </a:lnTo>
                  <a:lnTo>
                    <a:pt x="0" y="81"/>
                  </a:lnTo>
                  <a:lnTo>
                    <a:pt x="0" y="94"/>
                  </a:lnTo>
                  <a:lnTo>
                    <a:pt x="7" y="109"/>
                  </a:lnTo>
                  <a:lnTo>
                    <a:pt x="20" y="130"/>
                  </a:lnTo>
                  <a:lnTo>
                    <a:pt x="30" y="141"/>
                  </a:lnTo>
                  <a:lnTo>
                    <a:pt x="40" y="150"/>
                  </a:lnTo>
                  <a:lnTo>
                    <a:pt x="49" y="157"/>
                  </a:lnTo>
                  <a:lnTo>
                    <a:pt x="57" y="163"/>
                  </a:lnTo>
                  <a:lnTo>
                    <a:pt x="66" y="167"/>
                  </a:lnTo>
                  <a:lnTo>
                    <a:pt x="74" y="168"/>
                  </a:lnTo>
                  <a:lnTo>
                    <a:pt x="81" y="165"/>
                  </a:lnTo>
                  <a:lnTo>
                    <a:pt x="87" y="161"/>
                  </a:lnTo>
                  <a:lnTo>
                    <a:pt x="93" y="154"/>
                  </a:lnTo>
                  <a:lnTo>
                    <a:pt x="100" y="146"/>
                  </a:lnTo>
                  <a:lnTo>
                    <a:pt x="108" y="137"/>
                  </a:lnTo>
                  <a:lnTo>
                    <a:pt x="116" y="129"/>
                  </a:lnTo>
                  <a:lnTo>
                    <a:pt x="123" y="119"/>
                  </a:lnTo>
                  <a:lnTo>
                    <a:pt x="130" y="111"/>
                  </a:lnTo>
                  <a:lnTo>
                    <a:pt x="134" y="103"/>
                  </a:lnTo>
                  <a:lnTo>
                    <a:pt x="137" y="97"/>
                  </a:lnTo>
                  <a:lnTo>
                    <a:pt x="138" y="92"/>
                  </a:lnTo>
                  <a:lnTo>
                    <a:pt x="139" y="86"/>
                  </a:lnTo>
                  <a:lnTo>
                    <a:pt x="140" y="79"/>
                  </a:lnTo>
                  <a:lnTo>
                    <a:pt x="139" y="72"/>
                  </a:lnTo>
                  <a:lnTo>
                    <a:pt x="135" y="64"/>
                  </a:lnTo>
                  <a:lnTo>
                    <a:pt x="130" y="55"/>
                  </a:lnTo>
                  <a:lnTo>
                    <a:pt x="122" y="45"/>
                  </a:lnTo>
                  <a:lnTo>
                    <a:pt x="110" y="32"/>
                  </a:lnTo>
                  <a:close/>
                </a:path>
              </a:pathLst>
            </a:custGeom>
            <a:solidFill>
              <a:srgbClr val="3099AA"/>
            </a:solidFill>
            <a:ln w="9525">
              <a:noFill/>
              <a:round/>
              <a:headEnd/>
              <a:tailEnd/>
            </a:ln>
          </p:spPr>
          <p:txBody>
            <a:bodyPr/>
            <a:lstStyle/>
            <a:p>
              <a:endParaRPr lang="en-US"/>
            </a:p>
          </p:txBody>
        </p:sp>
        <p:sp>
          <p:nvSpPr>
            <p:cNvPr id="30743" name="Freeform 26"/>
            <p:cNvSpPr>
              <a:spLocks/>
            </p:cNvSpPr>
            <p:nvPr/>
          </p:nvSpPr>
          <p:spPr bwMode="auto">
            <a:xfrm>
              <a:off x="4532" y="1946"/>
              <a:ext cx="171" cy="151"/>
            </a:xfrm>
            <a:custGeom>
              <a:avLst/>
              <a:gdLst>
                <a:gd name="T0" fmla="*/ 0 w 343"/>
                <a:gd name="T1" fmla="*/ 0 h 303"/>
                <a:gd name="T2" fmla="*/ 0 w 343"/>
                <a:gd name="T3" fmla="*/ 0 h 303"/>
                <a:gd name="T4" fmla="*/ 0 w 343"/>
                <a:gd name="T5" fmla="*/ 0 h 303"/>
                <a:gd name="T6" fmla="*/ 0 w 343"/>
                <a:gd name="T7" fmla="*/ 0 h 303"/>
                <a:gd name="T8" fmla="*/ 0 w 343"/>
                <a:gd name="T9" fmla="*/ 0 h 303"/>
                <a:gd name="T10" fmla="*/ 0 w 343"/>
                <a:gd name="T11" fmla="*/ 0 h 303"/>
                <a:gd name="T12" fmla="*/ 0 w 343"/>
                <a:gd name="T13" fmla="*/ 0 h 303"/>
                <a:gd name="T14" fmla="*/ 0 w 343"/>
                <a:gd name="T15" fmla="*/ 0 h 303"/>
                <a:gd name="T16" fmla="*/ 0 w 343"/>
                <a:gd name="T17" fmla="*/ 0 h 303"/>
                <a:gd name="T18" fmla="*/ 0 w 343"/>
                <a:gd name="T19" fmla="*/ 0 h 303"/>
                <a:gd name="T20" fmla="*/ 0 w 343"/>
                <a:gd name="T21" fmla="*/ 0 h 303"/>
                <a:gd name="T22" fmla="*/ 0 w 343"/>
                <a:gd name="T23" fmla="*/ 0 h 303"/>
                <a:gd name="T24" fmla="*/ 0 w 343"/>
                <a:gd name="T25" fmla="*/ 0 h 303"/>
                <a:gd name="T26" fmla="*/ 0 w 343"/>
                <a:gd name="T27" fmla="*/ 0 h 303"/>
                <a:gd name="T28" fmla="*/ 0 w 343"/>
                <a:gd name="T29" fmla="*/ 0 h 303"/>
                <a:gd name="T30" fmla="*/ 0 w 343"/>
                <a:gd name="T31" fmla="*/ 0 h 303"/>
                <a:gd name="T32" fmla="*/ 0 w 343"/>
                <a:gd name="T33" fmla="*/ 0 h 303"/>
                <a:gd name="T34" fmla="*/ 0 w 343"/>
                <a:gd name="T35" fmla="*/ 0 h 303"/>
                <a:gd name="T36" fmla="*/ 0 w 343"/>
                <a:gd name="T37" fmla="*/ 0 h 303"/>
                <a:gd name="T38" fmla="*/ 0 w 343"/>
                <a:gd name="T39" fmla="*/ 0 h 303"/>
                <a:gd name="T40" fmla="*/ 0 w 343"/>
                <a:gd name="T41" fmla="*/ 0 h 303"/>
                <a:gd name="T42" fmla="*/ 0 w 343"/>
                <a:gd name="T43" fmla="*/ 0 h 303"/>
                <a:gd name="T44" fmla="*/ 0 w 343"/>
                <a:gd name="T45" fmla="*/ 0 h 303"/>
                <a:gd name="T46" fmla="*/ 0 w 343"/>
                <a:gd name="T47" fmla="*/ 0 h 303"/>
                <a:gd name="T48" fmla="*/ 0 w 343"/>
                <a:gd name="T49" fmla="*/ 0 h 303"/>
                <a:gd name="T50" fmla="*/ 0 w 343"/>
                <a:gd name="T51" fmla="*/ 0 h 303"/>
                <a:gd name="T52" fmla="*/ 0 w 343"/>
                <a:gd name="T53" fmla="*/ 0 h 303"/>
                <a:gd name="T54" fmla="*/ 0 w 343"/>
                <a:gd name="T55" fmla="*/ 0 h 303"/>
                <a:gd name="T56" fmla="*/ 0 w 343"/>
                <a:gd name="T57" fmla="*/ 0 h 303"/>
                <a:gd name="T58" fmla="*/ 0 w 343"/>
                <a:gd name="T59" fmla="*/ 0 h 303"/>
                <a:gd name="T60" fmla="*/ 0 w 343"/>
                <a:gd name="T61" fmla="*/ 0 h 303"/>
                <a:gd name="T62" fmla="*/ 0 w 343"/>
                <a:gd name="T63" fmla="*/ 0 h 303"/>
                <a:gd name="T64" fmla="*/ 0 w 343"/>
                <a:gd name="T65" fmla="*/ 0 h 303"/>
                <a:gd name="T66" fmla="*/ 0 w 343"/>
                <a:gd name="T67" fmla="*/ 0 h 303"/>
                <a:gd name="T68" fmla="*/ 0 w 343"/>
                <a:gd name="T69" fmla="*/ 0 h 303"/>
                <a:gd name="T70" fmla="*/ 0 w 343"/>
                <a:gd name="T71" fmla="*/ 0 h 303"/>
                <a:gd name="T72" fmla="*/ 0 w 343"/>
                <a:gd name="T73" fmla="*/ 0 h 303"/>
                <a:gd name="T74" fmla="*/ 0 w 343"/>
                <a:gd name="T75" fmla="*/ 0 h 3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3"/>
                <a:gd name="T115" fmla="*/ 0 h 303"/>
                <a:gd name="T116" fmla="*/ 343 w 343"/>
                <a:gd name="T117" fmla="*/ 303 h 3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3" h="303">
                  <a:moveTo>
                    <a:pt x="318" y="3"/>
                  </a:moveTo>
                  <a:lnTo>
                    <a:pt x="316" y="3"/>
                  </a:lnTo>
                  <a:lnTo>
                    <a:pt x="308" y="2"/>
                  </a:lnTo>
                  <a:lnTo>
                    <a:pt x="298" y="0"/>
                  </a:lnTo>
                  <a:lnTo>
                    <a:pt x="287" y="2"/>
                  </a:lnTo>
                  <a:lnTo>
                    <a:pt x="276" y="6"/>
                  </a:lnTo>
                  <a:lnTo>
                    <a:pt x="267" y="13"/>
                  </a:lnTo>
                  <a:lnTo>
                    <a:pt x="261" y="26"/>
                  </a:lnTo>
                  <a:lnTo>
                    <a:pt x="260" y="43"/>
                  </a:lnTo>
                  <a:lnTo>
                    <a:pt x="261" y="63"/>
                  </a:lnTo>
                  <a:lnTo>
                    <a:pt x="263" y="81"/>
                  </a:lnTo>
                  <a:lnTo>
                    <a:pt x="261" y="96"/>
                  </a:lnTo>
                  <a:lnTo>
                    <a:pt x="258" y="109"/>
                  </a:lnTo>
                  <a:lnTo>
                    <a:pt x="252" y="118"/>
                  </a:lnTo>
                  <a:lnTo>
                    <a:pt x="243" y="125"/>
                  </a:lnTo>
                  <a:lnTo>
                    <a:pt x="229" y="128"/>
                  </a:lnTo>
                  <a:lnTo>
                    <a:pt x="212" y="128"/>
                  </a:lnTo>
                  <a:lnTo>
                    <a:pt x="191" y="128"/>
                  </a:lnTo>
                  <a:lnTo>
                    <a:pt x="172" y="133"/>
                  </a:lnTo>
                  <a:lnTo>
                    <a:pt x="152" y="140"/>
                  </a:lnTo>
                  <a:lnTo>
                    <a:pt x="135" y="150"/>
                  </a:lnTo>
                  <a:lnTo>
                    <a:pt x="121" y="164"/>
                  </a:lnTo>
                  <a:lnTo>
                    <a:pt x="111" y="179"/>
                  </a:lnTo>
                  <a:lnTo>
                    <a:pt x="105" y="196"/>
                  </a:lnTo>
                  <a:lnTo>
                    <a:pt x="106" y="215"/>
                  </a:lnTo>
                  <a:lnTo>
                    <a:pt x="106" y="232"/>
                  </a:lnTo>
                  <a:lnTo>
                    <a:pt x="101" y="246"/>
                  </a:lnTo>
                  <a:lnTo>
                    <a:pt x="91" y="257"/>
                  </a:lnTo>
                  <a:lnTo>
                    <a:pt x="78" y="264"/>
                  </a:lnTo>
                  <a:lnTo>
                    <a:pt x="63" y="269"/>
                  </a:lnTo>
                  <a:lnTo>
                    <a:pt x="47" y="271"/>
                  </a:lnTo>
                  <a:lnTo>
                    <a:pt x="32" y="270"/>
                  </a:lnTo>
                  <a:lnTo>
                    <a:pt x="18" y="265"/>
                  </a:lnTo>
                  <a:lnTo>
                    <a:pt x="14" y="268"/>
                  </a:lnTo>
                  <a:lnTo>
                    <a:pt x="5" y="273"/>
                  </a:lnTo>
                  <a:lnTo>
                    <a:pt x="0" y="283"/>
                  </a:lnTo>
                  <a:lnTo>
                    <a:pt x="9" y="295"/>
                  </a:lnTo>
                  <a:lnTo>
                    <a:pt x="22" y="301"/>
                  </a:lnTo>
                  <a:lnTo>
                    <a:pt x="39" y="303"/>
                  </a:lnTo>
                  <a:lnTo>
                    <a:pt x="60" y="302"/>
                  </a:lnTo>
                  <a:lnTo>
                    <a:pt x="81" y="298"/>
                  </a:lnTo>
                  <a:lnTo>
                    <a:pt x="101" y="290"/>
                  </a:lnTo>
                  <a:lnTo>
                    <a:pt x="119" y="279"/>
                  </a:lnTo>
                  <a:lnTo>
                    <a:pt x="130" y="266"/>
                  </a:lnTo>
                  <a:lnTo>
                    <a:pt x="135" y="250"/>
                  </a:lnTo>
                  <a:lnTo>
                    <a:pt x="136" y="233"/>
                  </a:lnTo>
                  <a:lnTo>
                    <a:pt x="139" y="217"/>
                  </a:lnTo>
                  <a:lnTo>
                    <a:pt x="145" y="202"/>
                  </a:lnTo>
                  <a:lnTo>
                    <a:pt x="153" y="188"/>
                  </a:lnTo>
                  <a:lnTo>
                    <a:pt x="162" y="178"/>
                  </a:lnTo>
                  <a:lnTo>
                    <a:pt x="175" y="171"/>
                  </a:lnTo>
                  <a:lnTo>
                    <a:pt x="190" y="167"/>
                  </a:lnTo>
                  <a:lnTo>
                    <a:pt x="206" y="169"/>
                  </a:lnTo>
                  <a:lnTo>
                    <a:pt x="223" y="171"/>
                  </a:lnTo>
                  <a:lnTo>
                    <a:pt x="240" y="169"/>
                  </a:lnTo>
                  <a:lnTo>
                    <a:pt x="255" y="164"/>
                  </a:lnTo>
                  <a:lnTo>
                    <a:pt x="266" y="156"/>
                  </a:lnTo>
                  <a:lnTo>
                    <a:pt x="276" y="146"/>
                  </a:lnTo>
                  <a:lnTo>
                    <a:pt x="284" y="132"/>
                  </a:lnTo>
                  <a:lnTo>
                    <a:pt x="289" y="117"/>
                  </a:lnTo>
                  <a:lnTo>
                    <a:pt x="290" y="98"/>
                  </a:lnTo>
                  <a:lnTo>
                    <a:pt x="290" y="80"/>
                  </a:lnTo>
                  <a:lnTo>
                    <a:pt x="291" y="65"/>
                  </a:lnTo>
                  <a:lnTo>
                    <a:pt x="294" y="51"/>
                  </a:lnTo>
                  <a:lnTo>
                    <a:pt x="297" y="42"/>
                  </a:lnTo>
                  <a:lnTo>
                    <a:pt x="302" y="35"/>
                  </a:lnTo>
                  <a:lnTo>
                    <a:pt x="309" y="34"/>
                  </a:lnTo>
                  <a:lnTo>
                    <a:pt x="317" y="36"/>
                  </a:lnTo>
                  <a:lnTo>
                    <a:pt x="327" y="43"/>
                  </a:lnTo>
                  <a:lnTo>
                    <a:pt x="336" y="49"/>
                  </a:lnTo>
                  <a:lnTo>
                    <a:pt x="341" y="49"/>
                  </a:lnTo>
                  <a:lnTo>
                    <a:pt x="343" y="44"/>
                  </a:lnTo>
                  <a:lnTo>
                    <a:pt x="342" y="36"/>
                  </a:lnTo>
                  <a:lnTo>
                    <a:pt x="339" y="26"/>
                  </a:lnTo>
                  <a:lnTo>
                    <a:pt x="334" y="17"/>
                  </a:lnTo>
                  <a:lnTo>
                    <a:pt x="326" y="8"/>
                  </a:lnTo>
                  <a:lnTo>
                    <a:pt x="318" y="3"/>
                  </a:lnTo>
                  <a:close/>
                </a:path>
              </a:pathLst>
            </a:custGeom>
            <a:solidFill>
              <a:srgbClr val="000000"/>
            </a:solidFill>
            <a:ln w="9525">
              <a:noFill/>
              <a:round/>
              <a:headEnd/>
              <a:tailEnd/>
            </a:ln>
          </p:spPr>
          <p:txBody>
            <a:bodyPr/>
            <a:lstStyle/>
            <a:p>
              <a:endParaRPr lang="en-US"/>
            </a:p>
          </p:txBody>
        </p:sp>
        <p:sp>
          <p:nvSpPr>
            <p:cNvPr id="30744" name="Freeform 27"/>
            <p:cNvSpPr>
              <a:spLocks/>
            </p:cNvSpPr>
            <p:nvPr/>
          </p:nvSpPr>
          <p:spPr bwMode="auto">
            <a:xfrm>
              <a:off x="4570" y="1979"/>
              <a:ext cx="173" cy="151"/>
            </a:xfrm>
            <a:custGeom>
              <a:avLst/>
              <a:gdLst>
                <a:gd name="T0" fmla="*/ 1 w 346"/>
                <a:gd name="T1" fmla="*/ 0 h 303"/>
                <a:gd name="T2" fmla="*/ 1 w 346"/>
                <a:gd name="T3" fmla="*/ 0 h 303"/>
                <a:gd name="T4" fmla="*/ 1 w 346"/>
                <a:gd name="T5" fmla="*/ 0 h 303"/>
                <a:gd name="T6" fmla="*/ 1 w 346"/>
                <a:gd name="T7" fmla="*/ 0 h 303"/>
                <a:gd name="T8" fmla="*/ 1 w 346"/>
                <a:gd name="T9" fmla="*/ 0 h 303"/>
                <a:gd name="T10" fmla="*/ 1 w 346"/>
                <a:gd name="T11" fmla="*/ 0 h 303"/>
                <a:gd name="T12" fmla="*/ 1 w 346"/>
                <a:gd name="T13" fmla="*/ 0 h 303"/>
                <a:gd name="T14" fmla="*/ 1 w 346"/>
                <a:gd name="T15" fmla="*/ 0 h 303"/>
                <a:gd name="T16" fmla="*/ 1 w 346"/>
                <a:gd name="T17" fmla="*/ 0 h 303"/>
                <a:gd name="T18" fmla="*/ 1 w 346"/>
                <a:gd name="T19" fmla="*/ 0 h 303"/>
                <a:gd name="T20" fmla="*/ 1 w 346"/>
                <a:gd name="T21" fmla="*/ 0 h 303"/>
                <a:gd name="T22" fmla="*/ 1 w 346"/>
                <a:gd name="T23" fmla="*/ 0 h 303"/>
                <a:gd name="T24" fmla="*/ 1 w 346"/>
                <a:gd name="T25" fmla="*/ 0 h 303"/>
                <a:gd name="T26" fmla="*/ 1 w 346"/>
                <a:gd name="T27" fmla="*/ 0 h 303"/>
                <a:gd name="T28" fmla="*/ 1 w 346"/>
                <a:gd name="T29" fmla="*/ 0 h 303"/>
                <a:gd name="T30" fmla="*/ 1 w 346"/>
                <a:gd name="T31" fmla="*/ 0 h 303"/>
                <a:gd name="T32" fmla="*/ 1 w 346"/>
                <a:gd name="T33" fmla="*/ 0 h 303"/>
                <a:gd name="T34" fmla="*/ 0 w 346"/>
                <a:gd name="T35" fmla="*/ 0 h 303"/>
                <a:gd name="T36" fmla="*/ 1 w 346"/>
                <a:gd name="T37" fmla="*/ 0 h 303"/>
                <a:gd name="T38" fmla="*/ 1 w 346"/>
                <a:gd name="T39" fmla="*/ 0 h 303"/>
                <a:gd name="T40" fmla="*/ 1 w 346"/>
                <a:gd name="T41" fmla="*/ 0 h 303"/>
                <a:gd name="T42" fmla="*/ 1 w 346"/>
                <a:gd name="T43" fmla="*/ 0 h 303"/>
                <a:gd name="T44" fmla="*/ 1 w 346"/>
                <a:gd name="T45" fmla="*/ 0 h 303"/>
                <a:gd name="T46" fmla="*/ 1 w 346"/>
                <a:gd name="T47" fmla="*/ 0 h 303"/>
                <a:gd name="T48" fmla="*/ 1 w 346"/>
                <a:gd name="T49" fmla="*/ 0 h 303"/>
                <a:gd name="T50" fmla="*/ 1 w 346"/>
                <a:gd name="T51" fmla="*/ 0 h 303"/>
                <a:gd name="T52" fmla="*/ 1 w 346"/>
                <a:gd name="T53" fmla="*/ 0 h 303"/>
                <a:gd name="T54" fmla="*/ 1 w 346"/>
                <a:gd name="T55" fmla="*/ 0 h 303"/>
                <a:gd name="T56" fmla="*/ 1 w 346"/>
                <a:gd name="T57" fmla="*/ 0 h 303"/>
                <a:gd name="T58" fmla="*/ 1 w 346"/>
                <a:gd name="T59" fmla="*/ 0 h 303"/>
                <a:gd name="T60" fmla="*/ 1 w 346"/>
                <a:gd name="T61" fmla="*/ 0 h 303"/>
                <a:gd name="T62" fmla="*/ 1 w 346"/>
                <a:gd name="T63" fmla="*/ 0 h 303"/>
                <a:gd name="T64" fmla="*/ 1 w 346"/>
                <a:gd name="T65" fmla="*/ 0 h 303"/>
                <a:gd name="T66" fmla="*/ 1 w 346"/>
                <a:gd name="T67" fmla="*/ 0 h 303"/>
                <a:gd name="T68" fmla="*/ 1 w 346"/>
                <a:gd name="T69" fmla="*/ 0 h 303"/>
                <a:gd name="T70" fmla="*/ 1 w 346"/>
                <a:gd name="T71" fmla="*/ 0 h 303"/>
                <a:gd name="T72" fmla="*/ 1 w 346"/>
                <a:gd name="T73" fmla="*/ 0 h 303"/>
                <a:gd name="T74" fmla="*/ 1 w 346"/>
                <a:gd name="T75" fmla="*/ 0 h 3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303"/>
                <a:gd name="T116" fmla="*/ 346 w 346"/>
                <a:gd name="T117" fmla="*/ 303 h 3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303">
                  <a:moveTo>
                    <a:pt x="318" y="2"/>
                  </a:moveTo>
                  <a:lnTo>
                    <a:pt x="316" y="2"/>
                  </a:lnTo>
                  <a:lnTo>
                    <a:pt x="308" y="1"/>
                  </a:lnTo>
                  <a:lnTo>
                    <a:pt x="298" y="0"/>
                  </a:lnTo>
                  <a:lnTo>
                    <a:pt x="287" y="1"/>
                  </a:lnTo>
                  <a:lnTo>
                    <a:pt x="277" y="6"/>
                  </a:lnTo>
                  <a:lnTo>
                    <a:pt x="267" y="13"/>
                  </a:lnTo>
                  <a:lnTo>
                    <a:pt x="262" y="25"/>
                  </a:lnTo>
                  <a:lnTo>
                    <a:pt x="260" y="43"/>
                  </a:lnTo>
                  <a:lnTo>
                    <a:pt x="262" y="62"/>
                  </a:lnTo>
                  <a:lnTo>
                    <a:pt x="263" y="81"/>
                  </a:lnTo>
                  <a:lnTo>
                    <a:pt x="262" y="96"/>
                  </a:lnTo>
                  <a:lnTo>
                    <a:pt x="258" y="108"/>
                  </a:lnTo>
                  <a:lnTo>
                    <a:pt x="252" y="118"/>
                  </a:lnTo>
                  <a:lnTo>
                    <a:pt x="243" y="124"/>
                  </a:lnTo>
                  <a:lnTo>
                    <a:pt x="229" y="128"/>
                  </a:lnTo>
                  <a:lnTo>
                    <a:pt x="212" y="128"/>
                  </a:lnTo>
                  <a:lnTo>
                    <a:pt x="191" y="128"/>
                  </a:lnTo>
                  <a:lnTo>
                    <a:pt x="172" y="133"/>
                  </a:lnTo>
                  <a:lnTo>
                    <a:pt x="152" y="139"/>
                  </a:lnTo>
                  <a:lnTo>
                    <a:pt x="135" y="150"/>
                  </a:lnTo>
                  <a:lnTo>
                    <a:pt x="121" y="164"/>
                  </a:lnTo>
                  <a:lnTo>
                    <a:pt x="111" y="179"/>
                  </a:lnTo>
                  <a:lnTo>
                    <a:pt x="105" y="196"/>
                  </a:lnTo>
                  <a:lnTo>
                    <a:pt x="106" y="214"/>
                  </a:lnTo>
                  <a:lnTo>
                    <a:pt x="106" y="232"/>
                  </a:lnTo>
                  <a:lnTo>
                    <a:pt x="102" y="245"/>
                  </a:lnTo>
                  <a:lnTo>
                    <a:pt x="91" y="257"/>
                  </a:lnTo>
                  <a:lnTo>
                    <a:pt x="78" y="264"/>
                  </a:lnTo>
                  <a:lnTo>
                    <a:pt x="64" y="268"/>
                  </a:lnTo>
                  <a:lnTo>
                    <a:pt x="47" y="271"/>
                  </a:lnTo>
                  <a:lnTo>
                    <a:pt x="32" y="270"/>
                  </a:lnTo>
                  <a:lnTo>
                    <a:pt x="19" y="265"/>
                  </a:lnTo>
                  <a:lnTo>
                    <a:pt x="14" y="267"/>
                  </a:lnTo>
                  <a:lnTo>
                    <a:pt x="5" y="273"/>
                  </a:lnTo>
                  <a:lnTo>
                    <a:pt x="0" y="282"/>
                  </a:lnTo>
                  <a:lnTo>
                    <a:pt x="9" y="295"/>
                  </a:lnTo>
                  <a:lnTo>
                    <a:pt x="22" y="301"/>
                  </a:lnTo>
                  <a:lnTo>
                    <a:pt x="39" y="303"/>
                  </a:lnTo>
                  <a:lnTo>
                    <a:pt x="60" y="302"/>
                  </a:lnTo>
                  <a:lnTo>
                    <a:pt x="81" y="297"/>
                  </a:lnTo>
                  <a:lnTo>
                    <a:pt x="102" y="289"/>
                  </a:lnTo>
                  <a:lnTo>
                    <a:pt x="119" y="279"/>
                  </a:lnTo>
                  <a:lnTo>
                    <a:pt x="130" y="266"/>
                  </a:lnTo>
                  <a:lnTo>
                    <a:pt x="135" y="250"/>
                  </a:lnTo>
                  <a:lnTo>
                    <a:pt x="136" y="233"/>
                  </a:lnTo>
                  <a:lnTo>
                    <a:pt x="140" y="218"/>
                  </a:lnTo>
                  <a:lnTo>
                    <a:pt x="145" y="204"/>
                  </a:lnTo>
                  <a:lnTo>
                    <a:pt x="153" y="191"/>
                  </a:lnTo>
                  <a:lnTo>
                    <a:pt x="163" y="182"/>
                  </a:lnTo>
                  <a:lnTo>
                    <a:pt x="175" y="174"/>
                  </a:lnTo>
                  <a:lnTo>
                    <a:pt x="190" y="169"/>
                  </a:lnTo>
                  <a:lnTo>
                    <a:pt x="206" y="168"/>
                  </a:lnTo>
                  <a:lnTo>
                    <a:pt x="224" y="167"/>
                  </a:lnTo>
                  <a:lnTo>
                    <a:pt x="239" y="165"/>
                  </a:lnTo>
                  <a:lnTo>
                    <a:pt x="251" y="159"/>
                  </a:lnTo>
                  <a:lnTo>
                    <a:pt x="262" y="152"/>
                  </a:lnTo>
                  <a:lnTo>
                    <a:pt x="269" y="143"/>
                  </a:lnTo>
                  <a:lnTo>
                    <a:pt x="274" y="130"/>
                  </a:lnTo>
                  <a:lnTo>
                    <a:pt x="278" y="115"/>
                  </a:lnTo>
                  <a:lnTo>
                    <a:pt x="279" y="98"/>
                  </a:lnTo>
                  <a:lnTo>
                    <a:pt x="280" y="81"/>
                  </a:lnTo>
                  <a:lnTo>
                    <a:pt x="281" y="65"/>
                  </a:lnTo>
                  <a:lnTo>
                    <a:pt x="286" y="53"/>
                  </a:lnTo>
                  <a:lnTo>
                    <a:pt x="290" y="44"/>
                  </a:lnTo>
                  <a:lnTo>
                    <a:pt x="297" y="38"/>
                  </a:lnTo>
                  <a:lnTo>
                    <a:pt x="305" y="36"/>
                  </a:lnTo>
                  <a:lnTo>
                    <a:pt x="316" y="37"/>
                  </a:lnTo>
                  <a:lnTo>
                    <a:pt x="327" y="43"/>
                  </a:lnTo>
                  <a:lnTo>
                    <a:pt x="338" y="47"/>
                  </a:lnTo>
                  <a:lnTo>
                    <a:pt x="343" y="46"/>
                  </a:lnTo>
                  <a:lnTo>
                    <a:pt x="346" y="42"/>
                  </a:lnTo>
                  <a:lnTo>
                    <a:pt x="345" y="33"/>
                  </a:lnTo>
                  <a:lnTo>
                    <a:pt x="340" y="24"/>
                  </a:lnTo>
                  <a:lnTo>
                    <a:pt x="334" y="15"/>
                  </a:lnTo>
                  <a:lnTo>
                    <a:pt x="327" y="7"/>
                  </a:lnTo>
                  <a:lnTo>
                    <a:pt x="318" y="2"/>
                  </a:lnTo>
                  <a:close/>
                </a:path>
              </a:pathLst>
            </a:custGeom>
            <a:solidFill>
              <a:srgbClr val="000000"/>
            </a:solidFill>
            <a:ln w="9525">
              <a:noFill/>
              <a:round/>
              <a:headEnd/>
              <a:tailEnd/>
            </a:ln>
          </p:spPr>
          <p:txBody>
            <a:bodyPr/>
            <a:lstStyle/>
            <a:p>
              <a:endParaRPr lang="en-US"/>
            </a:p>
          </p:txBody>
        </p:sp>
        <p:sp>
          <p:nvSpPr>
            <p:cNvPr id="30745" name="Freeform 28"/>
            <p:cNvSpPr>
              <a:spLocks/>
            </p:cNvSpPr>
            <p:nvPr/>
          </p:nvSpPr>
          <p:spPr bwMode="auto">
            <a:xfrm>
              <a:off x="4609" y="2011"/>
              <a:ext cx="172" cy="152"/>
            </a:xfrm>
            <a:custGeom>
              <a:avLst/>
              <a:gdLst>
                <a:gd name="T0" fmla="*/ 0 w 345"/>
                <a:gd name="T1" fmla="*/ 1 h 303"/>
                <a:gd name="T2" fmla="*/ 0 w 345"/>
                <a:gd name="T3" fmla="*/ 0 h 303"/>
                <a:gd name="T4" fmla="*/ 0 w 345"/>
                <a:gd name="T5" fmla="*/ 1 h 303"/>
                <a:gd name="T6" fmla="*/ 0 w 345"/>
                <a:gd name="T7" fmla="*/ 1 h 303"/>
                <a:gd name="T8" fmla="*/ 0 w 345"/>
                <a:gd name="T9" fmla="*/ 1 h 303"/>
                <a:gd name="T10" fmla="*/ 0 w 345"/>
                <a:gd name="T11" fmla="*/ 1 h 303"/>
                <a:gd name="T12" fmla="*/ 0 w 345"/>
                <a:gd name="T13" fmla="*/ 1 h 303"/>
                <a:gd name="T14" fmla="*/ 0 w 345"/>
                <a:gd name="T15" fmla="*/ 1 h 303"/>
                <a:gd name="T16" fmla="*/ 0 w 345"/>
                <a:gd name="T17" fmla="*/ 1 h 303"/>
                <a:gd name="T18" fmla="*/ 0 w 345"/>
                <a:gd name="T19" fmla="*/ 1 h 303"/>
                <a:gd name="T20" fmla="*/ 0 w 345"/>
                <a:gd name="T21" fmla="*/ 1 h 303"/>
                <a:gd name="T22" fmla="*/ 0 w 345"/>
                <a:gd name="T23" fmla="*/ 1 h 303"/>
                <a:gd name="T24" fmla="*/ 0 w 345"/>
                <a:gd name="T25" fmla="*/ 1 h 303"/>
                <a:gd name="T26" fmla="*/ 0 w 345"/>
                <a:gd name="T27" fmla="*/ 1 h 303"/>
                <a:gd name="T28" fmla="*/ 0 w 345"/>
                <a:gd name="T29" fmla="*/ 1 h 303"/>
                <a:gd name="T30" fmla="*/ 0 w 345"/>
                <a:gd name="T31" fmla="*/ 1 h 303"/>
                <a:gd name="T32" fmla="*/ 0 w 345"/>
                <a:gd name="T33" fmla="*/ 1 h 303"/>
                <a:gd name="T34" fmla="*/ 0 w 345"/>
                <a:gd name="T35" fmla="*/ 1 h 303"/>
                <a:gd name="T36" fmla="*/ 0 w 345"/>
                <a:gd name="T37" fmla="*/ 1 h 303"/>
                <a:gd name="T38" fmla="*/ 0 w 345"/>
                <a:gd name="T39" fmla="*/ 1 h 303"/>
                <a:gd name="T40" fmla="*/ 0 w 345"/>
                <a:gd name="T41" fmla="*/ 1 h 303"/>
                <a:gd name="T42" fmla="*/ 0 w 345"/>
                <a:gd name="T43" fmla="*/ 1 h 303"/>
                <a:gd name="T44" fmla="*/ 0 w 345"/>
                <a:gd name="T45" fmla="*/ 1 h 303"/>
                <a:gd name="T46" fmla="*/ 0 w 345"/>
                <a:gd name="T47" fmla="*/ 1 h 303"/>
                <a:gd name="T48" fmla="*/ 0 w 345"/>
                <a:gd name="T49" fmla="*/ 1 h 303"/>
                <a:gd name="T50" fmla="*/ 0 w 345"/>
                <a:gd name="T51" fmla="*/ 1 h 303"/>
                <a:gd name="T52" fmla="*/ 0 w 345"/>
                <a:gd name="T53" fmla="*/ 1 h 303"/>
                <a:gd name="T54" fmla="*/ 0 w 345"/>
                <a:gd name="T55" fmla="*/ 1 h 303"/>
                <a:gd name="T56" fmla="*/ 0 w 345"/>
                <a:gd name="T57" fmla="*/ 1 h 303"/>
                <a:gd name="T58" fmla="*/ 0 w 345"/>
                <a:gd name="T59" fmla="*/ 1 h 303"/>
                <a:gd name="T60" fmla="*/ 0 w 345"/>
                <a:gd name="T61" fmla="*/ 1 h 303"/>
                <a:gd name="T62" fmla="*/ 0 w 345"/>
                <a:gd name="T63" fmla="*/ 1 h 303"/>
                <a:gd name="T64" fmla="*/ 0 w 345"/>
                <a:gd name="T65" fmla="*/ 1 h 303"/>
                <a:gd name="T66" fmla="*/ 0 w 345"/>
                <a:gd name="T67" fmla="*/ 1 h 303"/>
                <a:gd name="T68" fmla="*/ 0 w 345"/>
                <a:gd name="T69" fmla="*/ 1 h 303"/>
                <a:gd name="T70" fmla="*/ 0 w 345"/>
                <a:gd name="T71" fmla="*/ 1 h 303"/>
                <a:gd name="T72" fmla="*/ 0 w 345"/>
                <a:gd name="T73" fmla="*/ 1 h 303"/>
                <a:gd name="T74" fmla="*/ 0 w 345"/>
                <a:gd name="T75" fmla="*/ 1 h 3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303"/>
                <a:gd name="T116" fmla="*/ 345 w 345"/>
                <a:gd name="T117" fmla="*/ 303 h 3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303">
                  <a:moveTo>
                    <a:pt x="318" y="2"/>
                  </a:moveTo>
                  <a:lnTo>
                    <a:pt x="316" y="2"/>
                  </a:lnTo>
                  <a:lnTo>
                    <a:pt x="308" y="1"/>
                  </a:lnTo>
                  <a:lnTo>
                    <a:pt x="299" y="0"/>
                  </a:lnTo>
                  <a:lnTo>
                    <a:pt x="287" y="1"/>
                  </a:lnTo>
                  <a:lnTo>
                    <a:pt x="276" y="5"/>
                  </a:lnTo>
                  <a:lnTo>
                    <a:pt x="266" y="12"/>
                  </a:lnTo>
                  <a:lnTo>
                    <a:pt x="261" y="25"/>
                  </a:lnTo>
                  <a:lnTo>
                    <a:pt x="259" y="42"/>
                  </a:lnTo>
                  <a:lnTo>
                    <a:pt x="262" y="62"/>
                  </a:lnTo>
                  <a:lnTo>
                    <a:pt x="262" y="80"/>
                  </a:lnTo>
                  <a:lnTo>
                    <a:pt x="261" y="95"/>
                  </a:lnTo>
                  <a:lnTo>
                    <a:pt x="258" y="108"/>
                  </a:lnTo>
                  <a:lnTo>
                    <a:pt x="253" y="117"/>
                  </a:lnTo>
                  <a:lnTo>
                    <a:pt x="243" y="124"/>
                  </a:lnTo>
                  <a:lnTo>
                    <a:pt x="230" y="128"/>
                  </a:lnTo>
                  <a:lnTo>
                    <a:pt x="212" y="128"/>
                  </a:lnTo>
                  <a:lnTo>
                    <a:pt x="192" y="128"/>
                  </a:lnTo>
                  <a:lnTo>
                    <a:pt x="172" y="132"/>
                  </a:lnTo>
                  <a:lnTo>
                    <a:pt x="152" y="139"/>
                  </a:lnTo>
                  <a:lnTo>
                    <a:pt x="135" y="149"/>
                  </a:lnTo>
                  <a:lnTo>
                    <a:pt x="121" y="163"/>
                  </a:lnTo>
                  <a:lnTo>
                    <a:pt x="111" y="178"/>
                  </a:lnTo>
                  <a:lnTo>
                    <a:pt x="105" y="196"/>
                  </a:lnTo>
                  <a:lnTo>
                    <a:pt x="106" y="214"/>
                  </a:lnTo>
                  <a:lnTo>
                    <a:pt x="106" y="231"/>
                  </a:lnTo>
                  <a:lnTo>
                    <a:pt x="102" y="245"/>
                  </a:lnTo>
                  <a:lnTo>
                    <a:pt x="91" y="257"/>
                  </a:lnTo>
                  <a:lnTo>
                    <a:pt x="79" y="264"/>
                  </a:lnTo>
                  <a:lnTo>
                    <a:pt x="64" y="268"/>
                  </a:lnTo>
                  <a:lnTo>
                    <a:pt x="48" y="270"/>
                  </a:lnTo>
                  <a:lnTo>
                    <a:pt x="33" y="269"/>
                  </a:lnTo>
                  <a:lnTo>
                    <a:pt x="19" y="265"/>
                  </a:lnTo>
                  <a:lnTo>
                    <a:pt x="14" y="267"/>
                  </a:lnTo>
                  <a:lnTo>
                    <a:pt x="5" y="273"/>
                  </a:lnTo>
                  <a:lnTo>
                    <a:pt x="0" y="282"/>
                  </a:lnTo>
                  <a:lnTo>
                    <a:pt x="10" y="295"/>
                  </a:lnTo>
                  <a:lnTo>
                    <a:pt x="22" y="300"/>
                  </a:lnTo>
                  <a:lnTo>
                    <a:pt x="40" y="303"/>
                  </a:lnTo>
                  <a:lnTo>
                    <a:pt x="60" y="302"/>
                  </a:lnTo>
                  <a:lnTo>
                    <a:pt x="81" y="297"/>
                  </a:lnTo>
                  <a:lnTo>
                    <a:pt x="102" y="289"/>
                  </a:lnTo>
                  <a:lnTo>
                    <a:pt x="119" y="278"/>
                  </a:lnTo>
                  <a:lnTo>
                    <a:pt x="130" y="266"/>
                  </a:lnTo>
                  <a:lnTo>
                    <a:pt x="135" y="250"/>
                  </a:lnTo>
                  <a:lnTo>
                    <a:pt x="136" y="232"/>
                  </a:lnTo>
                  <a:lnTo>
                    <a:pt x="140" y="216"/>
                  </a:lnTo>
                  <a:lnTo>
                    <a:pt x="145" y="201"/>
                  </a:lnTo>
                  <a:lnTo>
                    <a:pt x="154" y="187"/>
                  </a:lnTo>
                  <a:lnTo>
                    <a:pt x="163" y="177"/>
                  </a:lnTo>
                  <a:lnTo>
                    <a:pt x="175" y="170"/>
                  </a:lnTo>
                  <a:lnTo>
                    <a:pt x="190" y="167"/>
                  </a:lnTo>
                  <a:lnTo>
                    <a:pt x="206" y="168"/>
                  </a:lnTo>
                  <a:lnTo>
                    <a:pt x="224" y="170"/>
                  </a:lnTo>
                  <a:lnTo>
                    <a:pt x="239" y="168"/>
                  </a:lnTo>
                  <a:lnTo>
                    <a:pt x="250" y="163"/>
                  </a:lnTo>
                  <a:lnTo>
                    <a:pt x="261" y="155"/>
                  </a:lnTo>
                  <a:lnTo>
                    <a:pt x="269" y="145"/>
                  </a:lnTo>
                  <a:lnTo>
                    <a:pt x="274" y="131"/>
                  </a:lnTo>
                  <a:lnTo>
                    <a:pt x="278" y="116"/>
                  </a:lnTo>
                  <a:lnTo>
                    <a:pt x="279" y="98"/>
                  </a:lnTo>
                  <a:lnTo>
                    <a:pt x="280" y="80"/>
                  </a:lnTo>
                  <a:lnTo>
                    <a:pt x="281" y="64"/>
                  </a:lnTo>
                  <a:lnTo>
                    <a:pt x="286" y="53"/>
                  </a:lnTo>
                  <a:lnTo>
                    <a:pt x="291" y="43"/>
                  </a:lnTo>
                  <a:lnTo>
                    <a:pt x="297" y="38"/>
                  </a:lnTo>
                  <a:lnTo>
                    <a:pt x="306" y="35"/>
                  </a:lnTo>
                  <a:lnTo>
                    <a:pt x="316" y="37"/>
                  </a:lnTo>
                  <a:lnTo>
                    <a:pt x="327" y="42"/>
                  </a:lnTo>
                  <a:lnTo>
                    <a:pt x="338" y="47"/>
                  </a:lnTo>
                  <a:lnTo>
                    <a:pt x="344" y="46"/>
                  </a:lnTo>
                  <a:lnTo>
                    <a:pt x="345" y="41"/>
                  </a:lnTo>
                  <a:lnTo>
                    <a:pt x="344" y="33"/>
                  </a:lnTo>
                  <a:lnTo>
                    <a:pt x="340" y="25"/>
                  </a:lnTo>
                  <a:lnTo>
                    <a:pt x="334" y="16"/>
                  </a:lnTo>
                  <a:lnTo>
                    <a:pt x="327" y="8"/>
                  </a:lnTo>
                  <a:lnTo>
                    <a:pt x="318" y="2"/>
                  </a:lnTo>
                  <a:close/>
                </a:path>
              </a:pathLst>
            </a:custGeom>
            <a:solidFill>
              <a:srgbClr val="000000"/>
            </a:solidFill>
            <a:ln w="9525">
              <a:noFill/>
              <a:round/>
              <a:headEnd/>
              <a:tailEnd/>
            </a:ln>
          </p:spPr>
          <p:txBody>
            <a:bodyPr/>
            <a:lstStyle/>
            <a:p>
              <a:endParaRPr lang="en-US"/>
            </a:p>
          </p:txBody>
        </p:sp>
        <p:sp>
          <p:nvSpPr>
            <p:cNvPr id="30746" name="Freeform 29"/>
            <p:cNvSpPr>
              <a:spLocks/>
            </p:cNvSpPr>
            <p:nvPr/>
          </p:nvSpPr>
          <p:spPr bwMode="auto">
            <a:xfrm>
              <a:off x="4355" y="2023"/>
              <a:ext cx="63" cy="55"/>
            </a:xfrm>
            <a:custGeom>
              <a:avLst/>
              <a:gdLst>
                <a:gd name="T0" fmla="*/ 0 w 127"/>
                <a:gd name="T1" fmla="*/ 1 h 109"/>
                <a:gd name="T2" fmla="*/ 0 w 127"/>
                <a:gd name="T3" fmla="*/ 1 h 109"/>
                <a:gd name="T4" fmla="*/ 0 w 127"/>
                <a:gd name="T5" fmla="*/ 1 h 109"/>
                <a:gd name="T6" fmla="*/ 0 w 127"/>
                <a:gd name="T7" fmla="*/ 1 h 109"/>
                <a:gd name="T8" fmla="*/ 0 w 127"/>
                <a:gd name="T9" fmla="*/ 1 h 109"/>
                <a:gd name="T10" fmla="*/ 0 w 127"/>
                <a:gd name="T11" fmla="*/ 1 h 109"/>
                <a:gd name="T12" fmla="*/ 0 w 127"/>
                <a:gd name="T13" fmla="*/ 1 h 109"/>
                <a:gd name="T14" fmla="*/ 0 w 127"/>
                <a:gd name="T15" fmla="*/ 1 h 109"/>
                <a:gd name="T16" fmla="*/ 0 w 127"/>
                <a:gd name="T17" fmla="*/ 1 h 109"/>
                <a:gd name="T18" fmla="*/ 0 w 127"/>
                <a:gd name="T19" fmla="*/ 1 h 109"/>
                <a:gd name="T20" fmla="*/ 0 w 127"/>
                <a:gd name="T21" fmla="*/ 0 h 109"/>
                <a:gd name="T22" fmla="*/ 0 w 127"/>
                <a:gd name="T23" fmla="*/ 0 h 109"/>
                <a:gd name="T24" fmla="*/ 0 w 127"/>
                <a:gd name="T25" fmla="*/ 1 h 109"/>
                <a:gd name="T26" fmla="*/ 0 w 127"/>
                <a:gd name="T27" fmla="*/ 1 h 109"/>
                <a:gd name="T28" fmla="*/ 0 w 127"/>
                <a:gd name="T29" fmla="*/ 1 h 109"/>
                <a:gd name="T30" fmla="*/ 0 w 127"/>
                <a:gd name="T31" fmla="*/ 1 h 109"/>
                <a:gd name="T32" fmla="*/ 0 w 127"/>
                <a:gd name="T33" fmla="*/ 1 h 109"/>
                <a:gd name="T34" fmla="*/ 0 w 127"/>
                <a:gd name="T35" fmla="*/ 1 h 109"/>
                <a:gd name="T36" fmla="*/ 0 w 127"/>
                <a:gd name="T37" fmla="*/ 1 h 109"/>
                <a:gd name="T38" fmla="*/ 0 w 127"/>
                <a:gd name="T39" fmla="*/ 1 h 109"/>
                <a:gd name="T40" fmla="*/ 0 w 127"/>
                <a:gd name="T41" fmla="*/ 1 h 109"/>
                <a:gd name="T42" fmla="*/ 0 w 127"/>
                <a:gd name="T43" fmla="*/ 1 h 109"/>
                <a:gd name="T44" fmla="*/ 0 w 127"/>
                <a:gd name="T45" fmla="*/ 1 h 109"/>
                <a:gd name="T46" fmla="*/ 0 w 127"/>
                <a:gd name="T47" fmla="*/ 1 h 109"/>
                <a:gd name="T48" fmla="*/ 0 w 127"/>
                <a:gd name="T49" fmla="*/ 1 h 109"/>
                <a:gd name="T50" fmla="*/ 0 w 127"/>
                <a:gd name="T51" fmla="*/ 1 h 109"/>
                <a:gd name="T52" fmla="*/ 0 w 127"/>
                <a:gd name="T53" fmla="*/ 1 h 109"/>
                <a:gd name="T54" fmla="*/ 0 w 127"/>
                <a:gd name="T55" fmla="*/ 1 h 109"/>
                <a:gd name="T56" fmla="*/ 0 w 127"/>
                <a:gd name="T57" fmla="*/ 1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7"/>
                <a:gd name="T88" fmla="*/ 0 h 109"/>
                <a:gd name="T89" fmla="*/ 127 w 127"/>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7" h="109">
                  <a:moveTo>
                    <a:pt x="3" y="76"/>
                  </a:moveTo>
                  <a:lnTo>
                    <a:pt x="5" y="75"/>
                  </a:lnTo>
                  <a:lnTo>
                    <a:pt x="12" y="71"/>
                  </a:lnTo>
                  <a:lnTo>
                    <a:pt x="22" y="65"/>
                  </a:lnTo>
                  <a:lnTo>
                    <a:pt x="34" y="57"/>
                  </a:lnTo>
                  <a:lnTo>
                    <a:pt x="47" y="49"/>
                  </a:lnTo>
                  <a:lnTo>
                    <a:pt x="60" y="39"/>
                  </a:lnTo>
                  <a:lnTo>
                    <a:pt x="72" y="27"/>
                  </a:lnTo>
                  <a:lnTo>
                    <a:pt x="82" y="15"/>
                  </a:lnTo>
                  <a:lnTo>
                    <a:pt x="91" y="4"/>
                  </a:lnTo>
                  <a:lnTo>
                    <a:pt x="102" y="0"/>
                  </a:lnTo>
                  <a:lnTo>
                    <a:pt x="111" y="0"/>
                  </a:lnTo>
                  <a:lnTo>
                    <a:pt x="120" y="3"/>
                  </a:lnTo>
                  <a:lnTo>
                    <a:pt x="126" y="10"/>
                  </a:lnTo>
                  <a:lnTo>
                    <a:pt x="127" y="19"/>
                  </a:lnTo>
                  <a:lnTo>
                    <a:pt x="125" y="30"/>
                  </a:lnTo>
                  <a:lnTo>
                    <a:pt x="116" y="42"/>
                  </a:lnTo>
                  <a:lnTo>
                    <a:pt x="103" y="55"/>
                  </a:lnTo>
                  <a:lnTo>
                    <a:pt x="91" y="67"/>
                  </a:lnTo>
                  <a:lnTo>
                    <a:pt x="80" y="78"/>
                  </a:lnTo>
                  <a:lnTo>
                    <a:pt x="68" y="88"/>
                  </a:lnTo>
                  <a:lnTo>
                    <a:pt x="58" y="97"/>
                  </a:lnTo>
                  <a:lnTo>
                    <a:pt x="47" y="103"/>
                  </a:lnTo>
                  <a:lnTo>
                    <a:pt x="36" y="108"/>
                  </a:lnTo>
                  <a:lnTo>
                    <a:pt x="26" y="109"/>
                  </a:lnTo>
                  <a:lnTo>
                    <a:pt x="10" y="107"/>
                  </a:lnTo>
                  <a:lnTo>
                    <a:pt x="2" y="101"/>
                  </a:lnTo>
                  <a:lnTo>
                    <a:pt x="0" y="91"/>
                  </a:lnTo>
                  <a:lnTo>
                    <a:pt x="3" y="76"/>
                  </a:lnTo>
                  <a:close/>
                </a:path>
              </a:pathLst>
            </a:custGeom>
            <a:solidFill>
              <a:srgbClr val="000000"/>
            </a:solidFill>
            <a:ln w="9525">
              <a:noFill/>
              <a:round/>
              <a:headEnd/>
              <a:tailEnd/>
            </a:ln>
          </p:spPr>
          <p:txBody>
            <a:bodyPr/>
            <a:lstStyle/>
            <a:p>
              <a:endParaRPr lang="en-US"/>
            </a:p>
          </p:txBody>
        </p:sp>
        <p:sp>
          <p:nvSpPr>
            <p:cNvPr id="30747" name="Freeform 30"/>
            <p:cNvSpPr>
              <a:spLocks/>
            </p:cNvSpPr>
            <p:nvPr/>
          </p:nvSpPr>
          <p:spPr bwMode="auto">
            <a:xfrm>
              <a:off x="4383" y="2048"/>
              <a:ext cx="63" cy="55"/>
            </a:xfrm>
            <a:custGeom>
              <a:avLst/>
              <a:gdLst>
                <a:gd name="T0" fmla="*/ 0 w 127"/>
                <a:gd name="T1" fmla="*/ 1 h 110"/>
                <a:gd name="T2" fmla="*/ 0 w 127"/>
                <a:gd name="T3" fmla="*/ 1 h 110"/>
                <a:gd name="T4" fmla="*/ 0 w 127"/>
                <a:gd name="T5" fmla="*/ 1 h 110"/>
                <a:gd name="T6" fmla="*/ 0 w 127"/>
                <a:gd name="T7" fmla="*/ 1 h 110"/>
                <a:gd name="T8" fmla="*/ 0 w 127"/>
                <a:gd name="T9" fmla="*/ 1 h 110"/>
                <a:gd name="T10" fmla="*/ 0 w 127"/>
                <a:gd name="T11" fmla="*/ 1 h 110"/>
                <a:gd name="T12" fmla="*/ 0 w 127"/>
                <a:gd name="T13" fmla="*/ 1 h 110"/>
                <a:gd name="T14" fmla="*/ 0 w 127"/>
                <a:gd name="T15" fmla="*/ 1 h 110"/>
                <a:gd name="T16" fmla="*/ 0 w 127"/>
                <a:gd name="T17" fmla="*/ 1 h 110"/>
                <a:gd name="T18" fmla="*/ 0 w 127"/>
                <a:gd name="T19" fmla="*/ 1 h 110"/>
                <a:gd name="T20" fmla="*/ 0 w 127"/>
                <a:gd name="T21" fmla="*/ 0 h 110"/>
                <a:gd name="T22" fmla="*/ 0 w 127"/>
                <a:gd name="T23" fmla="*/ 0 h 110"/>
                <a:gd name="T24" fmla="*/ 0 w 127"/>
                <a:gd name="T25" fmla="*/ 1 h 110"/>
                <a:gd name="T26" fmla="*/ 0 w 127"/>
                <a:gd name="T27" fmla="*/ 1 h 110"/>
                <a:gd name="T28" fmla="*/ 0 w 127"/>
                <a:gd name="T29" fmla="*/ 1 h 110"/>
                <a:gd name="T30" fmla="*/ 0 w 127"/>
                <a:gd name="T31" fmla="*/ 1 h 110"/>
                <a:gd name="T32" fmla="*/ 0 w 127"/>
                <a:gd name="T33" fmla="*/ 1 h 110"/>
                <a:gd name="T34" fmla="*/ 0 w 127"/>
                <a:gd name="T35" fmla="*/ 1 h 110"/>
                <a:gd name="T36" fmla="*/ 0 w 127"/>
                <a:gd name="T37" fmla="*/ 1 h 110"/>
                <a:gd name="T38" fmla="*/ 0 w 127"/>
                <a:gd name="T39" fmla="*/ 1 h 110"/>
                <a:gd name="T40" fmla="*/ 0 w 127"/>
                <a:gd name="T41" fmla="*/ 1 h 110"/>
                <a:gd name="T42" fmla="*/ 0 w 127"/>
                <a:gd name="T43" fmla="*/ 1 h 110"/>
                <a:gd name="T44" fmla="*/ 0 w 127"/>
                <a:gd name="T45" fmla="*/ 1 h 110"/>
                <a:gd name="T46" fmla="*/ 0 w 127"/>
                <a:gd name="T47" fmla="*/ 1 h 110"/>
                <a:gd name="T48" fmla="*/ 0 w 127"/>
                <a:gd name="T49" fmla="*/ 1 h 110"/>
                <a:gd name="T50" fmla="*/ 0 w 127"/>
                <a:gd name="T51" fmla="*/ 1 h 110"/>
                <a:gd name="T52" fmla="*/ 0 w 127"/>
                <a:gd name="T53" fmla="*/ 1 h 110"/>
                <a:gd name="T54" fmla="*/ 0 w 127"/>
                <a:gd name="T55" fmla="*/ 1 h 110"/>
                <a:gd name="T56" fmla="*/ 0 w 127"/>
                <a:gd name="T57" fmla="*/ 1 h 1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7"/>
                <a:gd name="T88" fmla="*/ 0 h 110"/>
                <a:gd name="T89" fmla="*/ 127 w 127"/>
                <a:gd name="T90" fmla="*/ 110 h 1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7" h="110">
                  <a:moveTo>
                    <a:pt x="2" y="76"/>
                  </a:moveTo>
                  <a:lnTo>
                    <a:pt x="4" y="75"/>
                  </a:lnTo>
                  <a:lnTo>
                    <a:pt x="11" y="72"/>
                  </a:lnTo>
                  <a:lnTo>
                    <a:pt x="22" y="66"/>
                  </a:lnTo>
                  <a:lnTo>
                    <a:pt x="33" y="58"/>
                  </a:lnTo>
                  <a:lnTo>
                    <a:pt x="46" y="49"/>
                  </a:lnTo>
                  <a:lnTo>
                    <a:pt x="59" y="38"/>
                  </a:lnTo>
                  <a:lnTo>
                    <a:pt x="71" y="27"/>
                  </a:lnTo>
                  <a:lnTo>
                    <a:pt x="80" y="14"/>
                  </a:lnTo>
                  <a:lnTo>
                    <a:pt x="90" y="5"/>
                  </a:lnTo>
                  <a:lnTo>
                    <a:pt x="100" y="0"/>
                  </a:lnTo>
                  <a:lnTo>
                    <a:pt x="110" y="0"/>
                  </a:lnTo>
                  <a:lnTo>
                    <a:pt x="118" y="4"/>
                  </a:lnTo>
                  <a:lnTo>
                    <a:pt x="125" y="11"/>
                  </a:lnTo>
                  <a:lnTo>
                    <a:pt x="127" y="20"/>
                  </a:lnTo>
                  <a:lnTo>
                    <a:pt x="124" y="30"/>
                  </a:lnTo>
                  <a:lnTo>
                    <a:pt x="115" y="43"/>
                  </a:lnTo>
                  <a:lnTo>
                    <a:pt x="102" y="56"/>
                  </a:lnTo>
                  <a:lnTo>
                    <a:pt x="91" y="67"/>
                  </a:lnTo>
                  <a:lnTo>
                    <a:pt x="78" y="79"/>
                  </a:lnTo>
                  <a:lnTo>
                    <a:pt x="68" y="89"/>
                  </a:lnTo>
                  <a:lnTo>
                    <a:pt x="56" y="97"/>
                  </a:lnTo>
                  <a:lnTo>
                    <a:pt x="46" y="104"/>
                  </a:lnTo>
                  <a:lnTo>
                    <a:pt x="36" y="109"/>
                  </a:lnTo>
                  <a:lnTo>
                    <a:pt x="25" y="110"/>
                  </a:lnTo>
                  <a:lnTo>
                    <a:pt x="9" y="108"/>
                  </a:lnTo>
                  <a:lnTo>
                    <a:pt x="1" y="102"/>
                  </a:lnTo>
                  <a:lnTo>
                    <a:pt x="0" y="91"/>
                  </a:lnTo>
                  <a:lnTo>
                    <a:pt x="2" y="76"/>
                  </a:lnTo>
                  <a:close/>
                </a:path>
              </a:pathLst>
            </a:custGeom>
            <a:solidFill>
              <a:srgbClr val="000000"/>
            </a:solidFill>
            <a:ln w="9525">
              <a:noFill/>
              <a:round/>
              <a:headEnd/>
              <a:tailEnd/>
            </a:ln>
          </p:spPr>
          <p:txBody>
            <a:bodyPr/>
            <a:lstStyle/>
            <a:p>
              <a:endParaRPr lang="en-US"/>
            </a:p>
          </p:txBody>
        </p:sp>
        <p:sp>
          <p:nvSpPr>
            <p:cNvPr id="30748" name="Freeform 31"/>
            <p:cNvSpPr>
              <a:spLocks/>
            </p:cNvSpPr>
            <p:nvPr/>
          </p:nvSpPr>
          <p:spPr bwMode="auto">
            <a:xfrm>
              <a:off x="4411" y="2073"/>
              <a:ext cx="63" cy="55"/>
            </a:xfrm>
            <a:custGeom>
              <a:avLst/>
              <a:gdLst>
                <a:gd name="T0" fmla="*/ 0 w 128"/>
                <a:gd name="T1" fmla="*/ 0 h 111"/>
                <a:gd name="T2" fmla="*/ 0 w 128"/>
                <a:gd name="T3" fmla="*/ 0 h 111"/>
                <a:gd name="T4" fmla="*/ 0 w 128"/>
                <a:gd name="T5" fmla="*/ 0 h 111"/>
                <a:gd name="T6" fmla="*/ 0 w 128"/>
                <a:gd name="T7" fmla="*/ 0 h 111"/>
                <a:gd name="T8" fmla="*/ 0 w 128"/>
                <a:gd name="T9" fmla="*/ 0 h 111"/>
                <a:gd name="T10" fmla="*/ 0 w 128"/>
                <a:gd name="T11" fmla="*/ 0 h 111"/>
                <a:gd name="T12" fmla="*/ 0 w 128"/>
                <a:gd name="T13" fmla="*/ 0 h 111"/>
                <a:gd name="T14" fmla="*/ 0 w 128"/>
                <a:gd name="T15" fmla="*/ 0 h 111"/>
                <a:gd name="T16" fmla="*/ 0 w 128"/>
                <a:gd name="T17" fmla="*/ 0 h 111"/>
                <a:gd name="T18" fmla="*/ 0 w 128"/>
                <a:gd name="T19" fmla="*/ 0 h 111"/>
                <a:gd name="T20" fmla="*/ 0 w 128"/>
                <a:gd name="T21" fmla="*/ 0 h 111"/>
                <a:gd name="T22" fmla="*/ 0 w 128"/>
                <a:gd name="T23" fmla="*/ 0 h 111"/>
                <a:gd name="T24" fmla="*/ 0 w 128"/>
                <a:gd name="T25" fmla="*/ 0 h 111"/>
                <a:gd name="T26" fmla="*/ 0 w 128"/>
                <a:gd name="T27" fmla="*/ 0 h 111"/>
                <a:gd name="T28" fmla="*/ 0 w 128"/>
                <a:gd name="T29" fmla="*/ 0 h 111"/>
                <a:gd name="T30" fmla="*/ 0 w 128"/>
                <a:gd name="T31" fmla="*/ 0 h 111"/>
                <a:gd name="T32" fmla="*/ 0 w 128"/>
                <a:gd name="T33" fmla="*/ 0 h 111"/>
                <a:gd name="T34" fmla="*/ 0 w 128"/>
                <a:gd name="T35" fmla="*/ 0 h 111"/>
                <a:gd name="T36" fmla="*/ 0 w 128"/>
                <a:gd name="T37" fmla="*/ 0 h 111"/>
                <a:gd name="T38" fmla="*/ 0 w 128"/>
                <a:gd name="T39" fmla="*/ 0 h 111"/>
                <a:gd name="T40" fmla="*/ 0 w 128"/>
                <a:gd name="T41" fmla="*/ 0 h 111"/>
                <a:gd name="T42" fmla="*/ 0 w 128"/>
                <a:gd name="T43" fmla="*/ 0 h 111"/>
                <a:gd name="T44" fmla="*/ 0 w 128"/>
                <a:gd name="T45" fmla="*/ 0 h 111"/>
                <a:gd name="T46" fmla="*/ 0 w 128"/>
                <a:gd name="T47" fmla="*/ 0 h 111"/>
                <a:gd name="T48" fmla="*/ 0 w 128"/>
                <a:gd name="T49" fmla="*/ 0 h 111"/>
                <a:gd name="T50" fmla="*/ 0 w 128"/>
                <a:gd name="T51" fmla="*/ 0 h 111"/>
                <a:gd name="T52" fmla="*/ 0 w 128"/>
                <a:gd name="T53" fmla="*/ 0 h 111"/>
                <a:gd name="T54" fmla="*/ 0 w 128"/>
                <a:gd name="T55" fmla="*/ 0 h 111"/>
                <a:gd name="T56" fmla="*/ 0 w 128"/>
                <a:gd name="T57" fmla="*/ 0 h 1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111"/>
                <a:gd name="T89" fmla="*/ 128 w 128"/>
                <a:gd name="T90" fmla="*/ 111 h 1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111">
                  <a:moveTo>
                    <a:pt x="4" y="77"/>
                  </a:moveTo>
                  <a:lnTo>
                    <a:pt x="6" y="76"/>
                  </a:lnTo>
                  <a:lnTo>
                    <a:pt x="13" y="73"/>
                  </a:lnTo>
                  <a:lnTo>
                    <a:pt x="23" y="67"/>
                  </a:lnTo>
                  <a:lnTo>
                    <a:pt x="35" y="59"/>
                  </a:lnTo>
                  <a:lnTo>
                    <a:pt x="47" y="50"/>
                  </a:lnTo>
                  <a:lnTo>
                    <a:pt x="60" y="39"/>
                  </a:lnTo>
                  <a:lnTo>
                    <a:pt x="73" y="28"/>
                  </a:lnTo>
                  <a:lnTo>
                    <a:pt x="82" y="15"/>
                  </a:lnTo>
                  <a:lnTo>
                    <a:pt x="91" y="6"/>
                  </a:lnTo>
                  <a:lnTo>
                    <a:pt x="102" y="0"/>
                  </a:lnTo>
                  <a:lnTo>
                    <a:pt x="112" y="0"/>
                  </a:lnTo>
                  <a:lnTo>
                    <a:pt x="120" y="3"/>
                  </a:lnTo>
                  <a:lnTo>
                    <a:pt x="126" y="10"/>
                  </a:lnTo>
                  <a:lnTo>
                    <a:pt x="128" y="20"/>
                  </a:lnTo>
                  <a:lnTo>
                    <a:pt x="125" y="31"/>
                  </a:lnTo>
                  <a:lnTo>
                    <a:pt x="115" y="44"/>
                  </a:lnTo>
                  <a:lnTo>
                    <a:pt x="103" y="56"/>
                  </a:lnTo>
                  <a:lnTo>
                    <a:pt x="91" y="68"/>
                  </a:lnTo>
                  <a:lnTo>
                    <a:pt x="80" y="79"/>
                  </a:lnTo>
                  <a:lnTo>
                    <a:pt x="69" y="90"/>
                  </a:lnTo>
                  <a:lnTo>
                    <a:pt x="58" y="98"/>
                  </a:lnTo>
                  <a:lnTo>
                    <a:pt x="47" y="105"/>
                  </a:lnTo>
                  <a:lnTo>
                    <a:pt x="36" y="109"/>
                  </a:lnTo>
                  <a:lnTo>
                    <a:pt x="25" y="111"/>
                  </a:lnTo>
                  <a:lnTo>
                    <a:pt x="9" y="108"/>
                  </a:lnTo>
                  <a:lnTo>
                    <a:pt x="2" y="102"/>
                  </a:lnTo>
                  <a:lnTo>
                    <a:pt x="0" y="92"/>
                  </a:lnTo>
                  <a:lnTo>
                    <a:pt x="4" y="77"/>
                  </a:lnTo>
                  <a:close/>
                </a:path>
              </a:pathLst>
            </a:custGeom>
            <a:solidFill>
              <a:srgbClr val="000000"/>
            </a:solidFill>
            <a:ln w="9525">
              <a:noFill/>
              <a:round/>
              <a:headEnd/>
              <a:tailEnd/>
            </a:ln>
          </p:spPr>
          <p:txBody>
            <a:bodyPr/>
            <a:lstStyle/>
            <a:p>
              <a:endParaRPr lang="en-US"/>
            </a:p>
          </p:txBody>
        </p:sp>
      </p:grpSp>
      <p:grpSp>
        <p:nvGrpSpPr>
          <p:cNvPr id="2" name="Group 1">
            <a:extLst>
              <a:ext uri="{FF2B5EF4-FFF2-40B4-BE49-F238E27FC236}">
                <a16:creationId xmlns:a16="http://schemas.microsoft.com/office/drawing/2014/main" id="{FDFBAA35-50CF-95EC-2570-1E8324E04122}"/>
              </a:ext>
            </a:extLst>
          </p:cNvPr>
          <p:cNvGrpSpPr/>
          <p:nvPr/>
        </p:nvGrpSpPr>
        <p:grpSpPr>
          <a:xfrm>
            <a:off x="7567790" y="5196020"/>
            <a:ext cx="1511215" cy="488627"/>
            <a:chOff x="40787" y="3206127"/>
            <a:chExt cx="1511215" cy="488627"/>
          </a:xfrm>
        </p:grpSpPr>
        <p:sp>
          <p:nvSpPr>
            <p:cNvPr id="3" name="Rectangle 2">
              <a:extLst>
                <a:ext uri="{FF2B5EF4-FFF2-40B4-BE49-F238E27FC236}">
                  <a16:creationId xmlns:a16="http://schemas.microsoft.com/office/drawing/2014/main" id="{7DFEA104-9A37-8B4E-EE67-13270379B566}"/>
                </a:ext>
              </a:extLst>
            </p:cNvPr>
            <p:cNvSpPr/>
            <p:nvPr/>
          </p:nvSpPr>
          <p:spPr>
            <a:xfrm>
              <a:off x="50886" y="3220336"/>
              <a:ext cx="1501116" cy="400110"/>
            </a:xfrm>
            <a:prstGeom prst="rect">
              <a:avLst/>
            </a:prstGeom>
            <a:noFill/>
          </p:spPr>
          <p:txBody>
            <a:bodyPr wrap="non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Turn &amp; Tab</a:t>
              </a:r>
            </a:p>
          </p:txBody>
        </p:sp>
        <p:sp>
          <p:nvSpPr>
            <p:cNvPr id="4" name="Speech Bubble: Rectangle with Corners Rounded 3">
              <a:extLst>
                <a:ext uri="{FF2B5EF4-FFF2-40B4-BE49-F238E27FC236}">
                  <a16:creationId xmlns:a16="http://schemas.microsoft.com/office/drawing/2014/main" id="{FD09D7D3-7B33-8495-C0CE-20D7B2ADF0CC}"/>
                </a:ext>
              </a:extLst>
            </p:cNvPr>
            <p:cNvSpPr/>
            <p:nvPr/>
          </p:nvSpPr>
          <p:spPr bwMode="auto">
            <a:xfrm>
              <a:off x="40787" y="3206127"/>
              <a:ext cx="1511215" cy="488627"/>
            </a:xfrm>
            <a:prstGeom prst="wedgeRoundRectCallout">
              <a:avLst>
                <a:gd name="adj1" fmla="val 1157"/>
                <a:gd name="adj2" fmla="val 205774"/>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85800" y="1981200"/>
            <a:ext cx="8153400" cy="685800"/>
          </a:xfrm>
          <a:prstGeom prst="rect">
            <a:avLst/>
          </a:prstGeom>
          <a:solidFill>
            <a:srgbClr val="FFFF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a:p>
        </p:txBody>
      </p:sp>
      <p:sp>
        <p:nvSpPr>
          <p:cNvPr id="30722" name="Footer Placeholder 3"/>
          <p:cNvSpPr>
            <a:spLocks noGrp="1"/>
          </p:cNvSpPr>
          <p:nvPr>
            <p:ph type="ftr" sz="quarter" idx="10"/>
          </p:nvPr>
        </p:nvSpPr>
        <p:spPr>
          <a:noFill/>
        </p:spPr>
        <p:txBody>
          <a:bodyPr/>
          <a:lstStyle/>
          <a:p>
            <a:r>
              <a:rPr lang="en-US"/>
              <a:t>U.S. Army Inspector General School   </a:t>
            </a:r>
            <a:fld id="{ABCA6BC1-0417-434E-BDA8-98EF6F9EB0A1}" type="slidenum">
              <a:rPr lang="en-US" smtClean="0"/>
              <a:pPr/>
              <a:t>77</a:t>
            </a:fld>
            <a:endParaRPr lang="en-US"/>
          </a:p>
        </p:txBody>
      </p:sp>
      <p:sp>
        <p:nvSpPr>
          <p:cNvPr id="30723" name="Rectangle 2"/>
          <p:cNvSpPr>
            <a:spLocks noGrp="1" noChangeArrowheads="1"/>
          </p:cNvSpPr>
          <p:nvPr>
            <p:ph type="title"/>
          </p:nvPr>
        </p:nvSpPr>
        <p:spPr>
          <a:xfrm>
            <a:off x="990600" y="457200"/>
            <a:ext cx="7620000" cy="1143000"/>
          </a:xfrm>
        </p:spPr>
        <p:txBody>
          <a:bodyPr/>
          <a:lstStyle/>
          <a:p>
            <a:pPr eaLnBrk="1" hangingPunct="1"/>
            <a:r>
              <a:rPr lang="en-US" sz="4000" dirty="0"/>
              <a:t>Morale Assessments</a:t>
            </a:r>
          </a:p>
        </p:txBody>
      </p:sp>
      <p:sp>
        <p:nvSpPr>
          <p:cNvPr id="30724" name="Rectangle 3"/>
          <p:cNvSpPr>
            <a:spLocks noGrp="1" noChangeArrowheads="1"/>
          </p:cNvSpPr>
          <p:nvPr>
            <p:ph type="body" idx="1"/>
          </p:nvPr>
        </p:nvSpPr>
        <p:spPr>
          <a:xfrm>
            <a:off x="293511" y="1969911"/>
            <a:ext cx="8534400" cy="4495800"/>
          </a:xfrm>
        </p:spPr>
        <p:txBody>
          <a:bodyPr/>
          <a:lstStyle/>
          <a:p>
            <a:pPr eaLnBrk="1" hangingPunct="1">
              <a:lnSpc>
                <a:spcPct val="90000"/>
              </a:lnSpc>
            </a:pPr>
            <a:r>
              <a:rPr lang="en-US" sz="2200" dirty="0">
                <a:solidFill>
                  <a:srgbClr val="0033CC"/>
                </a:solidFill>
              </a:rPr>
              <a:t>Teach and Train </a:t>
            </a:r>
            <a:r>
              <a:rPr lang="en-US" sz="2200" dirty="0"/>
              <a:t>directing authority on how to integrate morale assessments </a:t>
            </a:r>
          </a:p>
          <a:p>
            <a:pPr eaLnBrk="1" hangingPunct="1">
              <a:lnSpc>
                <a:spcPct val="90000"/>
              </a:lnSpc>
            </a:pPr>
            <a:r>
              <a:rPr lang="en-US" sz="2200" dirty="0"/>
              <a:t>Assessing morale is a key aspect of the IG charter and a critical barometer to help commanders determine their organization’s overall mission readiness</a:t>
            </a:r>
          </a:p>
          <a:p>
            <a:pPr eaLnBrk="1" hangingPunct="1">
              <a:lnSpc>
                <a:spcPct val="90000"/>
              </a:lnSpc>
            </a:pPr>
            <a:r>
              <a:rPr lang="en-US" sz="2200" u="sng" dirty="0">
                <a:solidFill>
                  <a:srgbClr val="0033CC"/>
                </a:solidFill>
              </a:rPr>
              <a:t>Morale vs. Command climate:</a:t>
            </a:r>
            <a:r>
              <a:rPr lang="en-US" sz="2200" dirty="0">
                <a:solidFill>
                  <a:srgbClr val="0033CC"/>
                </a:solidFill>
              </a:rPr>
              <a:t> </a:t>
            </a:r>
            <a:r>
              <a:rPr lang="en-US" sz="2200" dirty="0"/>
              <a:t>Command Climate focuses primarily on </a:t>
            </a:r>
            <a:r>
              <a:rPr lang="en-US" sz="2200" u="sng" dirty="0">
                <a:solidFill>
                  <a:srgbClr val="0033CC"/>
                </a:solidFill>
              </a:rPr>
              <a:t>leaders</a:t>
            </a:r>
            <a:r>
              <a:rPr lang="en-US" sz="2200" dirty="0"/>
              <a:t> while morale focuses on the concerns of those being led </a:t>
            </a:r>
          </a:p>
          <a:p>
            <a:pPr marL="0" indent="0" eaLnBrk="1" hangingPunct="1">
              <a:lnSpc>
                <a:spcPct val="90000"/>
              </a:lnSpc>
              <a:buNone/>
            </a:pPr>
            <a:r>
              <a:rPr lang="en-US" sz="2200" dirty="0"/>
              <a:t>	- IGs should be </a:t>
            </a:r>
            <a:r>
              <a:rPr lang="en-US" sz="2200" dirty="0">
                <a:solidFill>
                  <a:srgbClr val="0033CC"/>
                </a:solidFill>
              </a:rPr>
              <a:t>cautious</a:t>
            </a:r>
            <a:r>
              <a:rPr lang="en-US" sz="2200" dirty="0"/>
              <a:t> engaging CC surveys since 	they must act on every issue/allegation that surfaces</a:t>
            </a:r>
          </a:p>
          <a:p>
            <a:pPr eaLnBrk="1" hangingPunct="1">
              <a:lnSpc>
                <a:spcPct val="90000"/>
              </a:lnSpc>
            </a:pPr>
            <a:r>
              <a:rPr lang="en-US" sz="2200" dirty="0">
                <a:solidFill>
                  <a:srgbClr val="0033CC"/>
                </a:solidFill>
              </a:rPr>
              <a:t>Results (like trends) can be distributed </a:t>
            </a:r>
            <a:r>
              <a:rPr lang="en-US" sz="2200" dirty="0"/>
              <a:t>on a CUI basis to subordinate commanders &amp; staff as determined by the DA</a:t>
            </a:r>
          </a:p>
          <a:p>
            <a:pPr marL="400050" lvl="1" indent="0" eaLnBrk="1" hangingPunct="1">
              <a:lnSpc>
                <a:spcPct val="90000"/>
              </a:lnSpc>
              <a:buNone/>
            </a:pPr>
            <a:r>
              <a:rPr lang="en-US" sz="2400" dirty="0"/>
              <a:t>- </a:t>
            </a:r>
            <a:r>
              <a:rPr lang="en-US" sz="2400" dirty="0">
                <a:solidFill>
                  <a:srgbClr val="FF0000"/>
                </a:solidFill>
              </a:rPr>
              <a:t>Not </a:t>
            </a:r>
            <a:r>
              <a:rPr lang="en-US" sz="2400" dirty="0"/>
              <a:t>used to compare leaders or commanders</a:t>
            </a:r>
          </a:p>
          <a:p>
            <a:pPr eaLnBrk="1" hangingPunct="1">
              <a:lnSpc>
                <a:spcPct val="90000"/>
              </a:lnSpc>
            </a:pPr>
            <a:endParaRPr lang="en-US" sz="2800" dirty="0"/>
          </a:p>
          <a:p>
            <a:pPr eaLnBrk="1" hangingPunct="1">
              <a:lnSpc>
                <a:spcPct val="90000"/>
              </a:lnSpc>
            </a:pPr>
            <a:endParaRPr lang="en-US" sz="2800" dirty="0"/>
          </a:p>
        </p:txBody>
      </p:sp>
      <p:sp>
        <p:nvSpPr>
          <p:cNvPr id="30725" name="Rectangle 4"/>
          <p:cNvSpPr>
            <a:spLocks noChangeArrowheads="1"/>
          </p:cNvSpPr>
          <p:nvPr/>
        </p:nvSpPr>
        <p:spPr bwMode="auto">
          <a:xfrm>
            <a:off x="5694362" y="6383923"/>
            <a:ext cx="3733800" cy="338554"/>
          </a:xfrm>
          <a:prstGeom prst="rect">
            <a:avLst/>
          </a:prstGeom>
          <a:noFill/>
          <a:ln w="76200">
            <a:noFill/>
            <a:miter lim="800000"/>
            <a:headEnd/>
            <a:tailEnd/>
          </a:ln>
        </p:spPr>
        <p:txBody>
          <a:bodyPr wrap="square">
            <a:spAutoFit/>
          </a:bodyPr>
          <a:lstStyle/>
          <a:p>
            <a:pPr algn="l"/>
            <a:r>
              <a:rPr lang="en-US" sz="1600" b="1" dirty="0">
                <a:solidFill>
                  <a:srgbClr val="336600"/>
                </a:solidFill>
              </a:rPr>
              <a:t>A&amp;I Guide, Part One, Chapter 5</a:t>
            </a:r>
          </a:p>
        </p:txBody>
      </p:sp>
      <p:sp>
        <p:nvSpPr>
          <p:cNvPr id="30726" name="AutoShape 8"/>
          <p:cNvSpPr>
            <a:spLocks noChangeAspect="1" noChangeArrowheads="1" noTextEdit="1"/>
          </p:cNvSpPr>
          <p:nvPr/>
        </p:nvSpPr>
        <p:spPr bwMode="auto">
          <a:xfrm>
            <a:off x="6705601" y="2743200"/>
            <a:ext cx="1711325" cy="1817688"/>
          </a:xfrm>
          <a:prstGeom prst="rect">
            <a:avLst/>
          </a:prstGeom>
          <a:noFill/>
          <a:ln w="9525">
            <a:noFill/>
            <a:miter lim="800000"/>
            <a:headEnd/>
            <a:tailEnd/>
          </a:ln>
        </p:spPr>
        <p:txBody>
          <a:bodyPr/>
          <a:lstStyle/>
          <a:p>
            <a:endParaRPr lang="en-US"/>
          </a:p>
        </p:txBody>
      </p:sp>
      <p:grpSp>
        <p:nvGrpSpPr>
          <p:cNvPr id="3" name="Group 2">
            <a:extLst>
              <a:ext uri="{FF2B5EF4-FFF2-40B4-BE49-F238E27FC236}">
                <a16:creationId xmlns:a16="http://schemas.microsoft.com/office/drawing/2014/main" id="{D3126B7E-CEDB-C32F-AC8B-9A3E71B1A047}"/>
              </a:ext>
            </a:extLst>
          </p:cNvPr>
          <p:cNvGrpSpPr/>
          <p:nvPr/>
        </p:nvGrpSpPr>
        <p:grpSpPr>
          <a:xfrm>
            <a:off x="7622467" y="5935461"/>
            <a:ext cx="1511215" cy="412085"/>
            <a:chOff x="40787" y="3206127"/>
            <a:chExt cx="1511215" cy="488936"/>
          </a:xfrm>
        </p:grpSpPr>
        <p:sp>
          <p:nvSpPr>
            <p:cNvPr id="4" name="Rectangle 3">
              <a:extLst>
                <a:ext uri="{FF2B5EF4-FFF2-40B4-BE49-F238E27FC236}">
                  <a16:creationId xmlns:a16="http://schemas.microsoft.com/office/drawing/2014/main" id="{3EC025D6-C87C-2A73-CF6A-10EF78BEE5F7}"/>
                </a:ext>
              </a:extLst>
            </p:cNvPr>
            <p:cNvSpPr/>
            <p:nvPr/>
          </p:nvSpPr>
          <p:spPr>
            <a:xfrm>
              <a:off x="50886" y="3220336"/>
              <a:ext cx="1501116" cy="474727"/>
            </a:xfrm>
            <a:prstGeom prst="rect">
              <a:avLst/>
            </a:prstGeom>
            <a:noFill/>
          </p:spPr>
          <p:txBody>
            <a:bodyPr wrap="non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rPr>
                <a:t>Turn &amp; Tab</a:t>
              </a:r>
            </a:p>
          </p:txBody>
        </p:sp>
        <p:sp>
          <p:nvSpPr>
            <p:cNvPr id="5" name="Speech Bubble: Rectangle with Corners Rounded 4">
              <a:extLst>
                <a:ext uri="{FF2B5EF4-FFF2-40B4-BE49-F238E27FC236}">
                  <a16:creationId xmlns:a16="http://schemas.microsoft.com/office/drawing/2014/main" id="{26CCA8F0-D5A8-EFFB-D8D3-51BCB056FE68}"/>
                </a:ext>
              </a:extLst>
            </p:cNvPr>
            <p:cNvSpPr/>
            <p:nvPr/>
          </p:nvSpPr>
          <p:spPr bwMode="auto">
            <a:xfrm>
              <a:off x="40787" y="3206127"/>
              <a:ext cx="1511215" cy="488627"/>
            </a:xfrm>
            <a:prstGeom prst="wedgeRoundRectCallout">
              <a:avLst>
                <a:gd name="adj1" fmla="val -24241"/>
                <a:gd name="adj2" fmla="val 74086"/>
                <a:gd name="adj3" fmla="val 16667"/>
              </a:avLst>
            </a:prstGeom>
            <a:noFill/>
            <a:ln w="762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429203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a:t>U.S. Army Inspector General School   </a:t>
            </a:r>
            <a:fld id="{0646D15E-8529-42A6-9D14-C1671B925BF8}" type="slidenum">
              <a:rPr lang="en-US" smtClean="0"/>
              <a:pPr/>
              <a:t>78</a:t>
            </a:fld>
            <a:endParaRPr lang="en-US"/>
          </a:p>
        </p:txBody>
      </p:sp>
      <p:sp>
        <p:nvSpPr>
          <p:cNvPr id="32771" name="Rectangle 2"/>
          <p:cNvSpPr>
            <a:spLocks noGrp="1" noChangeArrowheads="1"/>
          </p:cNvSpPr>
          <p:nvPr>
            <p:ph type="title"/>
          </p:nvPr>
        </p:nvSpPr>
        <p:spPr>
          <a:xfrm>
            <a:off x="1013010" y="457200"/>
            <a:ext cx="7086600" cy="1143000"/>
          </a:xfrm>
        </p:spPr>
        <p:txBody>
          <a:bodyPr/>
          <a:lstStyle/>
          <a:p>
            <a:pPr eaLnBrk="1" hangingPunct="1"/>
            <a:r>
              <a:rPr lang="en-US" sz="4000" dirty="0" err="1"/>
              <a:t>Congressionals</a:t>
            </a:r>
            <a:endParaRPr lang="en-US" sz="4000" dirty="0"/>
          </a:p>
        </p:txBody>
      </p:sp>
      <p:pic>
        <p:nvPicPr>
          <p:cNvPr id="191492" name="Picture 4" descr="kveus1176s"/>
          <p:cNvPicPr>
            <a:picLocks noChangeAspect="1" noChangeArrowheads="1"/>
          </p:cNvPicPr>
          <p:nvPr/>
        </p:nvPicPr>
        <p:blipFill>
          <a:blip r:embed="rId3" cstate="print"/>
          <a:srcRect l="2985"/>
          <a:stretch>
            <a:fillRect/>
          </a:stretch>
        </p:blipFill>
        <p:spPr bwMode="auto">
          <a:xfrm>
            <a:off x="2090568" y="1524000"/>
            <a:ext cx="4953000" cy="4457700"/>
          </a:xfrm>
          <a:prstGeom prst="rect">
            <a:avLst/>
          </a:prstGeom>
          <a:noFill/>
          <a:ln w="9525">
            <a:noFill/>
            <a:miter lim="800000"/>
            <a:headEnd/>
            <a:tailEnd/>
          </a:ln>
        </p:spPr>
      </p:pic>
      <p:sp>
        <p:nvSpPr>
          <p:cNvPr id="32773" name="Text Box 5"/>
          <p:cNvSpPr txBox="1">
            <a:spLocks noChangeArrowheads="1"/>
          </p:cNvSpPr>
          <p:nvPr/>
        </p:nvSpPr>
        <p:spPr bwMode="auto">
          <a:xfrm>
            <a:off x="1480074" y="5973764"/>
            <a:ext cx="6172200" cy="579437"/>
          </a:xfrm>
          <a:prstGeom prst="rect">
            <a:avLst/>
          </a:prstGeom>
          <a:noFill/>
          <a:ln w="76200">
            <a:noFill/>
            <a:miter lim="800000"/>
            <a:headEnd/>
            <a:tailEnd/>
          </a:ln>
        </p:spPr>
        <p:txBody>
          <a:bodyPr>
            <a:spAutoFit/>
          </a:bodyPr>
          <a:lstStyle/>
          <a:p>
            <a:pPr>
              <a:spcBef>
                <a:spcPct val="20000"/>
              </a:spcBef>
            </a:pPr>
            <a:r>
              <a:rPr lang="en-US" sz="3200" b="1" dirty="0"/>
              <a:t>Just Another Way to Write-In</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770" decel="100000"/>
                                        <p:tgtEl>
                                          <p:spTgt spid="191492"/>
                                        </p:tgtEl>
                                      </p:cBhvr>
                                    </p:animEffect>
                                    <p:animScale>
                                      <p:cBhvr>
                                        <p:cTn id="8" dur="770" decel="100000"/>
                                        <p:tgtEl>
                                          <p:spTgt spid="191492"/>
                                        </p:tgtEl>
                                      </p:cBhvr>
                                      <p:from x="10000" y="10000"/>
                                      <p:to x="200000" y="450000"/>
                                    </p:animScale>
                                    <p:animScale>
                                      <p:cBhvr>
                                        <p:cTn id="9" dur="1230" accel="100000" fill="hold">
                                          <p:stCondLst>
                                            <p:cond delay="770"/>
                                          </p:stCondLst>
                                        </p:cTn>
                                        <p:tgtEl>
                                          <p:spTgt spid="191492"/>
                                        </p:tgtEl>
                                      </p:cBhvr>
                                      <p:from x="200000" y="450000"/>
                                      <p:to x="100000" y="100000"/>
                                    </p:animScale>
                                    <p:set>
                                      <p:cBhvr>
                                        <p:cTn id="10" dur="770" fill="hold"/>
                                        <p:tgtEl>
                                          <p:spTgt spid="191492"/>
                                        </p:tgtEl>
                                        <p:attrNameLst>
                                          <p:attrName>ppt_x</p:attrName>
                                        </p:attrNameLst>
                                      </p:cBhvr>
                                      <p:to>
                                        <p:strVal val="(0.5)"/>
                                      </p:to>
                                    </p:set>
                                    <p:anim from="(0.5)" to="(#ppt_x)" calcmode="lin" valueType="num">
                                      <p:cBhvr>
                                        <p:cTn id="11" dur="1230" accel="100000" fill="hold">
                                          <p:stCondLst>
                                            <p:cond delay="770"/>
                                          </p:stCondLst>
                                        </p:cTn>
                                        <p:tgtEl>
                                          <p:spTgt spid="191492"/>
                                        </p:tgtEl>
                                        <p:attrNameLst>
                                          <p:attrName>ppt_x</p:attrName>
                                        </p:attrNameLst>
                                      </p:cBhvr>
                                    </p:anim>
                                    <p:set>
                                      <p:cBhvr>
                                        <p:cTn id="12" dur="770" fill="hold"/>
                                        <p:tgtEl>
                                          <p:spTgt spid="191492"/>
                                        </p:tgtEl>
                                        <p:attrNameLst>
                                          <p:attrName>ppt_y</p:attrName>
                                        </p:attrNameLst>
                                      </p:cBhvr>
                                      <p:to>
                                        <p:strVal val="(#ppt_y+0.4)"/>
                                      </p:to>
                                    </p:set>
                                    <p:anim from="(#ppt_y+0.4)" to="(#ppt_y)" calcmode="lin" valueType="num">
                                      <p:cBhvr>
                                        <p:cTn id="13" dur="1230" accel="100000" fill="hold">
                                          <p:stCondLst>
                                            <p:cond delay="770"/>
                                          </p:stCondLst>
                                        </p:cTn>
                                        <p:tgtEl>
                                          <p:spTgt spid="19149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55" name="Line 2071"/>
          <p:cNvSpPr>
            <a:spLocks noChangeShapeType="1"/>
          </p:cNvSpPr>
          <p:nvPr/>
        </p:nvSpPr>
        <p:spPr bwMode="auto">
          <a:xfrm flipV="1">
            <a:off x="2057400" y="1295400"/>
            <a:ext cx="0" cy="609600"/>
          </a:xfrm>
          <a:prstGeom prst="line">
            <a:avLst/>
          </a:prstGeom>
          <a:noFill/>
          <a:ln w="76200">
            <a:solidFill>
              <a:schemeClr val="tx1"/>
            </a:solidFill>
            <a:prstDash val="sysDot"/>
            <a:round/>
            <a:headEnd/>
            <a:tailEnd type="triangle" w="med" len="med"/>
          </a:ln>
        </p:spPr>
        <p:txBody>
          <a:bodyPr/>
          <a:lstStyle/>
          <a:p>
            <a:endParaRPr lang="en-US"/>
          </a:p>
        </p:txBody>
      </p:sp>
      <p:sp>
        <p:nvSpPr>
          <p:cNvPr id="33795" name="AutoShape 2050"/>
          <p:cNvSpPr>
            <a:spLocks noGrp="1" noChangeArrowheads="1"/>
          </p:cNvSpPr>
          <p:nvPr>
            <p:ph type="title"/>
          </p:nvPr>
        </p:nvSpPr>
        <p:spPr>
          <a:xfrm>
            <a:off x="3810000" y="381000"/>
            <a:ext cx="5334000" cy="2286000"/>
          </a:xfrm>
          <a:prstGeom prst="flowChartProcess">
            <a:avLst/>
          </a:prstGeom>
        </p:spPr>
        <p:txBody>
          <a:bodyPr/>
          <a:lstStyle/>
          <a:p>
            <a:pPr eaLnBrk="1" hangingPunct="1"/>
            <a:r>
              <a:rPr lang="en-US" sz="4000"/>
              <a:t>Congressional Correspondence Flowchart:</a:t>
            </a:r>
            <a:br>
              <a:rPr lang="en-US" sz="4000"/>
            </a:br>
            <a:r>
              <a:rPr lang="en-US" sz="4000">
                <a:solidFill>
                  <a:srgbClr val="000099"/>
                </a:solidFill>
              </a:rPr>
              <a:t>Command</a:t>
            </a:r>
            <a:r>
              <a:rPr lang="en-US" sz="4000"/>
              <a:t> Channels</a:t>
            </a:r>
          </a:p>
        </p:txBody>
      </p:sp>
      <p:sp>
        <p:nvSpPr>
          <p:cNvPr id="69637" name="Text Box 2053"/>
          <p:cNvSpPr txBox="1">
            <a:spLocks noChangeArrowheads="1"/>
          </p:cNvSpPr>
          <p:nvPr/>
        </p:nvSpPr>
        <p:spPr bwMode="auto">
          <a:xfrm>
            <a:off x="76200" y="304800"/>
            <a:ext cx="3276600" cy="1016000"/>
          </a:xfrm>
          <a:prstGeom prst="rect">
            <a:avLst/>
          </a:prstGeom>
          <a:solidFill>
            <a:srgbClr val="CCECFF"/>
          </a:solidFill>
          <a:ln w="9525">
            <a:solidFill>
              <a:schemeClr val="tx1"/>
            </a:solidFill>
            <a:miter lim="800000"/>
            <a:headEnd/>
            <a:tailEnd/>
          </a:ln>
        </p:spPr>
        <p:txBody>
          <a:bodyPr>
            <a:spAutoFit/>
          </a:bodyPr>
          <a:lstStyle/>
          <a:p>
            <a:r>
              <a:rPr lang="en-US" sz="2000" b="1" dirty="0"/>
              <a:t>Complainant’s Letter to Member of Congress (MC)</a:t>
            </a:r>
          </a:p>
        </p:txBody>
      </p:sp>
      <p:sp>
        <p:nvSpPr>
          <p:cNvPr id="69640" name="Text Box 2056"/>
          <p:cNvSpPr txBox="1">
            <a:spLocks noChangeArrowheads="1"/>
          </p:cNvSpPr>
          <p:nvPr/>
        </p:nvSpPr>
        <p:spPr bwMode="auto">
          <a:xfrm>
            <a:off x="4876801" y="5638800"/>
            <a:ext cx="3673475" cy="1016000"/>
          </a:xfrm>
          <a:prstGeom prst="rect">
            <a:avLst/>
          </a:prstGeom>
          <a:solidFill>
            <a:srgbClr val="CCECFF"/>
          </a:solidFill>
          <a:ln w="9525">
            <a:solidFill>
              <a:schemeClr val="tx1"/>
            </a:solidFill>
            <a:miter lim="800000"/>
            <a:headEnd/>
            <a:tailEnd/>
          </a:ln>
        </p:spPr>
        <p:txBody>
          <a:bodyPr>
            <a:spAutoFit/>
          </a:bodyPr>
          <a:lstStyle/>
          <a:p>
            <a:r>
              <a:rPr lang="en-US" sz="2000" b="1"/>
              <a:t>Fort Von Steuben</a:t>
            </a:r>
          </a:p>
          <a:p>
            <a:r>
              <a:rPr lang="en-US" sz="2000" b="1"/>
              <a:t>Congressional Inquiries Office</a:t>
            </a:r>
          </a:p>
        </p:txBody>
      </p:sp>
      <p:grpSp>
        <p:nvGrpSpPr>
          <p:cNvPr id="2" name="Group 2081"/>
          <p:cNvGrpSpPr>
            <a:grpSpLocks/>
          </p:cNvGrpSpPr>
          <p:nvPr/>
        </p:nvGrpSpPr>
        <p:grpSpPr bwMode="auto">
          <a:xfrm>
            <a:off x="762001" y="2362200"/>
            <a:ext cx="3444875" cy="1320800"/>
            <a:chOff x="480" y="1344"/>
            <a:chExt cx="2170" cy="832"/>
          </a:xfrm>
        </p:grpSpPr>
        <p:sp>
          <p:nvSpPr>
            <p:cNvPr id="33811" name="Text Box 2055"/>
            <p:cNvSpPr txBox="1">
              <a:spLocks noChangeArrowheads="1"/>
            </p:cNvSpPr>
            <p:nvPr/>
          </p:nvSpPr>
          <p:spPr bwMode="auto">
            <a:xfrm>
              <a:off x="480" y="1728"/>
              <a:ext cx="2170" cy="448"/>
            </a:xfrm>
            <a:prstGeom prst="rect">
              <a:avLst/>
            </a:prstGeom>
            <a:solidFill>
              <a:srgbClr val="CCECFF"/>
            </a:solidFill>
            <a:ln w="9525">
              <a:solidFill>
                <a:schemeClr val="tx1"/>
              </a:solidFill>
              <a:miter lim="800000"/>
              <a:headEnd/>
              <a:tailEnd/>
            </a:ln>
          </p:spPr>
          <p:txBody>
            <a:bodyPr>
              <a:spAutoFit/>
            </a:bodyPr>
            <a:lstStyle/>
            <a:p>
              <a:r>
                <a:rPr lang="en-US" sz="2000" b="1"/>
                <a:t>Office of the Chief of Legislative Liaison (OCLL)</a:t>
              </a:r>
            </a:p>
          </p:txBody>
        </p:sp>
        <p:sp>
          <p:nvSpPr>
            <p:cNvPr id="33812" name="Line 2067"/>
            <p:cNvSpPr>
              <a:spLocks noChangeShapeType="1"/>
            </p:cNvSpPr>
            <p:nvPr/>
          </p:nvSpPr>
          <p:spPr bwMode="auto">
            <a:xfrm>
              <a:off x="624" y="1344"/>
              <a:ext cx="0" cy="384"/>
            </a:xfrm>
            <a:prstGeom prst="line">
              <a:avLst/>
            </a:prstGeom>
            <a:noFill/>
            <a:ln w="76200">
              <a:solidFill>
                <a:schemeClr val="tx1"/>
              </a:solidFill>
              <a:round/>
              <a:headEnd/>
              <a:tailEnd type="triangle" w="med" len="med"/>
            </a:ln>
          </p:spPr>
          <p:txBody>
            <a:bodyPr/>
            <a:lstStyle/>
            <a:p>
              <a:endParaRPr lang="en-US"/>
            </a:p>
          </p:txBody>
        </p:sp>
      </p:grpSp>
      <p:grpSp>
        <p:nvGrpSpPr>
          <p:cNvPr id="3" name="Group 2077"/>
          <p:cNvGrpSpPr>
            <a:grpSpLocks/>
          </p:cNvGrpSpPr>
          <p:nvPr/>
        </p:nvGrpSpPr>
        <p:grpSpPr bwMode="auto">
          <a:xfrm>
            <a:off x="762001" y="1346200"/>
            <a:ext cx="1997075" cy="1016000"/>
            <a:chOff x="480" y="576"/>
            <a:chExt cx="1258" cy="640"/>
          </a:xfrm>
        </p:grpSpPr>
        <p:sp>
          <p:nvSpPr>
            <p:cNvPr id="33809" name="Text Box 2054"/>
            <p:cNvSpPr txBox="1">
              <a:spLocks noChangeArrowheads="1"/>
            </p:cNvSpPr>
            <p:nvPr/>
          </p:nvSpPr>
          <p:spPr bwMode="auto">
            <a:xfrm>
              <a:off x="480" y="960"/>
              <a:ext cx="1258" cy="256"/>
            </a:xfrm>
            <a:prstGeom prst="rect">
              <a:avLst/>
            </a:prstGeom>
            <a:solidFill>
              <a:srgbClr val="CCECFF"/>
            </a:solidFill>
            <a:ln w="9525">
              <a:solidFill>
                <a:schemeClr val="tx1"/>
              </a:solidFill>
              <a:miter lim="800000"/>
              <a:headEnd/>
              <a:tailEnd/>
            </a:ln>
          </p:spPr>
          <p:txBody>
            <a:bodyPr>
              <a:spAutoFit/>
            </a:bodyPr>
            <a:lstStyle/>
            <a:p>
              <a:r>
                <a:rPr lang="en-US" sz="2000" b="1" dirty="0"/>
                <a:t>MC Office</a:t>
              </a:r>
            </a:p>
          </p:txBody>
        </p:sp>
        <p:sp>
          <p:nvSpPr>
            <p:cNvPr id="33810" name="Line 2068"/>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a:p>
          </p:txBody>
        </p:sp>
      </p:grpSp>
      <p:sp>
        <p:nvSpPr>
          <p:cNvPr id="69654" name="Line 2070"/>
          <p:cNvSpPr>
            <a:spLocks noChangeShapeType="1"/>
          </p:cNvSpPr>
          <p:nvPr/>
        </p:nvSpPr>
        <p:spPr bwMode="auto">
          <a:xfrm flipV="1">
            <a:off x="2057400" y="2362200"/>
            <a:ext cx="0" cy="609600"/>
          </a:xfrm>
          <a:prstGeom prst="line">
            <a:avLst/>
          </a:prstGeom>
          <a:noFill/>
          <a:ln w="76200">
            <a:solidFill>
              <a:schemeClr val="tx1"/>
            </a:solidFill>
            <a:prstDash val="sysDot"/>
            <a:round/>
            <a:headEnd/>
            <a:tailEnd type="triangle" w="med" len="med"/>
          </a:ln>
        </p:spPr>
        <p:txBody>
          <a:bodyPr/>
          <a:lstStyle/>
          <a:p>
            <a:endParaRPr lang="en-US"/>
          </a:p>
        </p:txBody>
      </p:sp>
      <p:grpSp>
        <p:nvGrpSpPr>
          <p:cNvPr id="4" name="Group 2083"/>
          <p:cNvGrpSpPr>
            <a:grpSpLocks/>
          </p:cNvGrpSpPr>
          <p:nvPr/>
        </p:nvGrpSpPr>
        <p:grpSpPr bwMode="auto">
          <a:xfrm>
            <a:off x="4206876" y="3327400"/>
            <a:ext cx="2506663" cy="2311400"/>
            <a:chOff x="2650" y="1952"/>
            <a:chExt cx="1579" cy="1456"/>
          </a:xfrm>
        </p:grpSpPr>
        <p:cxnSp>
          <p:nvCxnSpPr>
            <p:cNvPr id="33807" name="AutoShape 2076"/>
            <p:cNvCxnSpPr>
              <a:cxnSpLocks noChangeShapeType="1"/>
              <a:stCxn id="33811" idx="3"/>
              <a:endCxn id="69640" idx="0"/>
            </p:cNvCxnSpPr>
            <p:nvPr/>
          </p:nvCxnSpPr>
          <p:spPr bwMode="auto">
            <a:xfrm>
              <a:off x="2650" y="1952"/>
              <a:ext cx="1579" cy="1456"/>
            </a:xfrm>
            <a:prstGeom prst="straightConnector1">
              <a:avLst/>
            </a:prstGeom>
            <a:noFill/>
            <a:ln w="76200">
              <a:solidFill>
                <a:schemeClr val="tx1"/>
              </a:solidFill>
              <a:prstDash val="sysDot"/>
              <a:round/>
              <a:headEnd type="triangle" w="med" len="med"/>
              <a:tailEnd/>
            </a:ln>
          </p:spPr>
        </p:cxnSp>
        <p:sp>
          <p:nvSpPr>
            <p:cNvPr id="33808" name="Text Box 2069"/>
            <p:cNvSpPr txBox="1">
              <a:spLocks noChangeArrowheads="1"/>
            </p:cNvSpPr>
            <p:nvPr/>
          </p:nvSpPr>
          <p:spPr bwMode="auto">
            <a:xfrm>
              <a:off x="3168" y="2544"/>
              <a:ext cx="844" cy="410"/>
            </a:xfrm>
            <a:prstGeom prst="rect">
              <a:avLst/>
            </a:prstGeom>
            <a:solidFill>
              <a:srgbClr val="CADAAA"/>
            </a:solidFill>
            <a:ln w="9525">
              <a:solidFill>
                <a:srgbClr val="008000"/>
              </a:solidFill>
              <a:miter lim="800000"/>
              <a:headEnd/>
              <a:tailEnd/>
            </a:ln>
          </p:spPr>
          <p:txBody>
            <a:bodyPr>
              <a:spAutoFit/>
            </a:bodyPr>
            <a:lstStyle/>
            <a:p>
              <a:r>
                <a:rPr lang="en-US" sz="1800" b="1"/>
                <a:t>Command Channels</a:t>
              </a:r>
            </a:p>
          </p:txBody>
        </p:sp>
      </p:grpSp>
      <p:grpSp>
        <p:nvGrpSpPr>
          <p:cNvPr id="5" name="Group 2082"/>
          <p:cNvGrpSpPr>
            <a:grpSpLocks/>
          </p:cNvGrpSpPr>
          <p:nvPr/>
        </p:nvGrpSpPr>
        <p:grpSpPr bwMode="auto">
          <a:xfrm>
            <a:off x="2484438" y="3683000"/>
            <a:ext cx="2392362" cy="2463800"/>
            <a:chOff x="1565" y="2176"/>
            <a:chExt cx="1507" cy="1552"/>
          </a:xfrm>
        </p:grpSpPr>
        <p:cxnSp>
          <p:nvCxnSpPr>
            <p:cNvPr id="33805" name="AutoShape 2078"/>
            <p:cNvCxnSpPr>
              <a:cxnSpLocks noChangeShapeType="1"/>
              <a:stCxn id="33811" idx="2"/>
              <a:endCxn id="69640" idx="1"/>
            </p:cNvCxnSpPr>
            <p:nvPr/>
          </p:nvCxnSpPr>
          <p:spPr bwMode="auto">
            <a:xfrm>
              <a:off x="1565" y="2176"/>
              <a:ext cx="1507" cy="1552"/>
            </a:xfrm>
            <a:prstGeom prst="straightConnector1">
              <a:avLst/>
            </a:prstGeom>
            <a:noFill/>
            <a:ln w="76200">
              <a:solidFill>
                <a:schemeClr val="tx1"/>
              </a:solidFill>
              <a:round/>
              <a:headEnd/>
              <a:tailEnd type="triangle" w="med" len="med"/>
            </a:ln>
          </p:spPr>
        </p:cxnSp>
        <p:sp>
          <p:nvSpPr>
            <p:cNvPr id="33806" name="Text Box 2058"/>
            <p:cNvSpPr txBox="1">
              <a:spLocks noChangeArrowheads="1"/>
            </p:cNvSpPr>
            <p:nvPr/>
          </p:nvSpPr>
          <p:spPr bwMode="auto">
            <a:xfrm>
              <a:off x="1824" y="2544"/>
              <a:ext cx="844" cy="410"/>
            </a:xfrm>
            <a:prstGeom prst="rect">
              <a:avLst/>
            </a:prstGeom>
            <a:solidFill>
              <a:srgbClr val="CADAAA"/>
            </a:solidFill>
            <a:ln w="9525">
              <a:solidFill>
                <a:srgbClr val="008000"/>
              </a:solidFill>
              <a:miter lim="800000"/>
              <a:headEnd/>
              <a:tailEnd/>
            </a:ln>
          </p:spPr>
          <p:txBody>
            <a:bodyPr>
              <a:spAutoFit/>
            </a:bodyPr>
            <a:lstStyle/>
            <a:p>
              <a:r>
                <a:rPr lang="en-US" sz="1800" b="1"/>
                <a:t>Command Channels</a:t>
              </a:r>
            </a:p>
          </p:txBody>
        </p:sp>
      </p:grpSp>
      <p:sp>
        <p:nvSpPr>
          <p:cNvPr id="33803" name="Rectangle 2084"/>
          <p:cNvSpPr>
            <a:spLocks noChangeArrowheads="1"/>
          </p:cNvSpPr>
          <p:nvPr/>
        </p:nvSpPr>
        <p:spPr bwMode="auto">
          <a:xfrm>
            <a:off x="175009" y="6502400"/>
            <a:ext cx="4191000" cy="369332"/>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A&amp;I Guide, Part One, Sect. 8-1 </a:t>
            </a:r>
          </a:p>
        </p:txBody>
      </p:sp>
      <p:sp>
        <p:nvSpPr>
          <p:cNvPr id="33804" name="Rectangle 3076"/>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90DC9098-F7F6-4883-A83A-4E41658FE519}" type="slidenum">
              <a:rPr lang="en-US" sz="1400" b="1" i="1"/>
              <a:pPr/>
              <a:t>79</a:t>
            </a:fld>
            <a:endParaRPr lang="en-US" sz="1400" b="1"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 calcmode="lin" valueType="num">
                                      <p:cBhvr additive="base">
                                        <p:cTn id="7" dur="500" fill="hold"/>
                                        <p:tgtEl>
                                          <p:spTgt spid="69637"/>
                                        </p:tgtEl>
                                        <p:attrNameLst>
                                          <p:attrName>ppt_x</p:attrName>
                                        </p:attrNameLst>
                                      </p:cBhvr>
                                      <p:tavLst>
                                        <p:tav tm="0">
                                          <p:val>
                                            <p:strVal val="#ppt_x"/>
                                          </p:val>
                                        </p:tav>
                                        <p:tav tm="100000">
                                          <p:val>
                                            <p:strVal val="#ppt_x"/>
                                          </p:val>
                                        </p:tav>
                                      </p:tavLst>
                                    </p:anim>
                                    <p:anim calcmode="lin" valueType="num">
                                      <p:cBhvr additive="base">
                                        <p:cTn id="8" dur="500" fill="hold"/>
                                        <p:tgtEl>
                                          <p:spTgt spid="696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69640"/>
                                        </p:tgtEl>
                                        <p:attrNameLst>
                                          <p:attrName>style.visibility</p:attrName>
                                        </p:attrNameLst>
                                      </p:cBhvr>
                                      <p:to>
                                        <p:strVal val="visible"/>
                                      </p:to>
                                    </p:set>
                                    <p:anim calcmode="lin" valueType="num">
                                      <p:cBhvr additive="base">
                                        <p:cTn id="31" dur="500" fill="hold"/>
                                        <p:tgtEl>
                                          <p:spTgt spid="69640"/>
                                        </p:tgtEl>
                                        <p:attrNameLst>
                                          <p:attrName>ppt_x</p:attrName>
                                        </p:attrNameLst>
                                      </p:cBhvr>
                                      <p:tavLst>
                                        <p:tav tm="0">
                                          <p:val>
                                            <p:strVal val="1+#ppt_w/2"/>
                                          </p:val>
                                        </p:tav>
                                        <p:tav tm="100000">
                                          <p:val>
                                            <p:strVal val="#ppt_x"/>
                                          </p:val>
                                        </p:tav>
                                      </p:tavLst>
                                    </p:anim>
                                    <p:anim calcmode="lin" valueType="num">
                                      <p:cBhvr additive="base">
                                        <p:cTn id="32" dur="500" fill="hold"/>
                                        <p:tgtEl>
                                          <p:spTgt spid="696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9654"/>
                                        </p:tgtEl>
                                        <p:attrNameLst>
                                          <p:attrName>style.visibility</p:attrName>
                                        </p:attrNameLst>
                                      </p:cBhvr>
                                      <p:to>
                                        <p:strVal val="visible"/>
                                      </p:to>
                                    </p:set>
                                    <p:anim calcmode="lin" valueType="num">
                                      <p:cBhvr additive="base">
                                        <p:cTn id="43" dur="500" fill="hold"/>
                                        <p:tgtEl>
                                          <p:spTgt spid="69654"/>
                                        </p:tgtEl>
                                        <p:attrNameLst>
                                          <p:attrName>ppt_x</p:attrName>
                                        </p:attrNameLst>
                                      </p:cBhvr>
                                      <p:tavLst>
                                        <p:tav tm="0">
                                          <p:val>
                                            <p:strVal val="#ppt_x"/>
                                          </p:val>
                                        </p:tav>
                                        <p:tav tm="100000">
                                          <p:val>
                                            <p:strVal val="#ppt_x"/>
                                          </p:val>
                                        </p:tav>
                                      </p:tavLst>
                                    </p:anim>
                                    <p:anim calcmode="lin" valueType="num">
                                      <p:cBhvr additive="base">
                                        <p:cTn id="44" dur="500" fill="hold"/>
                                        <p:tgtEl>
                                          <p:spTgt spid="6965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9655"/>
                                        </p:tgtEl>
                                        <p:attrNameLst>
                                          <p:attrName>style.visibility</p:attrName>
                                        </p:attrNameLst>
                                      </p:cBhvr>
                                      <p:to>
                                        <p:strVal val="visible"/>
                                      </p:to>
                                    </p:set>
                                    <p:anim calcmode="lin" valueType="num">
                                      <p:cBhvr additive="base">
                                        <p:cTn id="49" dur="500" fill="hold"/>
                                        <p:tgtEl>
                                          <p:spTgt spid="69655"/>
                                        </p:tgtEl>
                                        <p:attrNameLst>
                                          <p:attrName>ppt_x</p:attrName>
                                        </p:attrNameLst>
                                      </p:cBhvr>
                                      <p:tavLst>
                                        <p:tav tm="0">
                                          <p:val>
                                            <p:strVal val="#ppt_x"/>
                                          </p:val>
                                        </p:tav>
                                        <p:tav tm="100000">
                                          <p:val>
                                            <p:strVal val="#ppt_x"/>
                                          </p:val>
                                        </p:tav>
                                      </p:tavLst>
                                    </p:anim>
                                    <p:anim calcmode="lin" valueType="num">
                                      <p:cBhvr additive="base">
                                        <p:cTn id="50" dur="500" fill="hold"/>
                                        <p:tgtEl>
                                          <p:spTgt spid="69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5" grpId="0" animBg="1"/>
      <p:bldP spid="69637" grpId="0" animBg="1" autoUpdateAnimBg="0"/>
      <p:bldP spid="69640" grpId="0" animBg="1" autoUpdateAnimBg="0"/>
      <p:bldP spid="696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U.S. Army Inspector General School   </a:t>
            </a:r>
            <a:fld id="{E882447A-5F75-4C75-9051-8F08E225BB12}" type="slidenum">
              <a:rPr lang="en-US" smtClean="0"/>
              <a:pPr/>
              <a:t>8</a:t>
            </a:fld>
            <a:endParaRPr lang="en-US"/>
          </a:p>
        </p:txBody>
      </p:sp>
      <p:sp>
        <p:nvSpPr>
          <p:cNvPr id="11267" name="Rectangle 2"/>
          <p:cNvSpPr>
            <a:spLocks noGrp="1" noChangeArrowheads="1"/>
          </p:cNvSpPr>
          <p:nvPr>
            <p:ph type="title"/>
          </p:nvPr>
        </p:nvSpPr>
        <p:spPr>
          <a:xfrm>
            <a:off x="914400" y="244475"/>
            <a:ext cx="7239000" cy="1219200"/>
          </a:xfrm>
        </p:spPr>
        <p:txBody>
          <a:bodyPr/>
          <a:lstStyle/>
          <a:p>
            <a:pPr eaLnBrk="1" hangingPunct="1"/>
            <a:r>
              <a:rPr lang="en-US" sz="4000" dirty="0"/>
              <a:t>Knowledge ELOs</a:t>
            </a:r>
          </a:p>
        </p:txBody>
      </p:sp>
      <p:sp>
        <p:nvSpPr>
          <p:cNvPr id="11268" name="Rectangle 3"/>
          <p:cNvSpPr>
            <a:spLocks noGrp="1" noChangeArrowheads="1"/>
          </p:cNvSpPr>
          <p:nvPr>
            <p:ph type="body" idx="1"/>
          </p:nvPr>
        </p:nvSpPr>
        <p:spPr>
          <a:xfrm>
            <a:off x="304800" y="1828800"/>
            <a:ext cx="8534400" cy="5029200"/>
          </a:xfrm>
        </p:spPr>
        <p:txBody>
          <a:bodyPr/>
          <a:lstStyle/>
          <a:p>
            <a:pPr marL="457200" indent="-457200" eaLnBrk="1" hangingPunct="1">
              <a:lnSpc>
                <a:spcPct val="85000"/>
              </a:lnSpc>
              <a:spcBef>
                <a:spcPct val="0"/>
              </a:spcBef>
              <a:buAutoNum type="arabicPeriod" startAt="5"/>
            </a:pPr>
            <a:r>
              <a:rPr lang="en-US" sz="2400" dirty="0">
                <a:cs typeface="Arial" charset="0"/>
              </a:rPr>
              <a:t>Identify issues and allegations that </a:t>
            </a:r>
            <a:r>
              <a:rPr lang="en-US" sz="2400" i="1" dirty="0">
                <a:cs typeface="Arial" charset="0"/>
              </a:rPr>
              <a:t>are not appropriate for the IG</a:t>
            </a:r>
            <a:r>
              <a:rPr lang="en-US" sz="2400" dirty="0">
                <a:cs typeface="Arial" charset="0"/>
              </a:rPr>
              <a:t> and describe how the IG must process those IGARs.</a:t>
            </a:r>
          </a:p>
          <a:p>
            <a:pPr marL="457200" indent="-457200" eaLnBrk="1" hangingPunct="1">
              <a:lnSpc>
                <a:spcPct val="85000"/>
              </a:lnSpc>
              <a:spcBef>
                <a:spcPct val="0"/>
              </a:spcBef>
              <a:buAutoNum type="arabicPeriod" startAt="5"/>
            </a:pPr>
            <a:endParaRPr lang="en-US" sz="2400" dirty="0">
              <a:cs typeface="Arial" charset="0"/>
            </a:endParaRPr>
          </a:p>
          <a:p>
            <a:pPr marL="457200" indent="-457200" eaLnBrk="1" hangingPunct="1">
              <a:lnSpc>
                <a:spcPct val="85000"/>
              </a:lnSpc>
              <a:spcBef>
                <a:spcPct val="0"/>
              </a:spcBef>
              <a:buFontTx/>
              <a:buAutoNum type="arabicPeriod" startAt="5"/>
            </a:pPr>
            <a:r>
              <a:rPr lang="en-US" sz="2400" dirty="0">
                <a:effectLst/>
                <a:ea typeface="Times New Roman" panose="02020603050405020304" pitchFamily="18" charset="0"/>
                <a:cs typeface="Times New Roman" panose="02020603050405020304" pitchFamily="18" charset="0"/>
              </a:rPr>
              <a:t>Describe the actions an IG should take upon receiving an allegation against a senior official.</a:t>
            </a:r>
          </a:p>
          <a:p>
            <a:pPr marL="457200" indent="-457200" eaLnBrk="1" hangingPunct="1">
              <a:lnSpc>
                <a:spcPct val="85000"/>
              </a:lnSpc>
              <a:spcBef>
                <a:spcPct val="0"/>
              </a:spcBef>
              <a:buAutoNum type="arabicPeriod" startAt="5"/>
            </a:pPr>
            <a:endParaRPr lang="en-US" sz="2400" dirty="0"/>
          </a:p>
          <a:p>
            <a:pPr marL="457200" indent="-457200" eaLnBrk="1" hangingPunct="1">
              <a:lnSpc>
                <a:spcPct val="85000"/>
              </a:lnSpc>
              <a:spcBef>
                <a:spcPct val="0"/>
              </a:spcBef>
              <a:buAutoNum type="arabicPeriod" startAt="5"/>
            </a:pPr>
            <a:r>
              <a:rPr lang="en-US" sz="2400" dirty="0"/>
              <a:t>Describe the </a:t>
            </a:r>
            <a:r>
              <a:rPr lang="en-US" sz="2400" i="1" dirty="0"/>
              <a:t>commander’s role</a:t>
            </a:r>
            <a:r>
              <a:rPr lang="en-US" sz="2400" dirty="0"/>
              <a:t> in receiving and resolving </a:t>
            </a:r>
            <a:r>
              <a:rPr lang="en-US" sz="2400" i="1" dirty="0"/>
              <a:t>non-support cases </a:t>
            </a:r>
            <a:r>
              <a:rPr lang="en-US" sz="2400" dirty="0"/>
              <a:t>in accordance with Army Regulation (AR) 608-99.</a:t>
            </a:r>
          </a:p>
          <a:p>
            <a:pPr marL="457200" indent="-457200" eaLnBrk="1" hangingPunct="1">
              <a:lnSpc>
                <a:spcPct val="85000"/>
              </a:lnSpc>
              <a:spcBef>
                <a:spcPct val="0"/>
              </a:spcBef>
              <a:buAutoNum type="arabicPeriod" startAt="5"/>
            </a:pPr>
            <a:endParaRPr lang="en-US" sz="2400" dirty="0"/>
          </a:p>
          <a:p>
            <a:pPr marL="457200" indent="-457200" eaLnBrk="1" hangingPunct="1">
              <a:lnSpc>
                <a:spcPct val="85000"/>
              </a:lnSpc>
              <a:spcBef>
                <a:spcPct val="0"/>
              </a:spcBef>
              <a:buAutoNum type="arabicPeriod" startAt="5"/>
            </a:pPr>
            <a:r>
              <a:rPr lang="en-US" sz="2400" dirty="0"/>
              <a:t>Describe the </a:t>
            </a:r>
            <a:r>
              <a:rPr lang="en-US" sz="2400" i="1" dirty="0"/>
              <a:t>IG’s role in receiving and resolving non-support cases </a:t>
            </a:r>
            <a:r>
              <a:rPr lang="en-US" sz="2400" dirty="0"/>
              <a:t>in accordance with AR 20-1.</a:t>
            </a:r>
          </a:p>
          <a:p>
            <a:pPr marL="457200" indent="-457200" eaLnBrk="1" hangingPunct="1">
              <a:lnSpc>
                <a:spcPct val="85000"/>
              </a:lnSpc>
              <a:spcBef>
                <a:spcPct val="0"/>
              </a:spcBef>
              <a:buAutoNum type="arabicPeriod" startAt="5"/>
            </a:pPr>
            <a:endParaRPr lang="en-US" sz="2400" dirty="0"/>
          </a:p>
          <a:p>
            <a:pPr marL="457200" indent="-457200" eaLnBrk="1" hangingPunct="1">
              <a:lnSpc>
                <a:spcPct val="85000"/>
              </a:lnSpc>
              <a:spcBef>
                <a:spcPct val="0"/>
              </a:spcBef>
              <a:buAutoNum type="arabicPeriod" startAt="5"/>
            </a:pPr>
            <a:r>
              <a:rPr lang="en-US" sz="2400" dirty="0"/>
              <a:t>Describe the actions an IG should take when a complainant </a:t>
            </a:r>
            <a:r>
              <a:rPr lang="en-US" sz="2400" i="1" dirty="0"/>
              <a:t>withdraws a complaint</a:t>
            </a:r>
            <a:r>
              <a:rPr lang="en-US" sz="2400" dirty="0"/>
              <a:t>.</a:t>
            </a:r>
          </a:p>
          <a:p>
            <a:pPr marL="0" indent="0" eaLnBrk="1" hangingPunct="1">
              <a:spcBef>
                <a:spcPct val="0"/>
              </a:spcBef>
              <a:buNone/>
            </a:pPr>
            <a:endParaRPr lang="en-US" sz="2400" dirty="0"/>
          </a:p>
          <a:p>
            <a:pPr marL="465138" indent="-465138" eaLnBrk="1" hangingPunct="1">
              <a:spcBef>
                <a:spcPct val="0"/>
              </a:spcBef>
              <a:buFont typeface="Wingdings" pitchFamily="2" charset="2"/>
              <a:buAutoNum type="arabicPeriod" startAt="4"/>
            </a:pPr>
            <a:endParaRPr lang="en-US" sz="2400" u="sng" dirty="0"/>
          </a:p>
        </p:txBody>
      </p:sp>
      <p:grpSp>
        <p:nvGrpSpPr>
          <p:cNvPr id="2" name="Group 1">
            <a:extLst>
              <a:ext uri="{FF2B5EF4-FFF2-40B4-BE49-F238E27FC236}">
                <a16:creationId xmlns:a16="http://schemas.microsoft.com/office/drawing/2014/main" id="{67E51240-39CE-778E-69CD-3647159C1C91}"/>
              </a:ext>
            </a:extLst>
          </p:cNvPr>
          <p:cNvGrpSpPr/>
          <p:nvPr/>
        </p:nvGrpSpPr>
        <p:grpSpPr>
          <a:xfrm>
            <a:off x="7627143" y="457358"/>
            <a:ext cx="1052513" cy="903288"/>
            <a:chOff x="7543799" y="925512"/>
            <a:chExt cx="1052513" cy="903288"/>
          </a:xfrm>
        </p:grpSpPr>
        <p:sp>
          <p:nvSpPr>
            <p:cNvPr id="3" name="AutoShape 1029">
              <a:extLst>
                <a:ext uri="{FF2B5EF4-FFF2-40B4-BE49-F238E27FC236}">
                  <a16:creationId xmlns:a16="http://schemas.microsoft.com/office/drawing/2014/main" id="{B0399010-EB9A-2E0A-28FA-95FA28A5FCF3}"/>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A71F5471-88E4-AA53-0AB7-5EB66ADF4BF0}"/>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endParaRPr lang="en-US" altLang="en-US" sz="1100" dirty="0">
                <a:cs typeface="Arial" panose="020B0604020202020204" pitchFamily="34" charset="0"/>
              </a:endParaRPr>
            </a:p>
          </p:txBody>
        </p:sp>
      </p:gr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Line 1031"/>
          <p:cNvSpPr>
            <a:spLocks noChangeShapeType="1"/>
          </p:cNvSpPr>
          <p:nvPr/>
        </p:nvSpPr>
        <p:spPr bwMode="auto">
          <a:xfrm flipH="1" flipV="1">
            <a:off x="3733800" y="4495800"/>
            <a:ext cx="1143000" cy="1143000"/>
          </a:xfrm>
          <a:prstGeom prst="line">
            <a:avLst/>
          </a:prstGeom>
          <a:noFill/>
          <a:ln w="76200">
            <a:solidFill>
              <a:schemeClr val="tx1"/>
            </a:solidFill>
            <a:prstDash val="sysDot"/>
            <a:round/>
            <a:headEnd/>
            <a:tailEnd/>
          </a:ln>
        </p:spPr>
        <p:txBody>
          <a:bodyPr wrap="none"/>
          <a:lstStyle/>
          <a:p>
            <a:endParaRPr lang="en-US"/>
          </a:p>
        </p:txBody>
      </p:sp>
      <p:sp>
        <p:nvSpPr>
          <p:cNvPr id="34820" name="AutoShape 3"/>
          <p:cNvSpPr>
            <a:spLocks noGrp="1" noChangeArrowheads="1"/>
          </p:cNvSpPr>
          <p:nvPr>
            <p:ph type="title"/>
          </p:nvPr>
        </p:nvSpPr>
        <p:spPr>
          <a:xfrm>
            <a:off x="4648200" y="381000"/>
            <a:ext cx="4495800" cy="2057400"/>
          </a:xfrm>
          <a:prstGeom prst="flowChartProcess">
            <a:avLst/>
          </a:prstGeom>
        </p:spPr>
        <p:txBody>
          <a:bodyPr/>
          <a:lstStyle/>
          <a:p>
            <a:pPr eaLnBrk="1" hangingPunct="1">
              <a:lnSpc>
                <a:spcPct val="95000"/>
              </a:lnSpc>
            </a:pPr>
            <a:r>
              <a:rPr lang="en-US" sz="4000"/>
              <a:t>Congressional Correspondence Flowchart:</a:t>
            </a:r>
            <a:br>
              <a:rPr lang="en-US" sz="4000"/>
            </a:br>
            <a:r>
              <a:rPr lang="en-US" sz="4000">
                <a:solidFill>
                  <a:srgbClr val="000099"/>
                </a:solidFill>
              </a:rPr>
              <a:t>IG</a:t>
            </a:r>
            <a:r>
              <a:rPr lang="en-US" sz="4000"/>
              <a:t> Channels</a:t>
            </a:r>
          </a:p>
        </p:txBody>
      </p:sp>
      <p:sp>
        <p:nvSpPr>
          <p:cNvPr id="1028" name="Text Box 4"/>
          <p:cNvSpPr txBox="1">
            <a:spLocks noChangeArrowheads="1"/>
          </p:cNvSpPr>
          <p:nvPr/>
        </p:nvSpPr>
        <p:spPr bwMode="auto">
          <a:xfrm>
            <a:off x="76200" y="304800"/>
            <a:ext cx="3276600" cy="1016000"/>
          </a:xfrm>
          <a:prstGeom prst="rect">
            <a:avLst/>
          </a:prstGeom>
          <a:solidFill>
            <a:srgbClr val="CCECFF"/>
          </a:solidFill>
          <a:ln w="9525">
            <a:solidFill>
              <a:schemeClr val="tx1"/>
            </a:solidFill>
            <a:miter lim="800000"/>
            <a:headEnd/>
            <a:tailEnd/>
          </a:ln>
        </p:spPr>
        <p:txBody>
          <a:bodyPr>
            <a:spAutoFit/>
          </a:bodyPr>
          <a:lstStyle/>
          <a:p>
            <a:r>
              <a:rPr lang="en-US" sz="2000" b="1" dirty="0"/>
              <a:t>Complainant’s Letter to Member of Congress (MC)</a:t>
            </a:r>
          </a:p>
        </p:txBody>
      </p:sp>
      <p:sp>
        <p:nvSpPr>
          <p:cNvPr id="34826" name="Rectangle 27"/>
          <p:cNvSpPr>
            <a:spLocks noChangeArrowheads="1"/>
          </p:cNvSpPr>
          <p:nvPr/>
        </p:nvSpPr>
        <p:spPr bwMode="auto">
          <a:xfrm>
            <a:off x="168729" y="6227736"/>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Sect. 8-2</a:t>
            </a:r>
            <a:endParaRPr lang="en-US" sz="1800" dirty="0">
              <a:solidFill>
                <a:srgbClr val="336600"/>
              </a:solidFill>
            </a:endParaRPr>
          </a:p>
        </p:txBody>
      </p:sp>
      <p:sp>
        <p:nvSpPr>
          <p:cNvPr id="34832" name="Rectangle 1033"/>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9C69A061-C55C-40E7-A9F7-EB96A2B63DEF}" type="slidenum">
              <a:rPr lang="en-US" sz="1400" b="1" i="1"/>
              <a:pPr/>
              <a:t>80</a:t>
            </a:fld>
            <a:endParaRPr lang="en-US" sz="1400" b="1" i="1"/>
          </a:p>
        </p:txBody>
      </p:sp>
      <p:sp>
        <p:nvSpPr>
          <p:cNvPr id="26" name="Line 2"/>
          <p:cNvSpPr>
            <a:spLocks noChangeShapeType="1"/>
          </p:cNvSpPr>
          <p:nvPr/>
        </p:nvSpPr>
        <p:spPr bwMode="auto">
          <a:xfrm flipV="1">
            <a:off x="3505200" y="3657600"/>
            <a:ext cx="0" cy="609600"/>
          </a:xfrm>
          <a:prstGeom prst="line">
            <a:avLst/>
          </a:prstGeom>
          <a:noFill/>
          <a:ln w="76200">
            <a:solidFill>
              <a:srgbClr val="CADAAA"/>
            </a:solidFill>
            <a:prstDash val="sysDot"/>
            <a:round/>
            <a:headEnd/>
            <a:tailEnd type="triangle" w="med" len="med"/>
          </a:ln>
        </p:spPr>
        <p:txBody>
          <a:bodyPr/>
          <a:lstStyle/>
          <a:p>
            <a:endParaRPr lang="en-US"/>
          </a:p>
        </p:txBody>
      </p:sp>
      <p:sp>
        <p:nvSpPr>
          <p:cNvPr id="1026" name="Line 2"/>
          <p:cNvSpPr>
            <a:spLocks noChangeShapeType="1"/>
          </p:cNvSpPr>
          <p:nvPr/>
        </p:nvSpPr>
        <p:spPr bwMode="auto">
          <a:xfrm flipV="1">
            <a:off x="2057400" y="1323110"/>
            <a:ext cx="0" cy="609600"/>
          </a:xfrm>
          <a:prstGeom prst="line">
            <a:avLst/>
          </a:prstGeom>
          <a:noFill/>
          <a:ln w="76200">
            <a:solidFill>
              <a:schemeClr val="tx1"/>
            </a:solidFill>
            <a:prstDash val="sysDot"/>
            <a:round/>
            <a:headEnd/>
            <a:tailEnd type="triangle" w="med" len="med"/>
          </a:ln>
        </p:spPr>
        <p:txBody>
          <a:bodyPr/>
          <a:lstStyle/>
          <a:p>
            <a:endParaRPr lang="en-US"/>
          </a:p>
        </p:txBody>
      </p:sp>
      <p:sp>
        <p:nvSpPr>
          <p:cNvPr id="1029" name="Text Box 5"/>
          <p:cNvSpPr txBox="1">
            <a:spLocks noChangeArrowheads="1"/>
          </p:cNvSpPr>
          <p:nvPr/>
        </p:nvSpPr>
        <p:spPr bwMode="auto">
          <a:xfrm>
            <a:off x="4876801" y="5638800"/>
            <a:ext cx="3673475" cy="711200"/>
          </a:xfrm>
          <a:prstGeom prst="rect">
            <a:avLst/>
          </a:prstGeom>
          <a:solidFill>
            <a:srgbClr val="CCECFF"/>
          </a:solidFill>
          <a:ln w="9525">
            <a:solidFill>
              <a:schemeClr val="tx1"/>
            </a:solidFill>
            <a:miter lim="800000"/>
            <a:headEnd/>
            <a:tailEnd/>
          </a:ln>
        </p:spPr>
        <p:txBody>
          <a:bodyPr>
            <a:spAutoFit/>
          </a:bodyPr>
          <a:lstStyle/>
          <a:p>
            <a:r>
              <a:rPr lang="en-US" sz="2000" b="1"/>
              <a:t>Fort Von Steuben</a:t>
            </a:r>
          </a:p>
          <a:p>
            <a:r>
              <a:rPr lang="en-US" sz="2000" b="1"/>
              <a:t>Inspector General Office</a:t>
            </a:r>
          </a:p>
        </p:txBody>
      </p:sp>
      <p:grpSp>
        <p:nvGrpSpPr>
          <p:cNvPr id="2" name="Group 6"/>
          <p:cNvGrpSpPr>
            <a:grpSpLocks/>
          </p:cNvGrpSpPr>
          <p:nvPr/>
        </p:nvGrpSpPr>
        <p:grpSpPr bwMode="auto">
          <a:xfrm>
            <a:off x="762001" y="2362200"/>
            <a:ext cx="3444875" cy="1320800"/>
            <a:chOff x="480" y="1344"/>
            <a:chExt cx="2170" cy="832"/>
          </a:xfrm>
        </p:grpSpPr>
        <p:sp>
          <p:nvSpPr>
            <p:cNvPr id="34841" name="Text Box 7"/>
            <p:cNvSpPr txBox="1">
              <a:spLocks noChangeArrowheads="1"/>
            </p:cNvSpPr>
            <p:nvPr/>
          </p:nvSpPr>
          <p:spPr bwMode="auto">
            <a:xfrm>
              <a:off x="480" y="1728"/>
              <a:ext cx="2170" cy="448"/>
            </a:xfrm>
            <a:prstGeom prst="rect">
              <a:avLst/>
            </a:prstGeom>
            <a:solidFill>
              <a:srgbClr val="CCECFF"/>
            </a:solidFill>
            <a:ln w="9525">
              <a:solidFill>
                <a:schemeClr val="tx1"/>
              </a:solidFill>
              <a:miter lim="800000"/>
              <a:headEnd/>
              <a:tailEnd/>
            </a:ln>
          </p:spPr>
          <p:txBody>
            <a:bodyPr>
              <a:spAutoFit/>
            </a:bodyPr>
            <a:lstStyle/>
            <a:p>
              <a:r>
                <a:rPr lang="en-US" sz="2000" b="1"/>
                <a:t>Office of the Chief of Legislative Liaison (OCLL)</a:t>
              </a:r>
            </a:p>
          </p:txBody>
        </p:sp>
        <p:sp>
          <p:nvSpPr>
            <p:cNvPr id="34842" name="Line 8"/>
            <p:cNvSpPr>
              <a:spLocks noChangeShapeType="1"/>
            </p:cNvSpPr>
            <p:nvPr/>
          </p:nvSpPr>
          <p:spPr bwMode="auto">
            <a:xfrm>
              <a:off x="624" y="1344"/>
              <a:ext cx="0" cy="384"/>
            </a:xfrm>
            <a:prstGeom prst="line">
              <a:avLst/>
            </a:prstGeom>
            <a:noFill/>
            <a:ln w="76200">
              <a:solidFill>
                <a:schemeClr val="tx1"/>
              </a:solidFill>
              <a:round/>
              <a:headEnd/>
              <a:tailEnd type="triangle" w="med" len="med"/>
            </a:ln>
          </p:spPr>
          <p:txBody>
            <a:bodyPr/>
            <a:lstStyle/>
            <a:p>
              <a:endParaRPr lang="en-US"/>
            </a:p>
          </p:txBody>
        </p:sp>
      </p:grpSp>
      <p:grpSp>
        <p:nvGrpSpPr>
          <p:cNvPr id="3" name="Group 9"/>
          <p:cNvGrpSpPr>
            <a:grpSpLocks/>
          </p:cNvGrpSpPr>
          <p:nvPr/>
        </p:nvGrpSpPr>
        <p:grpSpPr bwMode="auto">
          <a:xfrm>
            <a:off x="762001" y="1346200"/>
            <a:ext cx="1997075" cy="1016000"/>
            <a:chOff x="480" y="576"/>
            <a:chExt cx="1258" cy="640"/>
          </a:xfrm>
        </p:grpSpPr>
        <p:sp>
          <p:nvSpPr>
            <p:cNvPr id="34839" name="Text Box 10"/>
            <p:cNvSpPr txBox="1">
              <a:spLocks noChangeArrowheads="1"/>
            </p:cNvSpPr>
            <p:nvPr/>
          </p:nvSpPr>
          <p:spPr bwMode="auto">
            <a:xfrm>
              <a:off x="480" y="960"/>
              <a:ext cx="1258" cy="256"/>
            </a:xfrm>
            <a:prstGeom prst="rect">
              <a:avLst/>
            </a:prstGeom>
            <a:solidFill>
              <a:srgbClr val="CCECFF"/>
            </a:solidFill>
            <a:ln w="9525">
              <a:solidFill>
                <a:schemeClr val="tx1"/>
              </a:solidFill>
              <a:miter lim="800000"/>
              <a:headEnd/>
              <a:tailEnd/>
            </a:ln>
          </p:spPr>
          <p:txBody>
            <a:bodyPr>
              <a:spAutoFit/>
            </a:bodyPr>
            <a:lstStyle/>
            <a:p>
              <a:r>
                <a:rPr lang="en-US" sz="2000" b="1" dirty="0"/>
                <a:t>MC Office</a:t>
              </a:r>
            </a:p>
          </p:txBody>
        </p:sp>
        <p:sp>
          <p:nvSpPr>
            <p:cNvPr id="34840"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a:p>
          </p:txBody>
        </p:sp>
      </p:grpSp>
      <p:cxnSp>
        <p:nvCxnSpPr>
          <p:cNvPr id="34836" name="AutoShape 17"/>
          <p:cNvCxnSpPr>
            <a:cxnSpLocks noChangeShapeType="1"/>
          </p:cNvCxnSpPr>
          <p:nvPr/>
        </p:nvCxnSpPr>
        <p:spPr bwMode="auto">
          <a:xfrm rot="16200000" flipH="1">
            <a:off x="2462574" y="3732574"/>
            <a:ext cx="2463800" cy="2392362"/>
          </a:xfrm>
          <a:prstGeom prst="straightConnector1">
            <a:avLst/>
          </a:prstGeom>
          <a:noFill/>
          <a:ln w="76200">
            <a:solidFill>
              <a:schemeClr val="tx1"/>
            </a:solidFill>
            <a:round/>
            <a:headEnd/>
            <a:tailEnd type="triangle" w="med" len="med"/>
          </a:ln>
        </p:spPr>
      </p:cxnSp>
      <p:sp>
        <p:nvSpPr>
          <p:cNvPr id="34837" name="Text Box 18"/>
          <p:cNvSpPr txBox="1">
            <a:spLocks noChangeArrowheads="1"/>
          </p:cNvSpPr>
          <p:nvPr/>
        </p:nvSpPr>
        <p:spPr bwMode="auto">
          <a:xfrm>
            <a:off x="1905000" y="4114800"/>
            <a:ext cx="2057400" cy="376238"/>
          </a:xfrm>
          <a:prstGeom prst="rect">
            <a:avLst/>
          </a:prstGeom>
          <a:solidFill>
            <a:srgbClr val="CADAAA"/>
          </a:solidFill>
          <a:ln w="9525">
            <a:solidFill>
              <a:srgbClr val="008000"/>
            </a:solidFill>
            <a:miter lim="800000"/>
            <a:headEnd/>
            <a:tailEnd/>
          </a:ln>
        </p:spPr>
        <p:txBody>
          <a:bodyPr>
            <a:spAutoFit/>
          </a:bodyPr>
          <a:lstStyle/>
          <a:p>
            <a:r>
              <a:rPr lang="en-US" sz="1800" b="1"/>
              <a:t>DAIG Assist Div</a:t>
            </a:r>
          </a:p>
        </p:txBody>
      </p:sp>
      <p:sp>
        <p:nvSpPr>
          <p:cNvPr id="34838" name="Text Box 20"/>
          <p:cNvSpPr txBox="1">
            <a:spLocks noChangeArrowheads="1"/>
          </p:cNvSpPr>
          <p:nvPr/>
        </p:nvSpPr>
        <p:spPr bwMode="auto">
          <a:xfrm>
            <a:off x="2971800" y="4876800"/>
            <a:ext cx="1676400" cy="376238"/>
          </a:xfrm>
          <a:prstGeom prst="rect">
            <a:avLst/>
          </a:prstGeom>
          <a:solidFill>
            <a:srgbClr val="CADAAA"/>
          </a:solidFill>
          <a:ln w="9525">
            <a:solidFill>
              <a:srgbClr val="008000"/>
            </a:solidFill>
            <a:miter lim="800000"/>
            <a:headEnd/>
            <a:tailEnd/>
          </a:ln>
        </p:spPr>
        <p:txBody>
          <a:bodyPr>
            <a:spAutoFit/>
          </a:bodyPr>
          <a:lstStyle/>
          <a:p>
            <a:r>
              <a:rPr lang="en-US" sz="1800" b="1"/>
              <a:t>IG Channels</a:t>
            </a:r>
          </a:p>
        </p:txBody>
      </p:sp>
      <p:sp>
        <p:nvSpPr>
          <p:cNvPr id="6150" name="Line 1030"/>
          <p:cNvSpPr>
            <a:spLocks noChangeShapeType="1"/>
          </p:cNvSpPr>
          <p:nvPr/>
        </p:nvSpPr>
        <p:spPr bwMode="auto">
          <a:xfrm>
            <a:off x="3962400" y="4267200"/>
            <a:ext cx="1143000" cy="0"/>
          </a:xfrm>
          <a:prstGeom prst="line">
            <a:avLst/>
          </a:prstGeom>
          <a:noFill/>
          <a:ln w="76200">
            <a:solidFill>
              <a:schemeClr val="tx1"/>
            </a:solidFill>
            <a:prstDash val="sysDot"/>
            <a:round/>
            <a:headEnd/>
            <a:tailEnd/>
          </a:ln>
        </p:spPr>
        <p:txBody>
          <a:bodyPr wrap="none"/>
          <a:lstStyle/>
          <a:p>
            <a:endParaRPr lang="en-US"/>
          </a:p>
        </p:txBody>
      </p:sp>
      <p:sp>
        <p:nvSpPr>
          <p:cNvPr id="6151" name="Line 1031"/>
          <p:cNvSpPr>
            <a:spLocks noChangeShapeType="1"/>
          </p:cNvSpPr>
          <p:nvPr/>
        </p:nvSpPr>
        <p:spPr bwMode="auto">
          <a:xfrm flipV="1">
            <a:off x="5105400" y="2133600"/>
            <a:ext cx="0" cy="2133600"/>
          </a:xfrm>
          <a:prstGeom prst="line">
            <a:avLst/>
          </a:prstGeom>
          <a:noFill/>
          <a:ln w="76200">
            <a:solidFill>
              <a:schemeClr val="tx1"/>
            </a:solidFill>
            <a:prstDash val="sysDot"/>
            <a:round/>
            <a:headEnd/>
            <a:tailEnd/>
          </a:ln>
        </p:spPr>
        <p:txBody>
          <a:bodyPr wrap="none"/>
          <a:lstStyle/>
          <a:p>
            <a:endParaRPr lang="en-US"/>
          </a:p>
        </p:txBody>
      </p:sp>
      <p:sp>
        <p:nvSpPr>
          <p:cNvPr id="6152" name="Line 1032"/>
          <p:cNvSpPr>
            <a:spLocks noChangeShapeType="1"/>
          </p:cNvSpPr>
          <p:nvPr/>
        </p:nvSpPr>
        <p:spPr bwMode="auto">
          <a:xfrm flipH="1">
            <a:off x="2895600" y="2133600"/>
            <a:ext cx="2209800" cy="0"/>
          </a:xfrm>
          <a:prstGeom prst="line">
            <a:avLst/>
          </a:prstGeom>
          <a:noFill/>
          <a:ln w="76200">
            <a:solidFill>
              <a:schemeClr val="tx1"/>
            </a:solidFill>
            <a:prstDash val="sysDot"/>
            <a:round/>
            <a:headEnd/>
            <a:tailEnd type="triangle" w="med" len="med"/>
          </a:ln>
        </p:spPr>
        <p:txBody>
          <a:bodyPr wrap="none"/>
          <a:lstStyle/>
          <a:p>
            <a:endParaRPr lang="en-US"/>
          </a:p>
        </p:txBody>
      </p:sp>
      <p:sp>
        <p:nvSpPr>
          <p:cNvPr id="23" name="Rectangle 22"/>
          <p:cNvSpPr/>
          <p:nvPr/>
        </p:nvSpPr>
        <p:spPr>
          <a:xfrm>
            <a:off x="1905001" y="4495800"/>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 name="Rectangle 23"/>
          <p:cNvSpPr/>
          <p:nvPr/>
        </p:nvSpPr>
        <p:spPr>
          <a:xfrm>
            <a:off x="2971801" y="5257800"/>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Rectangle 24"/>
          <p:cNvSpPr/>
          <p:nvPr/>
        </p:nvSpPr>
        <p:spPr>
          <a:xfrm>
            <a:off x="4876801" y="6324600"/>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ine 1031"/>
          <p:cNvSpPr>
            <a:spLocks noChangeShapeType="1"/>
          </p:cNvSpPr>
          <p:nvPr/>
        </p:nvSpPr>
        <p:spPr bwMode="auto">
          <a:xfrm flipH="1" flipV="1">
            <a:off x="3810000" y="4495800"/>
            <a:ext cx="1233488" cy="1171576"/>
          </a:xfrm>
          <a:prstGeom prst="line">
            <a:avLst/>
          </a:prstGeom>
          <a:noFill/>
          <a:ln w="76200">
            <a:solidFill>
              <a:schemeClr val="tx1"/>
            </a:solidFill>
            <a:prstDash val="sysDot"/>
            <a:round/>
            <a:headEnd/>
            <a:tailEnd/>
          </a:ln>
        </p:spPr>
        <p:txBody>
          <a:bodyPr wrap="none"/>
          <a:lstStyle/>
          <a:p>
            <a:endParaRPr lang="en-US"/>
          </a:p>
        </p:txBody>
      </p:sp>
      <p:sp>
        <p:nvSpPr>
          <p:cNvPr id="35843" name="AutoShape 3"/>
          <p:cNvSpPr>
            <a:spLocks noGrp="1" noChangeArrowheads="1"/>
          </p:cNvSpPr>
          <p:nvPr>
            <p:ph type="title"/>
          </p:nvPr>
        </p:nvSpPr>
        <p:spPr>
          <a:xfrm>
            <a:off x="4046401" y="-76200"/>
            <a:ext cx="5334000" cy="3983185"/>
          </a:xfrm>
          <a:prstGeom prst="flowChartProcess">
            <a:avLst/>
          </a:prstGeom>
        </p:spPr>
        <p:txBody>
          <a:bodyPr/>
          <a:lstStyle/>
          <a:p>
            <a:pPr eaLnBrk="1" hangingPunct="1">
              <a:lnSpc>
                <a:spcPct val="95000"/>
              </a:lnSpc>
            </a:pPr>
            <a:r>
              <a:rPr lang="en-US" sz="4000" dirty="0"/>
              <a:t>Congressional Correspondence Flowchart:</a:t>
            </a:r>
            <a:br>
              <a:rPr lang="en-US" sz="4000" dirty="0"/>
            </a:br>
            <a:r>
              <a:rPr lang="en-US" sz="4000" dirty="0">
                <a:solidFill>
                  <a:srgbClr val="000099"/>
                </a:solidFill>
              </a:rPr>
              <a:t>National </a:t>
            </a:r>
            <a:br>
              <a:rPr lang="en-US" sz="4000" dirty="0">
                <a:solidFill>
                  <a:srgbClr val="000099"/>
                </a:solidFill>
              </a:rPr>
            </a:br>
            <a:r>
              <a:rPr lang="en-US" sz="4000" dirty="0">
                <a:solidFill>
                  <a:srgbClr val="000099"/>
                </a:solidFill>
              </a:rPr>
              <a:t>Guard IG</a:t>
            </a:r>
            <a:br>
              <a:rPr lang="en-US" sz="4000" dirty="0">
                <a:solidFill>
                  <a:srgbClr val="000099"/>
                </a:solidFill>
              </a:rPr>
            </a:br>
            <a:r>
              <a:rPr lang="en-US" sz="2400" dirty="0">
                <a:solidFill>
                  <a:schemeClr val="tx1"/>
                </a:solidFill>
              </a:rPr>
              <a:t>(Federal Matters)</a:t>
            </a:r>
            <a:endParaRPr lang="en-US" sz="4000" dirty="0">
              <a:solidFill>
                <a:srgbClr val="000099"/>
              </a:solidFill>
            </a:endParaRPr>
          </a:p>
        </p:txBody>
      </p:sp>
      <p:sp>
        <p:nvSpPr>
          <p:cNvPr id="120836" name="Text Box 4"/>
          <p:cNvSpPr txBox="1">
            <a:spLocks noChangeArrowheads="1"/>
          </p:cNvSpPr>
          <p:nvPr/>
        </p:nvSpPr>
        <p:spPr bwMode="auto">
          <a:xfrm>
            <a:off x="138545" y="332505"/>
            <a:ext cx="3276600" cy="1016000"/>
          </a:xfrm>
          <a:prstGeom prst="rect">
            <a:avLst/>
          </a:prstGeom>
          <a:solidFill>
            <a:srgbClr val="CCECFF"/>
          </a:solidFill>
          <a:ln w="9525">
            <a:solidFill>
              <a:schemeClr val="tx1"/>
            </a:solidFill>
            <a:miter lim="800000"/>
            <a:headEnd/>
            <a:tailEnd/>
          </a:ln>
        </p:spPr>
        <p:txBody>
          <a:bodyPr>
            <a:spAutoFit/>
          </a:bodyPr>
          <a:lstStyle/>
          <a:p>
            <a:r>
              <a:rPr lang="en-US" sz="2000" b="1" dirty="0"/>
              <a:t>Complainant’s Letter to Member of Congress (MC)</a:t>
            </a:r>
          </a:p>
        </p:txBody>
      </p:sp>
      <p:sp>
        <p:nvSpPr>
          <p:cNvPr id="35850" name="Rectangle 29"/>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0D6894C3-482C-46B4-AEC0-A5FC0131F40D}" type="slidenum">
              <a:rPr lang="en-US" sz="1400" b="1" i="1"/>
              <a:pPr/>
              <a:t>81</a:t>
            </a:fld>
            <a:endParaRPr lang="en-US" sz="1400" b="1" i="1"/>
          </a:p>
        </p:txBody>
      </p:sp>
      <p:sp>
        <p:nvSpPr>
          <p:cNvPr id="14" name="Line 2"/>
          <p:cNvSpPr>
            <a:spLocks noChangeShapeType="1"/>
          </p:cNvSpPr>
          <p:nvPr/>
        </p:nvSpPr>
        <p:spPr bwMode="auto">
          <a:xfrm flipV="1">
            <a:off x="3505200" y="3657600"/>
            <a:ext cx="0" cy="609600"/>
          </a:xfrm>
          <a:prstGeom prst="line">
            <a:avLst/>
          </a:prstGeom>
          <a:noFill/>
          <a:ln w="76200">
            <a:solidFill>
              <a:srgbClr val="CADAAA"/>
            </a:solidFill>
            <a:prstDash val="sysDot"/>
            <a:round/>
            <a:headEnd/>
            <a:tailEnd type="triangle" w="med" len="med"/>
          </a:ln>
        </p:spPr>
        <p:txBody>
          <a:bodyPr/>
          <a:lstStyle/>
          <a:p>
            <a:endParaRPr lang="en-US"/>
          </a:p>
        </p:txBody>
      </p:sp>
      <p:sp>
        <p:nvSpPr>
          <p:cNvPr id="15" name="Line 2"/>
          <p:cNvSpPr>
            <a:spLocks noChangeShapeType="1"/>
          </p:cNvSpPr>
          <p:nvPr/>
        </p:nvSpPr>
        <p:spPr bwMode="auto">
          <a:xfrm flipV="1">
            <a:off x="2057400" y="1336965"/>
            <a:ext cx="0" cy="609600"/>
          </a:xfrm>
          <a:prstGeom prst="line">
            <a:avLst/>
          </a:prstGeom>
          <a:noFill/>
          <a:ln w="76200">
            <a:solidFill>
              <a:schemeClr val="tx1"/>
            </a:solidFill>
            <a:prstDash val="sysDot"/>
            <a:round/>
            <a:headEnd/>
            <a:tailEnd type="triangle" w="med" len="med"/>
          </a:ln>
        </p:spPr>
        <p:txBody>
          <a:bodyPr/>
          <a:lstStyle/>
          <a:p>
            <a:endParaRPr lang="en-US"/>
          </a:p>
        </p:txBody>
      </p:sp>
      <p:sp>
        <p:nvSpPr>
          <p:cNvPr id="16" name="Text Box 5"/>
          <p:cNvSpPr txBox="1">
            <a:spLocks noChangeArrowheads="1"/>
          </p:cNvSpPr>
          <p:nvPr/>
        </p:nvSpPr>
        <p:spPr bwMode="auto">
          <a:xfrm>
            <a:off x="4991105" y="5724528"/>
            <a:ext cx="2209800" cy="400110"/>
          </a:xfrm>
          <a:prstGeom prst="rect">
            <a:avLst/>
          </a:prstGeom>
          <a:solidFill>
            <a:srgbClr val="CCECFF"/>
          </a:solidFill>
          <a:ln w="9525">
            <a:solidFill>
              <a:schemeClr val="tx1"/>
            </a:solidFill>
            <a:miter lim="800000"/>
            <a:headEnd/>
            <a:tailEnd/>
          </a:ln>
        </p:spPr>
        <p:txBody>
          <a:bodyPr wrap="square">
            <a:spAutoFit/>
          </a:bodyPr>
          <a:lstStyle/>
          <a:p>
            <a:r>
              <a:rPr lang="en-US" sz="2000" b="1" dirty="0"/>
              <a:t>State IG Office</a:t>
            </a:r>
          </a:p>
        </p:txBody>
      </p:sp>
      <p:grpSp>
        <p:nvGrpSpPr>
          <p:cNvPr id="17" name="Group 6"/>
          <p:cNvGrpSpPr>
            <a:grpSpLocks/>
          </p:cNvGrpSpPr>
          <p:nvPr/>
        </p:nvGrpSpPr>
        <p:grpSpPr bwMode="auto">
          <a:xfrm>
            <a:off x="762001" y="2362200"/>
            <a:ext cx="3444875" cy="1320800"/>
            <a:chOff x="480" y="1344"/>
            <a:chExt cx="2170" cy="832"/>
          </a:xfrm>
        </p:grpSpPr>
        <p:sp>
          <p:nvSpPr>
            <p:cNvPr id="32" name="Text Box 7"/>
            <p:cNvSpPr txBox="1">
              <a:spLocks noChangeArrowheads="1"/>
            </p:cNvSpPr>
            <p:nvPr/>
          </p:nvSpPr>
          <p:spPr bwMode="auto">
            <a:xfrm>
              <a:off x="480" y="1728"/>
              <a:ext cx="2170" cy="448"/>
            </a:xfrm>
            <a:prstGeom prst="rect">
              <a:avLst/>
            </a:prstGeom>
            <a:solidFill>
              <a:srgbClr val="CCECFF"/>
            </a:solidFill>
            <a:ln w="9525">
              <a:solidFill>
                <a:schemeClr val="tx1"/>
              </a:solidFill>
              <a:miter lim="800000"/>
              <a:headEnd/>
              <a:tailEnd/>
            </a:ln>
          </p:spPr>
          <p:txBody>
            <a:bodyPr>
              <a:spAutoFit/>
            </a:bodyPr>
            <a:lstStyle/>
            <a:p>
              <a:r>
                <a:rPr lang="en-US" sz="2000" b="1"/>
                <a:t>Office of the Chief of Legislative Liaison (OCLL)</a:t>
              </a:r>
            </a:p>
          </p:txBody>
        </p:sp>
        <p:sp>
          <p:nvSpPr>
            <p:cNvPr id="33" name="Line 8"/>
            <p:cNvSpPr>
              <a:spLocks noChangeShapeType="1"/>
            </p:cNvSpPr>
            <p:nvPr/>
          </p:nvSpPr>
          <p:spPr bwMode="auto">
            <a:xfrm>
              <a:off x="624" y="1344"/>
              <a:ext cx="0" cy="384"/>
            </a:xfrm>
            <a:prstGeom prst="line">
              <a:avLst/>
            </a:prstGeom>
            <a:noFill/>
            <a:ln w="76200">
              <a:solidFill>
                <a:schemeClr val="tx1"/>
              </a:solidFill>
              <a:round/>
              <a:headEnd/>
              <a:tailEnd type="triangle" w="med" len="med"/>
            </a:ln>
          </p:spPr>
          <p:txBody>
            <a:bodyPr/>
            <a:lstStyle/>
            <a:p>
              <a:endParaRPr lang="en-US"/>
            </a:p>
          </p:txBody>
        </p:sp>
      </p:grpSp>
      <p:grpSp>
        <p:nvGrpSpPr>
          <p:cNvPr id="18" name="Group 9"/>
          <p:cNvGrpSpPr>
            <a:grpSpLocks/>
          </p:cNvGrpSpPr>
          <p:nvPr/>
        </p:nvGrpSpPr>
        <p:grpSpPr bwMode="auto">
          <a:xfrm>
            <a:off x="762001" y="1346200"/>
            <a:ext cx="1997075" cy="1016000"/>
            <a:chOff x="480" y="576"/>
            <a:chExt cx="1258" cy="640"/>
          </a:xfrm>
        </p:grpSpPr>
        <p:sp>
          <p:nvSpPr>
            <p:cNvPr id="30" name="Text Box 10"/>
            <p:cNvSpPr txBox="1">
              <a:spLocks noChangeArrowheads="1"/>
            </p:cNvSpPr>
            <p:nvPr/>
          </p:nvSpPr>
          <p:spPr bwMode="auto">
            <a:xfrm>
              <a:off x="480" y="960"/>
              <a:ext cx="1258" cy="256"/>
            </a:xfrm>
            <a:prstGeom prst="rect">
              <a:avLst/>
            </a:prstGeom>
            <a:solidFill>
              <a:srgbClr val="CCECFF"/>
            </a:solidFill>
            <a:ln w="9525">
              <a:solidFill>
                <a:schemeClr val="tx1"/>
              </a:solidFill>
              <a:miter lim="800000"/>
              <a:headEnd/>
              <a:tailEnd/>
            </a:ln>
          </p:spPr>
          <p:txBody>
            <a:bodyPr>
              <a:spAutoFit/>
            </a:bodyPr>
            <a:lstStyle/>
            <a:p>
              <a:r>
                <a:rPr lang="en-US" sz="2000" b="1" dirty="0"/>
                <a:t>MC Office</a:t>
              </a:r>
            </a:p>
          </p:txBody>
        </p:sp>
        <p:sp>
          <p:nvSpPr>
            <p:cNvPr id="31"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a:p>
          </p:txBody>
        </p:sp>
      </p:grpSp>
      <p:grpSp>
        <p:nvGrpSpPr>
          <p:cNvPr id="19" name="Group 25"/>
          <p:cNvGrpSpPr>
            <a:grpSpLocks/>
          </p:cNvGrpSpPr>
          <p:nvPr/>
        </p:nvGrpSpPr>
        <p:grpSpPr bwMode="auto">
          <a:xfrm>
            <a:off x="1905002" y="3719513"/>
            <a:ext cx="3071813" cy="2190750"/>
            <a:chOff x="1200" y="2199"/>
            <a:chExt cx="1935" cy="1380"/>
          </a:xfrm>
        </p:grpSpPr>
        <p:cxnSp>
          <p:nvCxnSpPr>
            <p:cNvPr id="27" name="AutoShape 17"/>
            <p:cNvCxnSpPr>
              <a:cxnSpLocks noChangeShapeType="1"/>
            </p:cNvCxnSpPr>
            <p:nvPr/>
          </p:nvCxnSpPr>
          <p:spPr bwMode="auto">
            <a:xfrm>
              <a:off x="1623" y="2199"/>
              <a:ext cx="1512" cy="1380"/>
            </a:xfrm>
            <a:prstGeom prst="straightConnector1">
              <a:avLst/>
            </a:prstGeom>
            <a:noFill/>
            <a:ln w="76200">
              <a:solidFill>
                <a:schemeClr val="tx1"/>
              </a:solidFill>
              <a:round/>
              <a:headEnd/>
              <a:tailEnd type="triangle" w="med" len="med"/>
            </a:ln>
          </p:spPr>
        </p:cxnSp>
        <p:sp>
          <p:nvSpPr>
            <p:cNvPr id="28" name="Text Box 18"/>
            <p:cNvSpPr txBox="1">
              <a:spLocks noChangeArrowheads="1"/>
            </p:cNvSpPr>
            <p:nvPr/>
          </p:nvSpPr>
          <p:spPr bwMode="auto">
            <a:xfrm>
              <a:off x="1200" y="2448"/>
              <a:ext cx="1296" cy="237"/>
            </a:xfrm>
            <a:prstGeom prst="rect">
              <a:avLst/>
            </a:prstGeom>
            <a:solidFill>
              <a:srgbClr val="CADAAA"/>
            </a:solidFill>
            <a:ln w="9525">
              <a:solidFill>
                <a:srgbClr val="008000"/>
              </a:solidFill>
              <a:miter lim="800000"/>
              <a:headEnd/>
              <a:tailEnd/>
            </a:ln>
          </p:spPr>
          <p:txBody>
            <a:bodyPr>
              <a:spAutoFit/>
            </a:bodyPr>
            <a:lstStyle/>
            <a:p>
              <a:r>
                <a:rPr lang="en-US" sz="1800" b="1"/>
                <a:t>DAIG Assist Div</a:t>
              </a:r>
            </a:p>
          </p:txBody>
        </p:sp>
        <p:sp>
          <p:nvSpPr>
            <p:cNvPr id="29" name="Text Box 20"/>
            <p:cNvSpPr txBox="1">
              <a:spLocks noChangeArrowheads="1"/>
            </p:cNvSpPr>
            <p:nvPr/>
          </p:nvSpPr>
          <p:spPr bwMode="auto">
            <a:xfrm>
              <a:off x="1872" y="2928"/>
              <a:ext cx="1056" cy="237"/>
            </a:xfrm>
            <a:prstGeom prst="rect">
              <a:avLst/>
            </a:prstGeom>
            <a:solidFill>
              <a:srgbClr val="CADAAA"/>
            </a:solidFill>
            <a:ln w="9525">
              <a:solidFill>
                <a:srgbClr val="008000"/>
              </a:solidFill>
              <a:miter lim="800000"/>
              <a:headEnd/>
              <a:tailEnd/>
            </a:ln>
          </p:spPr>
          <p:txBody>
            <a:bodyPr>
              <a:spAutoFit/>
            </a:bodyPr>
            <a:lstStyle/>
            <a:p>
              <a:r>
                <a:rPr lang="en-US" sz="1800" b="1" dirty="0"/>
                <a:t>NGB IG</a:t>
              </a:r>
            </a:p>
          </p:txBody>
        </p:sp>
      </p:grpSp>
      <p:sp>
        <p:nvSpPr>
          <p:cNvPr id="22" name="Line 1030"/>
          <p:cNvSpPr>
            <a:spLocks noChangeShapeType="1"/>
          </p:cNvSpPr>
          <p:nvPr/>
        </p:nvSpPr>
        <p:spPr bwMode="auto">
          <a:xfrm>
            <a:off x="3962400" y="4267200"/>
            <a:ext cx="1143000" cy="0"/>
          </a:xfrm>
          <a:prstGeom prst="line">
            <a:avLst/>
          </a:prstGeom>
          <a:noFill/>
          <a:ln w="76200">
            <a:solidFill>
              <a:schemeClr val="tx1"/>
            </a:solidFill>
            <a:prstDash val="sysDot"/>
            <a:round/>
            <a:headEnd/>
            <a:tailEnd/>
          </a:ln>
        </p:spPr>
        <p:txBody>
          <a:bodyPr wrap="none"/>
          <a:lstStyle/>
          <a:p>
            <a:endParaRPr lang="en-US"/>
          </a:p>
        </p:txBody>
      </p:sp>
      <p:sp>
        <p:nvSpPr>
          <p:cNvPr id="23" name="Line 1031"/>
          <p:cNvSpPr>
            <a:spLocks noChangeShapeType="1"/>
          </p:cNvSpPr>
          <p:nvPr/>
        </p:nvSpPr>
        <p:spPr bwMode="auto">
          <a:xfrm flipV="1">
            <a:off x="5105400" y="2133600"/>
            <a:ext cx="0" cy="2133600"/>
          </a:xfrm>
          <a:prstGeom prst="line">
            <a:avLst/>
          </a:prstGeom>
          <a:noFill/>
          <a:ln w="76200">
            <a:solidFill>
              <a:schemeClr val="tx1"/>
            </a:solidFill>
            <a:prstDash val="sysDot"/>
            <a:round/>
            <a:headEnd/>
            <a:tailEnd/>
          </a:ln>
        </p:spPr>
        <p:txBody>
          <a:bodyPr wrap="none"/>
          <a:lstStyle/>
          <a:p>
            <a:endParaRPr lang="en-US"/>
          </a:p>
        </p:txBody>
      </p:sp>
      <p:sp>
        <p:nvSpPr>
          <p:cNvPr id="24" name="Line 1032"/>
          <p:cNvSpPr>
            <a:spLocks noChangeShapeType="1"/>
          </p:cNvSpPr>
          <p:nvPr/>
        </p:nvSpPr>
        <p:spPr bwMode="auto">
          <a:xfrm flipH="1">
            <a:off x="2895600" y="2133600"/>
            <a:ext cx="2209800" cy="0"/>
          </a:xfrm>
          <a:prstGeom prst="line">
            <a:avLst/>
          </a:prstGeom>
          <a:noFill/>
          <a:ln w="76200">
            <a:solidFill>
              <a:schemeClr val="tx1"/>
            </a:solidFill>
            <a:prstDash val="sysDot"/>
            <a:round/>
            <a:headEnd/>
            <a:tailEnd type="triangle" w="med" len="med"/>
          </a:ln>
        </p:spPr>
        <p:txBody>
          <a:bodyPr wrap="none"/>
          <a:lstStyle/>
          <a:p>
            <a:endParaRPr lang="en-US"/>
          </a:p>
        </p:txBody>
      </p:sp>
      <p:sp>
        <p:nvSpPr>
          <p:cNvPr id="25" name="Rectangle 24"/>
          <p:cNvSpPr/>
          <p:nvPr/>
        </p:nvSpPr>
        <p:spPr>
          <a:xfrm>
            <a:off x="1905001" y="4495800"/>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6" name="Rectangle 25"/>
          <p:cNvSpPr/>
          <p:nvPr/>
        </p:nvSpPr>
        <p:spPr>
          <a:xfrm>
            <a:off x="2971801" y="5257800"/>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ectangle 35"/>
          <p:cNvSpPr/>
          <p:nvPr/>
        </p:nvSpPr>
        <p:spPr>
          <a:xfrm>
            <a:off x="5029201" y="6129336"/>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Rectangle 27"/>
          <p:cNvSpPr>
            <a:spLocks noChangeArrowheads="1"/>
          </p:cNvSpPr>
          <p:nvPr/>
        </p:nvSpPr>
        <p:spPr bwMode="auto">
          <a:xfrm>
            <a:off x="264541" y="6232470"/>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Sect. 8-2</a:t>
            </a:r>
            <a:endParaRPr lang="en-US" sz="1800" dirty="0">
              <a:solidFill>
                <a:srgbClr val="336600"/>
              </a:solidFill>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AutoShape 3"/>
          <p:cNvSpPr>
            <a:spLocks noGrp="1" noChangeArrowheads="1"/>
          </p:cNvSpPr>
          <p:nvPr>
            <p:ph type="title"/>
          </p:nvPr>
        </p:nvSpPr>
        <p:spPr>
          <a:xfrm>
            <a:off x="4046401" y="-76200"/>
            <a:ext cx="5334000" cy="3983185"/>
          </a:xfrm>
          <a:prstGeom prst="flowChartProcess">
            <a:avLst/>
          </a:prstGeom>
        </p:spPr>
        <p:txBody>
          <a:bodyPr/>
          <a:lstStyle/>
          <a:p>
            <a:pPr eaLnBrk="1" hangingPunct="1">
              <a:lnSpc>
                <a:spcPct val="95000"/>
              </a:lnSpc>
            </a:pPr>
            <a:r>
              <a:rPr lang="en-US" sz="4000" dirty="0"/>
              <a:t>Congressional Correspondence Flowchart:</a:t>
            </a:r>
            <a:br>
              <a:rPr lang="en-US" sz="4000" dirty="0"/>
            </a:br>
            <a:r>
              <a:rPr lang="en-US" sz="4000" dirty="0">
                <a:solidFill>
                  <a:srgbClr val="000099"/>
                </a:solidFill>
              </a:rPr>
              <a:t>National </a:t>
            </a:r>
            <a:br>
              <a:rPr lang="en-US" sz="4000" dirty="0">
                <a:solidFill>
                  <a:srgbClr val="000099"/>
                </a:solidFill>
              </a:rPr>
            </a:br>
            <a:r>
              <a:rPr lang="en-US" sz="4000" dirty="0">
                <a:solidFill>
                  <a:srgbClr val="000099"/>
                </a:solidFill>
              </a:rPr>
              <a:t>Guard IG</a:t>
            </a:r>
            <a:br>
              <a:rPr lang="en-US" sz="4000" dirty="0">
                <a:solidFill>
                  <a:srgbClr val="000099"/>
                </a:solidFill>
              </a:rPr>
            </a:br>
            <a:r>
              <a:rPr lang="en-US" sz="2400" dirty="0">
                <a:solidFill>
                  <a:schemeClr val="tx1"/>
                </a:solidFill>
              </a:rPr>
              <a:t>(State Matters)</a:t>
            </a:r>
            <a:endParaRPr lang="en-US" sz="4000" dirty="0">
              <a:solidFill>
                <a:srgbClr val="000099"/>
              </a:solidFill>
            </a:endParaRPr>
          </a:p>
        </p:txBody>
      </p:sp>
      <p:sp>
        <p:nvSpPr>
          <p:cNvPr id="35850" name="Rectangle 29"/>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0D6894C3-482C-46B4-AEC0-A5FC0131F40D}" type="slidenum">
              <a:rPr lang="en-US" sz="1400" b="1" i="1"/>
              <a:pPr/>
              <a:t>82</a:t>
            </a:fld>
            <a:endParaRPr lang="en-US" sz="1400" b="1" i="1"/>
          </a:p>
        </p:txBody>
      </p:sp>
      <p:sp>
        <p:nvSpPr>
          <p:cNvPr id="16" name="Text Box 5"/>
          <p:cNvSpPr txBox="1">
            <a:spLocks noChangeArrowheads="1"/>
          </p:cNvSpPr>
          <p:nvPr/>
        </p:nvSpPr>
        <p:spPr bwMode="auto">
          <a:xfrm>
            <a:off x="3886200" y="4876800"/>
            <a:ext cx="2209800" cy="400110"/>
          </a:xfrm>
          <a:prstGeom prst="rect">
            <a:avLst/>
          </a:prstGeom>
          <a:solidFill>
            <a:srgbClr val="CCECFF"/>
          </a:solidFill>
          <a:ln w="9525">
            <a:solidFill>
              <a:schemeClr val="tx1"/>
            </a:solidFill>
            <a:miter lim="800000"/>
            <a:headEnd/>
            <a:tailEnd/>
          </a:ln>
        </p:spPr>
        <p:txBody>
          <a:bodyPr wrap="square">
            <a:spAutoFit/>
          </a:bodyPr>
          <a:lstStyle/>
          <a:p>
            <a:r>
              <a:rPr lang="en-US" sz="2000" b="1" dirty="0"/>
              <a:t>State IG Office</a:t>
            </a:r>
          </a:p>
        </p:txBody>
      </p:sp>
      <p:grpSp>
        <p:nvGrpSpPr>
          <p:cNvPr id="34" name="Group 33"/>
          <p:cNvGrpSpPr/>
          <p:nvPr/>
        </p:nvGrpSpPr>
        <p:grpSpPr>
          <a:xfrm>
            <a:off x="609600" y="1094506"/>
            <a:ext cx="3276600" cy="2029695"/>
            <a:chOff x="138545" y="103905"/>
            <a:chExt cx="3276600" cy="2029695"/>
          </a:xfrm>
        </p:grpSpPr>
        <p:sp>
          <p:nvSpPr>
            <p:cNvPr id="120836" name="Text Box 4"/>
            <p:cNvSpPr txBox="1">
              <a:spLocks noChangeArrowheads="1"/>
            </p:cNvSpPr>
            <p:nvPr/>
          </p:nvSpPr>
          <p:spPr bwMode="auto">
            <a:xfrm>
              <a:off x="138545" y="103905"/>
              <a:ext cx="3276600" cy="1016000"/>
            </a:xfrm>
            <a:prstGeom prst="rect">
              <a:avLst/>
            </a:prstGeom>
            <a:solidFill>
              <a:srgbClr val="CCECFF"/>
            </a:solidFill>
            <a:ln w="9525">
              <a:solidFill>
                <a:schemeClr val="tx1"/>
              </a:solidFill>
              <a:miter lim="800000"/>
              <a:headEnd/>
              <a:tailEnd/>
            </a:ln>
          </p:spPr>
          <p:txBody>
            <a:bodyPr>
              <a:spAutoFit/>
            </a:bodyPr>
            <a:lstStyle/>
            <a:p>
              <a:r>
                <a:rPr lang="en-US" sz="2000" b="1" dirty="0"/>
                <a:t>Complainant’s Letter to Member of Congress (MC)</a:t>
              </a:r>
            </a:p>
          </p:txBody>
        </p:sp>
        <p:sp>
          <p:nvSpPr>
            <p:cNvPr id="15" name="Line 2"/>
            <p:cNvSpPr>
              <a:spLocks noChangeShapeType="1"/>
            </p:cNvSpPr>
            <p:nvPr/>
          </p:nvSpPr>
          <p:spPr bwMode="auto">
            <a:xfrm flipV="1">
              <a:off x="2057400" y="1108365"/>
              <a:ext cx="0" cy="609600"/>
            </a:xfrm>
            <a:prstGeom prst="line">
              <a:avLst/>
            </a:prstGeom>
            <a:noFill/>
            <a:ln w="76200">
              <a:solidFill>
                <a:schemeClr val="tx1"/>
              </a:solidFill>
              <a:prstDash val="sysDot"/>
              <a:round/>
              <a:headEnd/>
              <a:tailEnd type="triangle" w="med" len="med"/>
            </a:ln>
          </p:spPr>
          <p:txBody>
            <a:bodyPr/>
            <a:lstStyle/>
            <a:p>
              <a:endParaRPr lang="en-US"/>
            </a:p>
          </p:txBody>
        </p:sp>
        <p:grpSp>
          <p:nvGrpSpPr>
            <p:cNvPr id="3" name="Group 9"/>
            <p:cNvGrpSpPr>
              <a:grpSpLocks/>
            </p:cNvGrpSpPr>
            <p:nvPr/>
          </p:nvGrpSpPr>
          <p:grpSpPr bwMode="auto">
            <a:xfrm>
              <a:off x="762000" y="1117600"/>
              <a:ext cx="1997075" cy="1016000"/>
              <a:chOff x="480" y="576"/>
              <a:chExt cx="1258" cy="640"/>
            </a:xfrm>
          </p:grpSpPr>
          <p:sp>
            <p:nvSpPr>
              <p:cNvPr id="30" name="Text Box 10"/>
              <p:cNvSpPr txBox="1">
                <a:spLocks noChangeArrowheads="1"/>
              </p:cNvSpPr>
              <p:nvPr/>
            </p:nvSpPr>
            <p:spPr bwMode="auto">
              <a:xfrm>
                <a:off x="480" y="960"/>
                <a:ext cx="1258" cy="256"/>
              </a:xfrm>
              <a:prstGeom prst="rect">
                <a:avLst/>
              </a:prstGeom>
              <a:solidFill>
                <a:srgbClr val="CCECFF"/>
              </a:solidFill>
              <a:ln w="9525">
                <a:solidFill>
                  <a:schemeClr val="tx1"/>
                </a:solidFill>
                <a:miter lim="800000"/>
                <a:headEnd/>
                <a:tailEnd/>
              </a:ln>
            </p:spPr>
            <p:txBody>
              <a:bodyPr>
                <a:spAutoFit/>
              </a:bodyPr>
              <a:lstStyle/>
              <a:p>
                <a:r>
                  <a:rPr lang="en-US" sz="2000" b="1" dirty="0"/>
                  <a:t>MC Office</a:t>
                </a:r>
              </a:p>
            </p:txBody>
          </p:sp>
          <p:sp>
            <p:nvSpPr>
              <p:cNvPr id="31"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a:p>
            </p:txBody>
          </p:sp>
        </p:grpSp>
      </p:grpSp>
      <p:sp>
        <p:nvSpPr>
          <p:cNvPr id="37" name="Line 1032"/>
          <p:cNvSpPr>
            <a:spLocks noChangeShapeType="1"/>
          </p:cNvSpPr>
          <p:nvPr/>
        </p:nvSpPr>
        <p:spPr bwMode="auto">
          <a:xfrm flipH="1" flipV="1">
            <a:off x="2605088" y="3138488"/>
            <a:ext cx="1905000" cy="1676400"/>
          </a:xfrm>
          <a:prstGeom prst="line">
            <a:avLst/>
          </a:prstGeom>
          <a:noFill/>
          <a:ln w="76200">
            <a:solidFill>
              <a:schemeClr val="tx1"/>
            </a:solidFill>
            <a:prstDash val="sysDot"/>
            <a:round/>
            <a:headEnd/>
            <a:tailEnd type="triangle" w="med" len="med"/>
          </a:ln>
        </p:spPr>
        <p:txBody>
          <a:bodyPr wrap="none"/>
          <a:lstStyle/>
          <a:p>
            <a:endParaRPr lang="en-US"/>
          </a:p>
        </p:txBody>
      </p:sp>
      <p:cxnSp>
        <p:nvCxnSpPr>
          <p:cNvPr id="38" name="AutoShape 17"/>
          <p:cNvCxnSpPr>
            <a:cxnSpLocks noChangeShapeType="1"/>
          </p:cNvCxnSpPr>
          <p:nvPr/>
        </p:nvCxnSpPr>
        <p:spPr bwMode="auto">
          <a:xfrm>
            <a:off x="1833569" y="3152776"/>
            <a:ext cx="2049463" cy="1860550"/>
          </a:xfrm>
          <a:prstGeom prst="straightConnector1">
            <a:avLst/>
          </a:prstGeom>
          <a:noFill/>
          <a:ln w="76200">
            <a:solidFill>
              <a:schemeClr val="tx1"/>
            </a:solidFill>
            <a:round/>
            <a:headEnd/>
            <a:tailEnd type="triangle" w="med" len="med"/>
          </a:ln>
        </p:spPr>
      </p:cxnSp>
      <p:sp>
        <p:nvSpPr>
          <p:cNvPr id="14" name="Rectangle 27"/>
          <p:cNvSpPr>
            <a:spLocks noChangeArrowheads="1"/>
          </p:cNvSpPr>
          <p:nvPr/>
        </p:nvSpPr>
        <p:spPr bwMode="auto">
          <a:xfrm>
            <a:off x="228600" y="6096001"/>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Sect. 8-1</a:t>
            </a:r>
            <a:endParaRPr lang="en-US" sz="1800" dirty="0">
              <a:solidFill>
                <a:srgbClr val="336600"/>
              </a:solidFill>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p:spPr>
        <p:txBody>
          <a:bodyPr/>
          <a:lstStyle/>
          <a:p>
            <a:r>
              <a:rPr lang="en-US"/>
              <a:t>U.S. Army Inspector General School   </a:t>
            </a:r>
            <a:fld id="{B152B76E-1F97-43EF-89BC-653840DEBFD0}" type="slidenum">
              <a:rPr lang="en-US" smtClean="0"/>
              <a:pPr/>
              <a:t>83</a:t>
            </a:fld>
            <a:endParaRPr lang="en-US"/>
          </a:p>
        </p:txBody>
      </p:sp>
      <p:sp>
        <p:nvSpPr>
          <p:cNvPr id="8195" name="Rectangle 3"/>
          <p:cNvSpPr>
            <a:spLocks noGrp="1" noChangeArrowheads="1"/>
          </p:cNvSpPr>
          <p:nvPr>
            <p:ph type="body" idx="1"/>
          </p:nvPr>
        </p:nvSpPr>
        <p:spPr>
          <a:xfrm>
            <a:off x="152400" y="1981200"/>
            <a:ext cx="8839200" cy="4495800"/>
          </a:xfrm>
        </p:spPr>
        <p:txBody>
          <a:bodyPr/>
          <a:lstStyle/>
          <a:p>
            <a:pPr eaLnBrk="1" hangingPunct="1"/>
            <a:r>
              <a:rPr lang="en-US" sz="2400" dirty="0"/>
              <a:t>During a complainant’s interview (Step 1), the complainant tells the IG he or she wrote to their Member of Congress</a:t>
            </a:r>
          </a:p>
          <a:p>
            <a:pPr eaLnBrk="1" hangingPunct="1"/>
            <a:r>
              <a:rPr lang="en-US" sz="2400" dirty="0"/>
              <a:t>DAIG’s Assistance Division refers a Congressional Inquiry to the local IG currently working or already completed and closed the case</a:t>
            </a:r>
          </a:p>
          <a:p>
            <a:pPr eaLnBrk="1" hangingPunct="1"/>
            <a:r>
              <a:rPr lang="en-US" sz="2400" dirty="0"/>
              <a:t>Local IG actions:</a:t>
            </a:r>
          </a:p>
          <a:p>
            <a:pPr lvl="1" eaLnBrk="1" hangingPunct="1"/>
            <a:r>
              <a:rPr lang="en-US" sz="2000" dirty="0"/>
              <a:t>Coordinate / verify status of Congressional Inquiry with DAIG</a:t>
            </a:r>
          </a:p>
          <a:p>
            <a:pPr lvl="1" eaLnBrk="1" hangingPunct="1"/>
            <a:r>
              <a:rPr lang="en-US" sz="2000" dirty="0">
                <a:solidFill>
                  <a:srgbClr val="0033CC"/>
                </a:solidFill>
              </a:rPr>
              <a:t>Inform complainant final response will come from their Member of Congress</a:t>
            </a:r>
          </a:p>
        </p:txBody>
      </p:sp>
      <p:sp>
        <p:nvSpPr>
          <p:cNvPr id="7" name="Rectangle 2"/>
          <p:cNvSpPr>
            <a:spLocks noGrp="1" noChangeArrowheads="1"/>
          </p:cNvSpPr>
          <p:nvPr>
            <p:ph type="title"/>
          </p:nvPr>
        </p:nvSpPr>
        <p:spPr>
          <a:xfrm>
            <a:off x="1828800" y="381000"/>
            <a:ext cx="7086600" cy="1143000"/>
          </a:xfrm>
        </p:spPr>
        <p:txBody>
          <a:bodyPr/>
          <a:lstStyle/>
          <a:p>
            <a:pPr eaLnBrk="1" hangingPunct="1"/>
            <a:r>
              <a:rPr lang="en-US" sz="4000" dirty="0"/>
              <a:t>Coordination -- How to Prevent Duplication of Work</a:t>
            </a:r>
          </a:p>
        </p:txBody>
      </p:sp>
      <p:sp>
        <p:nvSpPr>
          <p:cNvPr id="5" name="Rectangle 27"/>
          <p:cNvSpPr>
            <a:spLocks noChangeArrowheads="1"/>
          </p:cNvSpPr>
          <p:nvPr/>
        </p:nvSpPr>
        <p:spPr bwMode="auto">
          <a:xfrm>
            <a:off x="5715000" y="6012965"/>
            <a:ext cx="3810000" cy="634020"/>
          </a:xfrm>
          <a:prstGeom prst="rect">
            <a:avLst/>
          </a:prstGeom>
          <a:noFill/>
          <a:ln w="76200">
            <a:noFill/>
            <a:miter lim="800000"/>
            <a:headEnd/>
            <a:tailEnd/>
          </a:ln>
        </p:spPr>
        <p:txBody>
          <a:bodyPr wrap="square">
            <a:spAutoFit/>
          </a:bodyPr>
          <a:lstStyle/>
          <a:p>
            <a:pPr algn="l">
              <a:spcBef>
                <a:spcPct val="20000"/>
              </a:spcBef>
            </a:pPr>
            <a:r>
              <a:rPr lang="en-US" sz="1600" b="1" dirty="0">
                <a:solidFill>
                  <a:srgbClr val="336600"/>
                </a:solidFill>
              </a:rPr>
              <a:t>AR 20-1 </a:t>
            </a:r>
            <a:r>
              <a:rPr lang="en-US" sz="1600" b="1" dirty="0" err="1">
                <a:solidFill>
                  <a:srgbClr val="336600"/>
                </a:solidFill>
              </a:rPr>
              <a:t>para</a:t>
            </a:r>
            <a:r>
              <a:rPr lang="en-US" sz="1600" b="1" dirty="0">
                <a:solidFill>
                  <a:srgbClr val="336600"/>
                </a:solidFill>
              </a:rPr>
              <a:t>. 6-1f (1) and</a:t>
            </a:r>
          </a:p>
          <a:p>
            <a:pPr algn="l">
              <a:spcBef>
                <a:spcPct val="20000"/>
              </a:spcBef>
            </a:pPr>
            <a:r>
              <a:rPr lang="en-US" sz="1600" b="1" dirty="0">
                <a:solidFill>
                  <a:srgbClr val="336600"/>
                </a:solidFill>
              </a:rPr>
              <a:t>A&amp;I Guide, Part One, Chapter 8</a:t>
            </a:r>
            <a:endParaRPr lang="en-US" sz="1600" dirty="0">
              <a:solidFill>
                <a:srgbClr val="33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2"/>
          <p:cNvSpPr>
            <a:spLocks noGrp="1"/>
          </p:cNvSpPr>
          <p:nvPr>
            <p:ph type="ftr" sz="quarter" idx="10"/>
          </p:nvPr>
        </p:nvSpPr>
        <p:spPr>
          <a:noFill/>
        </p:spPr>
        <p:txBody>
          <a:bodyPr/>
          <a:lstStyle/>
          <a:p>
            <a:r>
              <a:rPr lang="en-US"/>
              <a:t>U.S. Army Inspector General School   </a:t>
            </a:r>
            <a:fld id="{31D4B6DC-B126-499B-8C69-FB2DD88857C0}" type="slidenum">
              <a:rPr lang="en-US" smtClean="0"/>
              <a:pPr/>
              <a:t>84</a:t>
            </a:fld>
            <a:endParaRPr lang="en-US"/>
          </a:p>
        </p:txBody>
      </p:sp>
      <p:sp>
        <p:nvSpPr>
          <p:cNvPr id="41987" name="Rectangle 4"/>
          <p:cNvSpPr>
            <a:spLocks noGrp="1" noChangeArrowheads="1"/>
          </p:cNvSpPr>
          <p:nvPr>
            <p:ph type="title"/>
          </p:nvPr>
        </p:nvSpPr>
        <p:spPr>
          <a:xfrm>
            <a:off x="1012116" y="381000"/>
            <a:ext cx="7086600" cy="1371600"/>
          </a:xfrm>
        </p:spPr>
        <p:txBody>
          <a:bodyPr/>
          <a:lstStyle/>
          <a:p>
            <a:pPr eaLnBrk="1" hangingPunct="1"/>
            <a:r>
              <a:rPr lang="en-US" sz="4000" dirty="0"/>
              <a:t>White House</a:t>
            </a:r>
            <a:br>
              <a:rPr lang="en-US" sz="4000" dirty="0"/>
            </a:br>
            <a:r>
              <a:rPr lang="en-US" sz="3600" dirty="0"/>
              <a:t>(Presidential)</a:t>
            </a:r>
          </a:p>
        </p:txBody>
      </p:sp>
      <p:pic>
        <p:nvPicPr>
          <p:cNvPr id="189446" name="Picture 6" descr="A picture of the white house in washington dc"/>
          <p:cNvPicPr>
            <a:picLocks noChangeAspect="1" noChangeArrowheads="1"/>
          </p:cNvPicPr>
          <p:nvPr/>
        </p:nvPicPr>
        <p:blipFill>
          <a:blip r:embed="rId3" cstate="print"/>
          <a:srcRect/>
          <a:stretch>
            <a:fillRect/>
          </a:stretch>
        </p:blipFill>
        <p:spPr bwMode="auto">
          <a:xfrm>
            <a:off x="1828800" y="1676401"/>
            <a:ext cx="5856642" cy="4132263"/>
          </a:xfrm>
          <a:prstGeom prst="rect">
            <a:avLst/>
          </a:prstGeom>
          <a:noFill/>
          <a:ln w="9525">
            <a:noFill/>
            <a:miter lim="800000"/>
            <a:headEnd/>
            <a:tailEnd/>
          </a:ln>
        </p:spPr>
      </p:pic>
      <p:sp>
        <p:nvSpPr>
          <p:cNvPr id="41989" name="Rectangle 7"/>
          <p:cNvSpPr>
            <a:spLocks noChangeArrowheads="1"/>
          </p:cNvSpPr>
          <p:nvPr/>
        </p:nvSpPr>
        <p:spPr bwMode="auto">
          <a:xfrm>
            <a:off x="1109725" y="6045201"/>
            <a:ext cx="6907212" cy="519113"/>
          </a:xfrm>
          <a:prstGeom prst="rect">
            <a:avLst/>
          </a:prstGeom>
          <a:noFill/>
          <a:ln w="76200">
            <a:noFill/>
            <a:miter lim="800000"/>
            <a:headEnd/>
            <a:tailEnd/>
          </a:ln>
        </p:spPr>
        <p:txBody>
          <a:bodyPr wrap="none">
            <a:spAutoFit/>
          </a:bodyPr>
          <a:lstStyle/>
          <a:p>
            <a:r>
              <a:rPr lang="en-US" b="1" dirty="0"/>
              <a:t>Yet Another Way Complainants Write-In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9446"/>
                                        </p:tgtEl>
                                        <p:attrNameLst>
                                          <p:attrName>style.visibility</p:attrName>
                                        </p:attrNameLst>
                                      </p:cBhvr>
                                      <p:to>
                                        <p:strVal val="visible"/>
                                      </p:to>
                                    </p:set>
                                    <p:animEffect transition="in" filter="wipe(down)">
                                      <p:cBhvr>
                                        <p:cTn id="7" dur="580">
                                          <p:stCondLst>
                                            <p:cond delay="0"/>
                                          </p:stCondLst>
                                        </p:cTn>
                                        <p:tgtEl>
                                          <p:spTgt spid="189446"/>
                                        </p:tgtEl>
                                      </p:cBhvr>
                                    </p:animEffect>
                                    <p:anim calcmode="lin" valueType="num">
                                      <p:cBhvr>
                                        <p:cTn id="8" dur="1822" tmFilter="0,0; 0.14,0.36; 0.43,0.73; 0.71,0.91; 1.0,1.0">
                                          <p:stCondLst>
                                            <p:cond delay="0"/>
                                          </p:stCondLst>
                                        </p:cTn>
                                        <p:tgtEl>
                                          <p:spTgt spid="1894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94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94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94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9446"/>
                                        </p:tgtEl>
                                        <p:attrNameLst>
                                          <p:attrName>ppt_y</p:attrName>
                                        </p:attrNameLst>
                                      </p:cBhvr>
                                      <p:tavLst>
                                        <p:tav tm="0" fmla="#ppt_y-sin(pi*$)/81">
                                          <p:val>
                                            <p:fltVal val="0"/>
                                          </p:val>
                                        </p:tav>
                                        <p:tav tm="100000">
                                          <p:val>
                                            <p:fltVal val="1"/>
                                          </p:val>
                                        </p:tav>
                                      </p:tavLst>
                                    </p:anim>
                                    <p:animScale>
                                      <p:cBhvr>
                                        <p:cTn id="13" dur="26">
                                          <p:stCondLst>
                                            <p:cond delay="650"/>
                                          </p:stCondLst>
                                        </p:cTn>
                                        <p:tgtEl>
                                          <p:spTgt spid="189446"/>
                                        </p:tgtEl>
                                      </p:cBhvr>
                                      <p:to x="100000" y="60000"/>
                                    </p:animScale>
                                    <p:animScale>
                                      <p:cBhvr>
                                        <p:cTn id="14" dur="166" decel="50000">
                                          <p:stCondLst>
                                            <p:cond delay="676"/>
                                          </p:stCondLst>
                                        </p:cTn>
                                        <p:tgtEl>
                                          <p:spTgt spid="189446"/>
                                        </p:tgtEl>
                                      </p:cBhvr>
                                      <p:to x="100000" y="100000"/>
                                    </p:animScale>
                                    <p:animScale>
                                      <p:cBhvr>
                                        <p:cTn id="15" dur="26">
                                          <p:stCondLst>
                                            <p:cond delay="1312"/>
                                          </p:stCondLst>
                                        </p:cTn>
                                        <p:tgtEl>
                                          <p:spTgt spid="189446"/>
                                        </p:tgtEl>
                                      </p:cBhvr>
                                      <p:to x="100000" y="80000"/>
                                    </p:animScale>
                                    <p:animScale>
                                      <p:cBhvr>
                                        <p:cTn id="16" dur="166" decel="50000">
                                          <p:stCondLst>
                                            <p:cond delay="1338"/>
                                          </p:stCondLst>
                                        </p:cTn>
                                        <p:tgtEl>
                                          <p:spTgt spid="189446"/>
                                        </p:tgtEl>
                                      </p:cBhvr>
                                      <p:to x="100000" y="100000"/>
                                    </p:animScale>
                                    <p:animScale>
                                      <p:cBhvr>
                                        <p:cTn id="17" dur="26">
                                          <p:stCondLst>
                                            <p:cond delay="1642"/>
                                          </p:stCondLst>
                                        </p:cTn>
                                        <p:tgtEl>
                                          <p:spTgt spid="189446"/>
                                        </p:tgtEl>
                                      </p:cBhvr>
                                      <p:to x="100000" y="90000"/>
                                    </p:animScale>
                                    <p:animScale>
                                      <p:cBhvr>
                                        <p:cTn id="18" dur="166" decel="50000">
                                          <p:stCondLst>
                                            <p:cond delay="1668"/>
                                          </p:stCondLst>
                                        </p:cTn>
                                        <p:tgtEl>
                                          <p:spTgt spid="189446"/>
                                        </p:tgtEl>
                                      </p:cBhvr>
                                      <p:to x="100000" y="100000"/>
                                    </p:animScale>
                                    <p:animScale>
                                      <p:cBhvr>
                                        <p:cTn id="19" dur="26">
                                          <p:stCondLst>
                                            <p:cond delay="1808"/>
                                          </p:stCondLst>
                                        </p:cTn>
                                        <p:tgtEl>
                                          <p:spTgt spid="189446"/>
                                        </p:tgtEl>
                                      </p:cBhvr>
                                      <p:to x="100000" y="95000"/>
                                    </p:animScale>
                                    <p:animScale>
                                      <p:cBhvr>
                                        <p:cTn id="20" dur="166" decel="50000">
                                          <p:stCondLst>
                                            <p:cond delay="1834"/>
                                          </p:stCondLst>
                                        </p:cTn>
                                        <p:tgtEl>
                                          <p:spTgt spid="1894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1031"/>
          <p:cNvSpPr>
            <a:spLocks noChangeShapeType="1"/>
          </p:cNvSpPr>
          <p:nvPr/>
        </p:nvSpPr>
        <p:spPr bwMode="auto">
          <a:xfrm flipH="1" flipV="1">
            <a:off x="3200400" y="3657600"/>
            <a:ext cx="1143000" cy="1828800"/>
          </a:xfrm>
          <a:prstGeom prst="line">
            <a:avLst/>
          </a:prstGeom>
          <a:noFill/>
          <a:ln w="76200">
            <a:solidFill>
              <a:schemeClr val="tx1"/>
            </a:solidFill>
            <a:prstDash val="sysDot"/>
            <a:round/>
            <a:headEnd/>
            <a:tailEnd/>
          </a:ln>
        </p:spPr>
        <p:txBody>
          <a:bodyPr wrap="none"/>
          <a:lstStyle/>
          <a:p>
            <a:endParaRPr lang="en-US"/>
          </a:p>
        </p:txBody>
      </p:sp>
      <p:sp>
        <p:nvSpPr>
          <p:cNvPr id="24" name="Line 2"/>
          <p:cNvSpPr>
            <a:spLocks noChangeShapeType="1"/>
          </p:cNvSpPr>
          <p:nvPr/>
        </p:nvSpPr>
        <p:spPr bwMode="auto">
          <a:xfrm flipH="1" flipV="1">
            <a:off x="2147888" y="2376488"/>
            <a:ext cx="533400" cy="838200"/>
          </a:xfrm>
          <a:prstGeom prst="line">
            <a:avLst/>
          </a:prstGeom>
          <a:noFill/>
          <a:ln w="76200">
            <a:solidFill>
              <a:srgbClr val="CADAAA"/>
            </a:solidFill>
            <a:prstDash val="sysDot"/>
            <a:round/>
            <a:headEnd/>
            <a:tailEnd type="triangle" w="med" len="med"/>
          </a:ln>
        </p:spPr>
        <p:txBody>
          <a:bodyPr/>
          <a:lstStyle/>
          <a:p>
            <a:endParaRPr lang="en-US"/>
          </a:p>
        </p:txBody>
      </p:sp>
      <p:sp>
        <p:nvSpPr>
          <p:cNvPr id="122882" name="Line 2"/>
          <p:cNvSpPr>
            <a:spLocks noChangeShapeType="1"/>
          </p:cNvSpPr>
          <p:nvPr/>
        </p:nvSpPr>
        <p:spPr bwMode="auto">
          <a:xfrm flipV="1">
            <a:off x="2057400" y="1019176"/>
            <a:ext cx="0" cy="609600"/>
          </a:xfrm>
          <a:prstGeom prst="line">
            <a:avLst/>
          </a:prstGeom>
          <a:noFill/>
          <a:ln w="76200">
            <a:solidFill>
              <a:srgbClr val="CADAAA"/>
            </a:solidFill>
            <a:prstDash val="sysDot"/>
            <a:round/>
            <a:headEnd/>
            <a:tailEnd type="triangle" w="med" len="med"/>
          </a:ln>
        </p:spPr>
        <p:txBody>
          <a:bodyPr/>
          <a:lstStyle/>
          <a:p>
            <a:endParaRPr lang="en-US"/>
          </a:p>
        </p:txBody>
      </p:sp>
      <p:sp>
        <p:nvSpPr>
          <p:cNvPr id="43012" name="AutoShape 3"/>
          <p:cNvSpPr>
            <a:spLocks noGrp="1" noChangeArrowheads="1"/>
          </p:cNvSpPr>
          <p:nvPr>
            <p:ph type="title"/>
          </p:nvPr>
        </p:nvSpPr>
        <p:spPr>
          <a:xfrm>
            <a:off x="4724400" y="457200"/>
            <a:ext cx="4419600" cy="2057400"/>
          </a:xfrm>
          <a:prstGeom prst="flowChartProcess">
            <a:avLst/>
          </a:prstGeom>
        </p:spPr>
        <p:txBody>
          <a:bodyPr/>
          <a:lstStyle/>
          <a:p>
            <a:pPr eaLnBrk="1" hangingPunct="1">
              <a:lnSpc>
                <a:spcPct val="95000"/>
              </a:lnSpc>
            </a:pPr>
            <a:r>
              <a:rPr lang="en-US" sz="4000"/>
              <a:t>White House Correspondence Flowchart:</a:t>
            </a:r>
            <a:br>
              <a:rPr lang="en-US" sz="4000"/>
            </a:br>
            <a:r>
              <a:rPr lang="en-US" sz="4000"/>
              <a:t>IG Channels</a:t>
            </a:r>
          </a:p>
        </p:txBody>
      </p:sp>
      <p:sp>
        <p:nvSpPr>
          <p:cNvPr id="122884" name="Text Box 4"/>
          <p:cNvSpPr txBox="1">
            <a:spLocks noChangeArrowheads="1"/>
          </p:cNvSpPr>
          <p:nvPr/>
        </p:nvSpPr>
        <p:spPr bwMode="auto">
          <a:xfrm>
            <a:off x="76200" y="304800"/>
            <a:ext cx="4419600" cy="711200"/>
          </a:xfrm>
          <a:prstGeom prst="rect">
            <a:avLst/>
          </a:prstGeom>
          <a:solidFill>
            <a:srgbClr val="CCECFF"/>
          </a:solidFill>
          <a:ln w="9525">
            <a:solidFill>
              <a:schemeClr val="tx1"/>
            </a:solidFill>
            <a:miter lim="800000"/>
            <a:headEnd/>
            <a:tailEnd/>
          </a:ln>
        </p:spPr>
        <p:txBody>
          <a:bodyPr>
            <a:spAutoFit/>
          </a:bodyPr>
          <a:lstStyle/>
          <a:p>
            <a:r>
              <a:rPr lang="en-US" sz="2000" b="1"/>
              <a:t>Complainant’s Letter to President (or email to www.whitehouse.gov)</a:t>
            </a:r>
          </a:p>
        </p:txBody>
      </p:sp>
      <p:sp>
        <p:nvSpPr>
          <p:cNvPr id="122885" name="Text Box 5"/>
          <p:cNvSpPr txBox="1">
            <a:spLocks noChangeArrowheads="1"/>
          </p:cNvSpPr>
          <p:nvPr/>
        </p:nvSpPr>
        <p:spPr bwMode="auto">
          <a:xfrm>
            <a:off x="3810001" y="5562600"/>
            <a:ext cx="2606675" cy="711200"/>
          </a:xfrm>
          <a:prstGeom prst="rect">
            <a:avLst/>
          </a:prstGeom>
          <a:solidFill>
            <a:srgbClr val="CCECFF"/>
          </a:solidFill>
          <a:ln w="9525">
            <a:solidFill>
              <a:schemeClr val="tx1"/>
            </a:solidFill>
            <a:miter lim="800000"/>
            <a:headEnd/>
            <a:tailEnd/>
          </a:ln>
        </p:spPr>
        <p:txBody>
          <a:bodyPr>
            <a:spAutoFit/>
          </a:bodyPr>
          <a:lstStyle/>
          <a:p>
            <a:r>
              <a:rPr lang="en-US" sz="2000" b="1" dirty="0"/>
              <a:t>Fort Von Steuben</a:t>
            </a:r>
          </a:p>
          <a:p>
            <a:r>
              <a:rPr lang="en-US" sz="2000" b="1" dirty="0"/>
              <a:t>IG Office</a:t>
            </a:r>
          </a:p>
        </p:txBody>
      </p:sp>
      <p:grpSp>
        <p:nvGrpSpPr>
          <p:cNvPr id="2" name="Group 9"/>
          <p:cNvGrpSpPr>
            <a:grpSpLocks/>
          </p:cNvGrpSpPr>
          <p:nvPr/>
        </p:nvGrpSpPr>
        <p:grpSpPr bwMode="auto">
          <a:xfrm>
            <a:off x="533401" y="1066800"/>
            <a:ext cx="1997075" cy="1320800"/>
            <a:chOff x="480" y="576"/>
            <a:chExt cx="1258" cy="832"/>
          </a:xfrm>
        </p:grpSpPr>
        <p:sp>
          <p:nvSpPr>
            <p:cNvPr id="43029" name="Text Box 10"/>
            <p:cNvSpPr txBox="1">
              <a:spLocks noChangeArrowheads="1"/>
            </p:cNvSpPr>
            <p:nvPr/>
          </p:nvSpPr>
          <p:spPr bwMode="auto">
            <a:xfrm>
              <a:off x="480" y="960"/>
              <a:ext cx="1258" cy="448"/>
            </a:xfrm>
            <a:prstGeom prst="rect">
              <a:avLst/>
            </a:prstGeom>
            <a:solidFill>
              <a:srgbClr val="CCECFF"/>
            </a:solidFill>
            <a:ln w="9525">
              <a:solidFill>
                <a:schemeClr val="tx1"/>
              </a:solidFill>
              <a:miter lim="800000"/>
              <a:headEnd/>
              <a:tailEnd/>
            </a:ln>
          </p:spPr>
          <p:txBody>
            <a:bodyPr>
              <a:spAutoFit/>
            </a:bodyPr>
            <a:lstStyle/>
            <a:p>
              <a:r>
                <a:rPr lang="en-US" sz="2000" b="1"/>
                <a:t>White House Liaison Office</a:t>
              </a:r>
            </a:p>
          </p:txBody>
        </p:sp>
        <p:sp>
          <p:nvSpPr>
            <p:cNvPr id="43030"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a:p>
          </p:txBody>
        </p:sp>
      </p:grpSp>
      <p:grpSp>
        <p:nvGrpSpPr>
          <p:cNvPr id="3" name="Group 27"/>
          <p:cNvGrpSpPr>
            <a:grpSpLocks/>
          </p:cNvGrpSpPr>
          <p:nvPr/>
        </p:nvGrpSpPr>
        <p:grpSpPr bwMode="auto">
          <a:xfrm>
            <a:off x="1295400" y="2387600"/>
            <a:ext cx="2514600" cy="3530600"/>
            <a:chOff x="816" y="1360"/>
            <a:chExt cx="1584" cy="2224"/>
          </a:xfrm>
        </p:grpSpPr>
        <p:cxnSp>
          <p:nvCxnSpPr>
            <p:cNvPr id="43026" name="AutoShape 14"/>
            <p:cNvCxnSpPr>
              <a:cxnSpLocks noChangeShapeType="1"/>
              <a:stCxn id="43029" idx="2"/>
              <a:endCxn id="122885" idx="1"/>
            </p:cNvCxnSpPr>
            <p:nvPr/>
          </p:nvCxnSpPr>
          <p:spPr bwMode="auto">
            <a:xfrm>
              <a:off x="965" y="1360"/>
              <a:ext cx="1435" cy="2224"/>
            </a:xfrm>
            <a:prstGeom prst="straightConnector1">
              <a:avLst/>
            </a:prstGeom>
            <a:noFill/>
            <a:ln w="76200">
              <a:solidFill>
                <a:schemeClr val="tx1"/>
              </a:solidFill>
              <a:round/>
              <a:headEnd/>
              <a:tailEnd type="triangle" w="med" len="med"/>
            </a:ln>
          </p:spPr>
        </p:cxnSp>
        <p:sp>
          <p:nvSpPr>
            <p:cNvPr id="43027" name="Text Box 15"/>
            <p:cNvSpPr txBox="1">
              <a:spLocks noChangeArrowheads="1"/>
            </p:cNvSpPr>
            <p:nvPr/>
          </p:nvSpPr>
          <p:spPr bwMode="auto">
            <a:xfrm>
              <a:off x="816" y="1920"/>
              <a:ext cx="1296" cy="237"/>
            </a:xfrm>
            <a:prstGeom prst="rect">
              <a:avLst/>
            </a:prstGeom>
            <a:solidFill>
              <a:srgbClr val="CADAAA"/>
            </a:solidFill>
            <a:ln w="9525">
              <a:solidFill>
                <a:srgbClr val="008000"/>
              </a:solidFill>
              <a:miter lim="800000"/>
              <a:headEnd/>
              <a:tailEnd/>
            </a:ln>
          </p:spPr>
          <p:txBody>
            <a:bodyPr>
              <a:spAutoFit/>
            </a:bodyPr>
            <a:lstStyle/>
            <a:p>
              <a:r>
                <a:rPr lang="en-US" sz="1800" b="1" dirty="0"/>
                <a:t>DAIG Assist Div</a:t>
              </a:r>
            </a:p>
          </p:txBody>
        </p:sp>
        <p:sp>
          <p:nvSpPr>
            <p:cNvPr id="43028" name="Text Box 16"/>
            <p:cNvSpPr txBox="1">
              <a:spLocks noChangeArrowheads="1"/>
            </p:cNvSpPr>
            <p:nvPr/>
          </p:nvSpPr>
          <p:spPr bwMode="auto">
            <a:xfrm>
              <a:off x="1248" y="2544"/>
              <a:ext cx="1056" cy="237"/>
            </a:xfrm>
            <a:prstGeom prst="rect">
              <a:avLst/>
            </a:prstGeom>
            <a:solidFill>
              <a:srgbClr val="CADAAA"/>
            </a:solidFill>
            <a:ln w="9525">
              <a:solidFill>
                <a:srgbClr val="008000"/>
              </a:solidFill>
              <a:miter lim="800000"/>
              <a:headEnd/>
              <a:tailEnd/>
            </a:ln>
          </p:spPr>
          <p:txBody>
            <a:bodyPr>
              <a:spAutoFit/>
            </a:bodyPr>
            <a:lstStyle/>
            <a:p>
              <a:r>
                <a:rPr lang="en-US" sz="1800" b="1"/>
                <a:t>IG Channels</a:t>
              </a:r>
            </a:p>
          </p:txBody>
        </p:sp>
      </p:grpSp>
      <p:sp>
        <p:nvSpPr>
          <p:cNvPr id="43017" name="Rectangle 28"/>
          <p:cNvSpPr>
            <a:spLocks noChangeArrowheads="1"/>
          </p:cNvSpPr>
          <p:nvPr/>
        </p:nvSpPr>
        <p:spPr bwMode="auto">
          <a:xfrm>
            <a:off x="82153" y="6547935"/>
            <a:ext cx="3634393" cy="369332"/>
          </a:xfrm>
          <a:prstGeom prst="rect">
            <a:avLst/>
          </a:prstGeom>
          <a:noFill/>
          <a:ln w="76200">
            <a:noFill/>
            <a:miter lim="800000"/>
            <a:headEnd/>
            <a:tailEnd/>
          </a:ln>
        </p:spPr>
        <p:txBody>
          <a:bodyPr wrap="none">
            <a:spAutoFit/>
          </a:bodyPr>
          <a:lstStyle/>
          <a:p>
            <a:r>
              <a:rPr lang="en-US" sz="1800" b="1" dirty="0">
                <a:solidFill>
                  <a:srgbClr val="336600"/>
                </a:solidFill>
              </a:rPr>
              <a:t>A&amp;I Guide, Part One, Chapter 9</a:t>
            </a:r>
          </a:p>
        </p:txBody>
      </p:sp>
      <p:sp>
        <p:nvSpPr>
          <p:cNvPr id="43020" name="Rectangle 5"/>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7CCA9A5A-ABE3-46BB-862C-3DEE414DF4BC}" type="slidenum">
              <a:rPr lang="en-US" sz="1400" b="1" i="1"/>
              <a:pPr/>
              <a:t>85</a:t>
            </a:fld>
            <a:endParaRPr lang="en-US" sz="1400" b="1" i="1"/>
          </a:p>
        </p:txBody>
      </p:sp>
      <p:sp>
        <p:nvSpPr>
          <p:cNvPr id="18" name="Rectangle 17"/>
          <p:cNvSpPr/>
          <p:nvPr/>
        </p:nvSpPr>
        <p:spPr>
          <a:xfrm>
            <a:off x="1295401" y="3657600"/>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Rectangle 18"/>
          <p:cNvSpPr/>
          <p:nvPr/>
        </p:nvSpPr>
        <p:spPr>
          <a:xfrm>
            <a:off x="1981201" y="4648200"/>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Rectangle 19"/>
          <p:cNvSpPr/>
          <p:nvPr/>
        </p:nvSpPr>
        <p:spPr>
          <a:xfrm>
            <a:off x="3810001" y="6263148"/>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Line 2"/>
          <p:cNvSpPr>
            <a:spLocks noChangeShapeType="1"/>
          </p:cNvSpPr>
          <p:nvPr/>
        </p:nvSpPr>
        <p:spPr bwMode="auto">
          <a:xfrm flipV="1">
            <a:off x="3124200" y="2667000"/>
            <a:ext cx="0" cy="609600"/>
          </a:xfrm>
          <a:prstGeom prst="line">
            <a:avLst/>
          </a:prstGeom>
          <a:noFill/>
          <a:ln w="76200">
            <a:solidFill>
              <a:schemeClr val="tx1"/>
            </a:solidFill>
            <a:prstDash val="sysDot"/>
            <a:round/>
            <a:headEnd/>
            <a:tailEnd type="triangle" w="med" len="med"/>
          </a:ln>
        </p:spPr>
        <p:txBody>
          <a:bodyPr/>
          <a:lstStyle/>
          <a:p>
            <a:endParaRPr lang="en-US"/>
          </a:p>
        </p:txBody>
      </p:sp>
      <p:sp>
        <p:nvSpPr>
          <p:cNvPr id="23" name="Text Box 5"/>
          <p:cNvSpPr txBox="1">
            <a:spLocks noChangeArrowheads="1"/>
          </p:cNvSpPr>
          <p:nvPr/>
        </p:nvSpPr>
        <p:spPr bwMode="auto">
          <a:xfrm>
            <a:off x="3048000" y="2266950"/>
            <a:ext cx="1752600" cy="400050"/>
          </a:xfrm>
          <a:prstGeom prst="rect">
            <a:avLst/>
          </a:prstGeom>
          <a:solidFill>
            <a:srgbClr val="CCECFF"/>
          </a:solidFill>
          <a:ln w="9525">
            <a:solidFill>
              <a:schemeClr val="tx1"/>
            </a:solidFill>
            <a:miter lim="800000"/>
            <a:headEnd/>
            <a:tailEnd/>
          </a:ln>
        </p:spPr>
        <p:txBody>
          <a:bodyPr>
            <a:spAutoFit/>
          </a:bodyPr>
          <a:lstStyle/>
          <a:p>
            <a:r>
              <a:rPr lang="en-US" sz="2000" b="1"/>
              <a:t>Complainant</a:t>
            </a:r>
          </a:p>
        </p:txBody>
      </p:sp>
    </p:spTree>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2"/>
          <p:cNvSpPr>
            <a:spLocks noGrp="1"/>
          </p:cNvSpPr>
          <p:nvPr>
            <p:ph type="ftr" sz="quarter" idx="10"/>
          </p:nvPr>
        </p:nvSpPr>
        <p:spPr>
          <a:noFill/>
        </p:spPr>
        <p:txBody>
          <a:bodyPr/>
          <a:lstStyle/>
          <a:p>
            <a:r>
              <a:rPr lang="en-US"/>
              <a:t>U.S. Army Inspector General School   </a:t>
            </a:r>
            <a:fld id="{9FF0737F-B03B-4A30-B7C0-36258FAFE474}" type="slidenum">
              <a:rPr lang="en-US" smtClean="0"/>
              <a:pPr/>
              <a:t>86</a:t>
            </a:fld>
            <a:endParaRPr lang="en-US"/>
          </a:p>
        </p:txBody>
      </p:sp>
      <p:sp>
        <p:nvSpPr>
          <p:cNvPr id="44035" name="Rectangle 2"/>
          <p:cNvSpPr>
            <a:spLocks noGrp="1" noChangeArrowheads="1"/>
          </p:cNvSpPr>
          <p:nvPr>
            <p:ph type="title"/>
          </p:nvPr>
        </p:nvSpPr>
        <p:spPr>
          <a:xfrm>
            <a:off x="1447800" y="457200"/>
            <a:ext cx="6248400" cy="1143000"/>
          </a:xfrm>
        </p:spPr>
        <p:txBody>
          <a:bodyPr/>
          <a:lstStyle/>
          <a:p>
            <a:pPr eaLnBrk="1" hangingPunct="1"/>
            <a:r>
              <a:rPr lang="en-US" sz="4000" dirty="0"/>
              <a:t>Department of Defense Hotline</a:t>
            </a:r>
          </a:p>
        </p:txBody>
      </p:sp>
      <p:pic>
        <p:nvPicPr>
          <p:cNvPr id="44036" name="Picture 6" descr="new_poster"/>
          <p:cNvPicPr>
            <a:picLocks noChangeAspect="1" noChangeArrowheads="1"/>
          </p:cNvPicPr>
          <p:nvPr/>
        </p:nvPicPr>
        <p:blipFill>
          <a:blip r:embed="rId3" cstate="print"/>
          <a:srcRect/>
          <a:stretch>
            <a:fillRect/>
          </a:stretch>
        </p:blipFill>
        <p:spPr bwMode="auto">
          <a:xfrm>
            <a:off x="2286000" y="1676400"/>
            <a:ext cx="3617912" cy="4724400"/>
          </a:xfrm>
          <a:prstGeom prst="rect">
            <a:avLst/>
          </a:prstGeom>
          <a:noFill/>
          <a:ln w="9525">
            <a:solidFill>
              <a:schemeClr val="tx1"/>
            </a:solidFill>
            <a:miter lim="800000"/>
            <a:headEnd/>
            <a:tailEnd/>
          </a:ln>
        </p:spPr>
      </p:pic>
      <p:sp>
        <p:nvSpPr>
          <p:cNvPr id="44037" name="Rectangle 7"/>
          <p:cNvSpPr>
            <a:spLocks noChangeArrowheads="1"/>
          </p:cNvSpPr>
          <p:nvPr/>
        </p:nvSpPr>
        <p:spPr bwMode="auto">
          <a:xfrm>
            <a:off x="5943600" y="5908321"/>
            <a:ext cx="3810000" cy="738664"/>
          </a:xfrm>
          <a:prstGeom prst="rect">
            <a:avLst/>
          </a:prstGeom>
          <a:noFill/>
          <a:ln w="76200">
            <a:noFill/>
            <a:miter lim="800000"/>
            <a:headEnd/>
            <a:tailEnd/>
          </a:ln>
        </p:spPr>
        <p:txBody>
          <a:bodyPr wrap="square">
            <a:spAutoFit/>
          </a:bodyPr>
          <a:lstStyle/>
          <a:p>
            <a:pPr algn="l"/>
            <a:r>
              <a:rPr lang="en-US" sz="1400" b="1" dirty="0" err="1">
                <a:solidFill>
                  <a:srgbClr val="336600"/>
                </a:solidFill>
              </a:rPr>
              <a:t>DoDI</a:t>
            </a:r>
            <a:r>
              <a:rPr lang="en-US" sz="1400" b="1" dirty="0">
                <a:solidFill>
                  <a:srgbClr val="336600"/>
                </a:solidFill>
              </a:rPr>
              <a:t> 7050.01</a:t>
            </a:r>
          </a:p>
          <a:p>
            <a:pPr algn="l"/>
            <a:r>
              <a:rPr lang="en-US" sz="1400" b="1" dirty="0">
                <a:solidFill>
                  <a:srgbClr val="336600"/>
                </a:solidFill>
              </a:rPr>
              <a:t>AR 20-1, </a:t>
            </a:r>
            <a:r>
              <a:rPr lang="en-US" sz="1400" b="1" dirty="0" err="1">
                <a:solidFill>
                  <a:srgbClr val="336600"/>
                </a:solidFill>
              </a:rPr>
              <a:t>para</a:t>
            </a:r>
            <a:r>
              <a:rPr lang="en-US" sz="1400" b="1" dirty="0">
                <a:solidFill>
                  <a:srgbClr val="336600"/>
                </a:solidFill>
              </a:rPr>
              <a:t>. 6-1f (3), para. 7-3a</a:t>
            </a:r>
          </a:p>
          <a:p>
            <a:pPr algn="l"/>
            <a:r>
              <a:rPr lang="en-US" sz="1400" b="1" dirty="0">
                <a:solidFill>
                  <a:srgbClr val="336600"/>
                </a:solidFill>
              </a:rPr>
              <a:t>A&amp;I Guide, Part One, Chapter 10</a:t>
            </a:r>
          </a:p>
        </p:txBody>
      </p:sp>
      <p:sp>
        <p:nvSpPr>
          <p:cNvPr id="8" name="Rectangle 7"/>
          <p:cNvSpPr/>
          <p:nvPr/>
        </p:nvSpPr>
        <p:spPr bwMode="auto">
          <a:xfrm>
            <a:off x="2384137" y="5724524"/>
            <a:ext cx="1676400" cy="381000"/>
          </a:xfrm>
          <a:prstGeom prst="rect">
            <a:avLst/>
          </a:prstGeom>
          <a:solidFill>
            <a:srgbClr val="FFFFFF"/>
          </a:solidFill>
          <a:ln w="76200"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a:p>
        </p:txBody>
      </p:sp>
      <p:pic>
        <p:nvPicPr>
          <p:cNvPr id="49154" name="Picture 2" descr="Hotline Logo">
            <a:hlinkClick r:id="rId4"/>
          </p:cNvPr>
          <p:cNvPicPr>
            <a:picLocks noChangeAspect="1" noChangeArrowheads="1"/>
          </p:cNvPicPr>
          <p:nvPr/>
        </p:nvPicPr>
        <p:blipFill>
          <a:blip r:embed="rId5" cstate="print"/>
          <a:srcRect/>
          <a:stretch>
            <a:fillRect/>
          </a:stretch>
        </p:blipFill>
        <p:spPr bwMode="auto">
          <a:xfrm>
            <a:off x="2286000" y="5505450"/>
            <a:ext cx="2171700" cy="819151"/>
          </a:xfrm>
          <a:prstGeom prst="rect">
            <a:avLst/>
          </a:prstGeom>
          <a:noFill/>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0"/>
          <p:cNvSpPr>
            <a:spLocks noChangeArrowheads="1"/>
          </p:cNvSpPr>
          <p:nvPr/>
        </p:nvSpPr>
        <p:spPr bwMode="auto">
          <a:xfrm>
            <a:off x="0" y="228600"/>
            <a:ext cx="9144000" cy="6858000"/>
          </a:xfrm>
          <a:prstGeom prst="rect">
            <a:avLst/>
          </a:prstGeom>
          <a:solidFill>
            <a:srgbClr val="FFFFFF"/>
          </a:solidFill>
          <a:ln w="76200" algn="ctr">
            <a:noFill/>
            <a:round/>
            <a:headEnd/>
            <a:tailEnd/>
          </a:ln>
        </p:spPr>
        <p:txBody>
          <a:bodyPr wrap="none"/>
          <a:lstStyle/>
          <a:p>
            <a:endParaRPr lang="en-US"/>
          </a:p>
        </p:txBody>
      </p:sp>
      <p:sp>
        <p:nvSpPr>
          <p:cNvPr id="22" name="Line 1031"/>
          <p:cNvSpPr>
            <a:spLocks noChangeShapeType="1"/>
          </p:cNvSpPr>
          <p:nvPr/>
        </p:nvSpPr>
        <p:spPr bwMode="auto">
          <a:xfrm flipH="1" flipV="1">
            <a:off x="2895600" y="3657600"/>
            <a:ext cx="1233488" cy="1843088"/>
          </a:xfrm>
          <a:prstGeom prst="line">
            <a:avLst/>
          </a:prstGeom>
          <a:noFill/>
          <a:ln w="76200">
            <a:solidFill>
              <a:schemeClr val="tx1"/>
            </a:solidFill>
            <a:prstDash val="sysDot"/>
            <a:round/>
            <a:headEnd/>
            <a:tailEnd/>
          </a:ln>
        </p:spPr>
        <p:txBody>
          <a:bodyPr wrap="none"/>
          <a:lstStyle/>
          <a:p>
            <a:endParaRPr lang="en-US"/>
          </a:p>
        </p:txBody>
      </p:sp>
      <p:sp>
        <p:nvSpPr>
          <p:cNvPr id="122882" name="Line 2"/>
          <p:cNvSpPr>
            <a:spLocks noChangeShapeType="1"/>
          </p:cNvSpPr>
          <p:nvPr/>
        </p:nvSpPr>
        <p:spPr bwMode="auto">
          <a:xfrm flipH="1" flipV="1">
            <a:off x="2133600" y="2438400"/>
            <a:ext cx="533400" cy="838200"/>
          </a:xfrm>
          <a:prstGeom prst="line">
            <a:avLst/>
          </a:prstGeom>
          <a:noFill/>
          <a:ln w="76200">
            <a:solidFill>
              <a:schemeClr val="tx1"/>
            </a:solidFill>
            <a:prstDash val="sysDot"/>
            <a:round/>
            <a:headEnd/>
            <a:tailEnd type="triangle" w="med" len="med"/>
          </a:ln>
        </p:spPr>
        <p:txBody>
          <a:bodyPr/>
          <a:lstStyle/>
          <a:p>
            <a:endParaRPr lang="en-US"/>
          </a:p>
        </p:txBody>
      </p:sp>
      <p:sp>
        <p:nvSpPr>
          <p:cNvPr id="45060" name="AutoShape 3"/>
          <p:cNvSpPr>
            <a:spLocks noGrp="1" noChangeArrowheads="1"/>
          </p:cNvSpPr>
          <p:nvPr>
            <p:ph type="title"/>
          </p:nvPr>
        </p:nvSpPr>
        <p:spPr>
          <a:xfrm>
            <a:off x="4724400" y="457200"/>
            <a:ext cx="4419600" cy="2209800"/>
          </a:xfrm>
          <a:prstGeom prst="flowChartProcess">
            <a:avLst/>
          </a:prstGeom>
        </p:spPr>
        <p:txBody>
          <a:bodyPr/>
          <a:lstStyle/>
          <a:p>
            <a:pPr eaLnBrk="1" hangingPunct="1">
              <a:lnSpc>
                <a:spcPct val="95000"/>
              </a:lnSpc>
            </a:pPr>
            <a:r>
              <a:rPr lang="en-US" sz="4000" dirty="0"/>
              <a:t>DoD Hotline</a:t>
            </a:r>
            <a:br>
              <a:rPr lang="en-US" sz="4000" dirty="0"/>
            </a:br>
            <a:r>
              <a:rPr lang="en-US" sz="4000" dirty="0">
                <a:solidFill>
                  <a:srgbClr val="FF0000"/>
                </a:solidFill>
              </a:rPr>
              <a:t>Case (Action) </a:t>
            </a:r>
            <a:r>
              <a:rPr lang="en-US" sz="4000" dirty="0"/>
              <a:t>Flowchart:</a:t>
            </a:r>
            <a:br>
              <a:rPr lang="en-US" sz="4000" dirty="0"/>
            </a:br>
            <a:r>
              <a:rPr lang="en-US" sz="4000" dirty="0"/>
              <a:t>IG Channels</a:t>
            </a:r>
          </a:p>
        </p:txBody>
      </p:sp>
      <p:sp>
        <p:nvSpPr>
          <p:cNvPr id="122884" name="Text Box 4"/>
          <p:cNvSpPr txBox="1">
            <a:spLocks noChangeArrowheads="1"/>
          </p:cNvSpPr>
          <p:nvPr/>
        </p:nvSpPr>
        <p:spPr bwMode="auto">
          <a:xfrm>
            <a:off x="228600" y="742950"/>
            <a:ext cx="4419600" cy="400050"/>
          </a:xfrm>
          <a:prstGeom prst="rect">
            <a:avLst/>
          </a:prstGeom>
          <a:solidFill>
            <a:srgbClr val="CCECFF"/>
          </a:solidFill>
          <a:ln w="9525">
            <a:solidFill>
              <a:schemeClr val="tx1"/>
            </a:solidFill>
            <a:miter lim="800000"/>
            <a:headEnd/>
            <a:tailEnd/>
          </a:ln>
        </p:spPr>
        <p:txBody>
          <a:bodyPr>
            <a:spAutoFit/>
          </a:bodyPr>
          <a:lstStyle/>
          <a:p>
            <a:r>
              <a:rPr lang="en-US" sz="2000" b="1" dirty="0"/>
              <a:t>Complainant contacts DoD Hotline</a:t>
            </a:r>
          </a:p>
        </p:txBody>
      </p:sp>
      <p:sp>
        <p:nvSpPr>
          <p:cNvPr id="122885" name="Text Box 5"/>
          <p:cNvSpPr txBox="1">
            <a:spLocks noChangeArrowheads="1"/>
          </p:cNvSpPr>
          <p:nvPr/>
        </p:nvSpPr>
        <p:spPr bwMode="auto">
          <a:xfrm>
            <a:off x="3810001" y="5562600"/>
            <a:ext cx="2606675" cy="711200"/>
          </a:xfrm>
          <a:prstGeom prst="rect">
            <a:avLst/>
          </a:prstGeom>
          <a:solidFill>
            <a:srgbClr val="CCECFF"/>
          </a:solidFill>
          <a:ln w="9525">
            <a:solidFill>
              <a:schemeClr val="tx1"/>
            </a:solidFill>
            <a:miter lim="800000"/>
            <a:headEnd/>
            <a:tailEnd/>
          </a:ln>
        </p:spPr>
        <p:txBody>
          <a:bodyPr>
            <a:spAutoFit/>
          </a:bodyPr>
          <a:lstStyle/>
          <a:p>
            <a:r>
              <a:rPr lang="en-US" sz="2000" b="1"/>
              <a:t>Fort Von Steuben</a:t>
            </a:r>
          </a:p>
          <a:p>
            <a:r>
              <a:rPr lang="en-US" sz="2000" b="1"/>
              <a:t>IG Office</a:t>
            </a:r>
          </a:p>
        </p:txBody>
      </p:sp>
      <p:sp>
        <p:nvSpPr>
          <p:cNvPr id="45076" name="Text Box 10"/>
          <p:cNvSpPr txBox="1">
            <a:spLocks noChangeArrowheads="1"/>
          </p:cNvSpPr>
          <p:nvPr/>
        </p:nvSpPr>
        <p:spPr bwMode="auto">
          <a:xfrm>
            <a:off x="457201" y="2057400"/>
            <a:ext cx="1997075" cy="400050"/>
          </a:xfrm>
          <a:prstGeom prst="rect">
            <a:avLst/>
          </a:prstGeom>
          <a:solidFill>
            <a:srgbClr val="CCECFF"/>
          </a:solidFill>
          <a:ln w="9525">
            <a:solidFill>
              <a:schemeClr val="tx1"/>
            </a:solidFill>
            <a:miter lim="800000"/>
            <a:headEnd/>
            <a:tailEnd/>
          </a:ln>
        </p:spPr>
        <p:txBody>
          <a:bodyPr>
            <a:spAutoFit/>
          </a:bodyPr>
          <a:lstStyle/>
          <a:p>
            <a:r>
              <a:rPr lang="en-US" sz="2000" b="1" dirty="0"/>
              <a:t>DoD Hotline</a:t>
            </a:r>
          </a:p>
        </p:txBody>
      </p:sp>
      <p:sp>
        <p:nvSpPr>
          <p:cNvPr id="45077" name="Line 11"/>
          <p:cNvSpPr>
            <a:spLocks noChangeShapeType="1"/>
          </p:cNvSpPr>
          <p:nvPr/>
        </p:nvSpPr>
        <p:spPr bwMode="auto">
          <a:xfrm>
            <a:off x="1219200" y="1204912"/>
            <a:ext cx="0" cy="838200"/>
          </a:xfrm>
          <a:prstGeom prst="line">
            <a:avLst/>
          </a:prstGeom>
          <a:noFill/>
          <a:ln w="76200">
            <a:solidFill>
              <a:schemeClr val="tx1"/>
            </a:solidFill>
            <a:round/>
            <a:headEnd/>
            <a:tailEnd type="triangle" w="med" len="med"/>
          </a:ln>
        </p:spPr>
        <p:txBody>
          <a:bodyPr/>
          <a:lstStyle/>
          <a:p>
            <a:endParaRPr lang="en-US"/>
          </a:p>
        </p:txBody>
      </p:sp>
      <p:cxnSp>
        <p:nvCxnSpPr>
          <p:cNvPr id="45073" name="AutoShape 14"/>
          <p:cNvCxnSpPr>
            <a:cxnSpLocks noChangeShapeType="1"/>
            <a:stCxn id="45076" idx="2"/>
            <a:endCxn id="122885" idx="1"/>
          </p:cNvCxnSpPr>
          <p:nvPr/>
        </p:nvCxnSpPr>
        <p:spPr bwMode="auto">
          <a:xfrm rot="16200000" flipH="1">
            <a:off x="903288" y="3009901"/>
            <a:ext cx="3460750" cy="2354263"/>
          </a:xfrm>
          <a:prstGeom prst="straightConnector1">
            <a:avLst/>
          </a:prstGeom>
          <a:noFill/>
          <a:ln w="76200">
            <a:solidFill>
              <a:schemeClr val="tx1"/>
            </a:solidFill>
            <a:round/>
            <a:headEnd/>
            <a:tailEnd type="triangle" w="med" len="med"/>
          </a:ln>
        </p:spPr>
      </p:cxnSp>
      <p:sp>
        <p:nvSpPr>
          <p:cNvPr id="45074" name="Text Box 15"/>
          <p:cNvSpPr txBox="1">
            <a:spLocks noChangeArrowheads="1"/>
          </p:cNvSpPr>
          <p:nvPr/>
        </p:nvSpPr>
        <p:spPr bwMode="auto">
          <a:xfrm>
            <a:off x="1295400" y="3276600"/>
            <a:ext cx="2057400" cy="376238"/>
          </a:xfrm>
          <a:prstGeom prst="rect">
            <a:avLst/>
          </a:prstGeom>
          <a:solidFill>
            <a:srgbClr val="CADAAA"/>
          </a:solidFill>
          <a:ln w="9525">
            <a:solidFill>
              <a:srgbClr val="008000"/>
            </a:solidFill>
            <a:miter lim="800000"/>
            <a:headEnd/>
            <a:tailEnd/>
          </a:ln>
        </p:spPr>
        <p:txBody>
          <a:bodyPr>
            <a:spAutoFit/>
          </a:bodyPr>
          <a:lstStyle/>
          <a:p>
            <a:r>
              <a:rPr lang="en-US" sz="1800" b="1"/>
              <a:t>DAIG Assist Div</a:t>
            </a:r>
          </a:p>
        </p:txBody>
      </p:sp>
      <p:sp>
        <p:nvSpPr>
          <p:cNvPr id="45075" name="Text Box 16"/>
          <p:cNvSpPr txBox="1">
            <a:spLocks noChangeArrowheads="1"/>
          </p:cNvSpPr>
          <p:nvPr/>
        </p:nvSpPr>
        <p:spPr bwMode="auto">
          <a:xfrm>
            <a:off x="1981200" y="4267200"/>
            <a:ext cx="1676400" cy="376238"/>
          </a:xfrm>
          <a:prstGeom prst="rect">
            <a:avLst/>
          </a:prstGeom>
          <a:solidFill>
            <a:srgbClr val="CADAAA"/>
          </a:solidFill>
          <a:ln w="9525">
            <a:solidFill>
              <a:srgbClr val="008000"/>
            </a:solidFill>
            <a:miter lim="800000"/>
            <a:headEnd/>
            <a:tailEnd/>
          </a:ln>
        </p:spPr>
        <p:txBody>
          <a:bodyPr>
            <a:spAutoFit/>
          </a:bodyPr>
          <a:lstStyle/>
          <a:p>
            <a:r>
              <a:rPr lang="en-US" sz="1800" b="1"/>
              <a:t>IG Channels</a:t>
            </a:r>
          </a:p>
        </p:txBody>
      </p:sp>
      <p:sp>
        <p:nvSpPr>
          <p:cNvPr id="45068" name="Rectangle 5"/>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5FFDE84B-03F9-4C97-8CA4-09A00174E3F4}" type="slidenum">
              <a:rPr lang="en-US" sz="1400" b="1" i="1"/>
              <a:pPr/>
              <a:t>87</a:t>
            </a:fld>
            <a:endParaRPr lang="en-US" sz="1400" b="1" i="1"/>
          </a:p>
        </p:txBody>
      </p:sp>
      <p:sp>
        <p:nvSpPr>
          <p:cNvPr id="18" name="Rectangle 17"/>
          <p:cNvSpPr/>
          <p:nvPr/>
        </p:nvSpPr>
        <p:spPr>
          <a:xfrm>
            <a:off x="1295401" y="3657600"/>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Rectangle 18"/>
          <p:cNvSpPr/>
          <p:nvPr/>
        </p:nvSpPr>
        <p:spPr>
          <a:xfrm>
            <a:off x="1981201" y="4648200"/>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Rectangle 19"/>
          <p:cNvSpPr/>
          <p:nvPr/>
        </p:nvSpPr>
        <p:spPr>
          <a:xfrm>
            <a:off x="3810001" y="6263148"/>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Text Box 5"/>
          <p:cNvSpPr txBox="1">
            <a:spLocks noChangeArrowheads="1"/>
          </p:cNvSpPr>
          <p:nvPr/>
        </p:nvSpPr>
        <p:spPr bwMode="auto">
          <a:xfrm>
            <a:off x="5715000" y="3429001"/>
            <a:ext cx="2590800" cy="1323975"/>
          </a:xfrm>
          <a:prstGeom prst="rect">
            <a:avLst/>
          </a:prstGeom>
          <a:solidFill>
            <a:srgbClr val="FFFF00"/>
          </a:solidFill>
          <a:ln w="9525">
            <a:solidFill>
              <a:schemeClr val="tx1"/>
            </a:solidFill>
            <a:miter lim="800000"/>
            <a:headEnd/>
            <a:tailEnd/>
          </a:ln>
        </p:spPr>
        <p:txBody>
          <a:bodyPr>
            <a:spAutoFit/>
          </a:bodyPr>
          <a:lstStyle/>
          <a:p>
            <a:r>
              <a:rPr lang="en-US" sz="2000" b="1" dirty="0"/>
              <a:t>Complainant completes FOIA request through DoD IG for answer</a:t>
            </a:r>
          </a:p>
        </p:txBody>
      </p:sp>
      <p:sp>
        <p:nvSpPr>
          <p:cNvPr id="23" name="Rectangle 7"/>
          <p:cNvSpPr>
            <a:spLocks noChangeArrowheads="1"/>
          </p:cNvSpPr>
          <p:nvPr/>
        </p:nvSpPr>
        <p:spPr bwMode="auto">
          <a:xfrm>
            <a:off x="137754" y="6195536"/>
            <a:ext cx="3810000" cy="738664"/>
          </a:xfrm>
          <a:prstGeom prst="rect">
            <a:avLst/>
          </a:prstGeom>
          <a:noFill/>
          <a:ln w="76200">
            <a:noFill/>
            <a:miter lim="800000"/>
            <a:headEnd/>
            <a:tailEnd/>
          </a:ln>
        </p:spPr>
        <p:txBody>
          <a:bodyPr wrap="square">
            <a:spAutoFit/>
          </a:bodyPr>
          <a:lstStyle/>
          <a:p>
            <a:pPr algn="l"/>
            <a:r>
              <a:rPr lang="en-US" sz="1400" b="1" dirty="0" err="1">
                <a:solidFill>
                  <a:srgbClr val="336600"/>
                </a:solidFill>
              </a:rPr>
              <a:t>DoDI</a:t>
            </a:r>
            <a:r>
              <a:rPr lang="en-US" sz="1400" b="1" dirty="0">
                <a:solidFill>
                  <a:srgbClr val="336600"/>
                </a:solidFill>
              </a:rPr>
              <a:t> 7050.01</a:t>
            </a:r>
          </a:p>
          <a:p>
            <a:pPr algn="l"/>
            <a:r>
              <a:rPr lang="en-US" sz="1400" b="1" dirty="0">
                <a:solidFill>
                  <a:srgbClr val="336600"/>
                </a:solidFill>
              </a:rPr>
              <a:t>AR 20-1, </a:t>
            </a:r>
            <a:r>
              <a:rPr lang="en-US" sz="1400" b="1" dirty="0" err="1">
                <a:solidFill>
                  <a:srgbClr val="336600"/>
                </a:solidFill>
              </a:rPr>
              <a:t>para</a:t>
            </a:r>
            <a:r>
              <a:rPr lang="en-US" sz="1400" b="1" dirty="0">
                <a:solidFill>
                  <a:srgbClr val="336600"/>
                </a:solidFill>
              </a:rPr>
              <a:t>. 6-1f (3), para. 7-3a</a:t>
            </a:r>
          </a:p>
          <a:p>
            <a:pPr algn="l"/>
            <a:r>
              <a:rPr lang="en-US" sz="1400" b="1" dirty="0">
                <a:solidFill>
                  <a:srgbClr val="336600"/>
                </a:solidFill>
              </a:rPr>
              <a:t>A&amp;I Guide, Part Two, Chapter 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0"/>
          <p:cNvSpPr>
            <a:spLocks noChangeArrowheads="1"/>
          </p:cNvSpPr>
          <p:nvPr/>
        </p:nvSpPr>
        <p:spPr bwMode="auto">
          <a:xfrm>
            <a:off x="0" y="76200"/>
            <a:ext cx="9144000" cy="6858000"/>
          </a:xfrm>
          <a:prstGeom prst="rect">
            <a:avLst/>
          </a:prstGeom>
          <a:solidFill>
            <a:srgbClr val="FFFFFF"/>
          </a:solidFill>
          <a:ln w="76200" algn="ctr">
            <a:noFill/>
            <a:round/>
            <a:headEnd/>
            <a:tailEnd/>
          </a:ln>
        </p:spPr>
        <p:txBody>
          <a:bodyPr wrap="none"/>
          <a:lstStyle/>
          <a:p>
            <a:endParaRPr lang="en-US"/>
          </a:p>
        </p:txBody>
      </p:sp>
      <p:sp>
        <p:nvSpPr>
          <p:cNvPr id="45060" name="AutoShape 3"/>
          <p:cNvSpPr>
            <a:spLocks noGrp="1" noChangeArrowheads="1"/>
          </p:cNvSpPr>
          <p:nvPr>
            <p:ph type="title"/>
          </p:nvPr>
        </p:nvSpPr>
        <p:spPr>
          <a:xfrm>
            <a:off x="4343400" y="609600"/>
            <a:ext cx="4800600" cy="2209800"/>
          </a:xfrm>
          <a:prstGeom prst="flowChartProcess">
            <a:avLst/>
          </a:prstGeom>
        </p:spPr>
        <p:txBody>
          <a:bodyPr/>
          <a:lstStyle/>
          <a:p>
            <a:pPr eaLnBrk="1" hangingPunct="1">
              <a:lnSpc>
                <a:spcPct val="95000"/>
              </a:lnSpc>
            </a:pPr>
            <a:r>
              <a:rPr lang="en-US" sz="4000" dirty="0"/>
              <a:t>DoD Hotline</a:t>
            </a:r>
            <a:br>
              <a:rPr lang="en-US" sz="4000" dirty="0"/>
            </a:br>
            <a:r>
              <a:rPr lang="en-US" sz="4000" dirty="0">
                <a:solidFill>
                  <a:srgbClr val="FF0000"/>
                </a:solidFill>
              </a:rPr>
              <a:t>Case (Information)</a:t>
            </a:r>
            <a:r>
              <a:rPr lang="en-US" sz="4000" dirty="0"/>
              <a:t> Flowchart:</a:t>
            </a:r>
            <a:br>
              <a:rPr lang="en-US" sz="4000" dirty="0"/>
            </a:br>
            <a:r>
              <a:rPr lang="en-US" sz="4000" dirty="0"/>
              <a:t>IG Channels</a:t>
            </a:r>
          </a:p>
        </p:txBody>
      </p:sp>
      <p:sp>
        <p:nvSpPr>
          <p:cNvPr id="122884" name="Text Box 4"/>
          <p:cNvSpPr txBox="1">
            <a:spLocks noChangeArrowheads="1"/>
          </p:cNvSpPr>
          <p:nvPr/>
        </p:nvSpPr>
        <p:spPr bwMode="auto">
          <a:xfrm>
            <a:off x="228600" y="742950"/>
            <a:ext cx="4419600" cy="400050"/>
          </a:xfrm>
          <a:prstGeom prst="rect">
            <a:avLst/>
          </a:prstGeom>
          <a:solidFill>
            <a:srgbClr val="CCECFF"/>
          </a:solidFill>
          <a:ln w="9525">
            <a:solidFill>
              <a:schemeClr val="tx1"/>
            </a:solidFill>
            <a:miter lim="800000"/>
            <a:headEnd/>
            <a:tailEnd/>
          </a:ln>
        </p:spPr>
        <p:txBody>
          <a:bodyPr>
            <a:spAutoFit/>
          </a:bodyPr>
          <a:lstStyle/>
          <a:p>
            <a:r>
              <a:rPr lang="en-US" sz="2000" b="1" dirty="0"/>
              <a:t>Complainant contacts DoD Hotline</a:t>
            </a:r>
          </a:p>
        </p:txBody>
      </p:sp>
      <p:sp>
        <p:nvSpPr>
          <p:cNvPr id="122885" name="Text Box 5"/>
          <p:cNvSpPr txBox="1">
            <a:spLocks noChangeArrowheads="1"/>
          </p:cNvSpPr>
          <p:nvPr/>
        </p:nvSpPr>
        <p:spPr bwMode="auto">
          <a:xfrm>
            <a:off x="3810001" y="5562600"/>
            <a:ext cx="2606675" cy="711200"/>
          </a:xfrm>
          <a:prstGeom prst="rect">
            <a:avLst/>
          </a:prstGeom>
          <a:solidFill>
            <a:srgbClr val="CCECFF"/>
          </a:solidFill>
          <a:ln w="9525">
            <a:solidFill>
              <a:schemeClr val="tx1"/>
            </a:solidFill>
            <a:miter lim="800000"/>
            <a:headEnd/>
            <a:tailEnd/>
          </a:ln>
        </p:spPr>
        <p:txBody>
          <a:bodyPr>
            <a:spAutoFit/>
          </a:bodyPr>
          <a:lstStyle/>
          <a:p>
            <a:r>
              <a:rPr lang="en-US" sz="2000" b="1"/>
              <a:t>Fort Von Steuben</a:t>
            </a:r>
          </a:p>
          <a:p>
            <a:r>
              <a:rPr lang="en-US" sz="2000" b="1"/>
              <a:t>IG Office</a:t>
            </a:r>
          </a:p>
        </p:txBody>
      </p:sp>
      <p:sp>
        <p:nvSpPr>
          <p:cNvPr id="45076" name="Text Box 10"/>
          <p:cNvSpPr txBox="1">
            <a:spLocks noChangeArrowheads="1"/>
          </p:cNvSpPr>
          <p:nvPr/>
        </p:nvSpPr>
        <p:spPr bwMode="auto">
          <a:xfrm>
            <a:off x="457201" y="2057400"/>
            <a:ext cx="1997075" cy="400050"/>
          </a:xfrm>
          <a:prstGeom prst="rect">
            <a:avLst/>
          </a:prstGeom>
          <a:solidFill>
            <a:srgbClr val="CCECFF"/>
          </a:solidFill>
          <a:ln w="9525">
            <a:solidFill>
              <a:schemeClr val="tx1"/>
            </a:solidFill>
            <a:miter lim="800000"/>
            <a:headEnd/>
            <a:tailEnd/>
          </a:ln>
        </p:spPr>
        <p:txBody>
          <a:bodyPr>
            <a:spAutoFit/>
          </a:bodyPr>
          <a:lstStyle/>
          <a:p>
            <a:r>
              <a:rPr lang="en-US" sz="2000" b="1" dirty="0"/>
              <a:t>DoD Hotline</a:t>
            </a:r>
          </a:p>
        </p:txBody>
      </p:sp>
      <p:sp>
        <p:nvSpPr>
          <p:cNvPr id="45077" name="Line 11"/>
          <p:cNvSpPr>
            <a:spLocks noChangeShapeType="1"/>
          </p:cNvSpPr>
          <p:nvPr/>
        </p:nvSpPr>
        <p:spPr bwMode="auto">
          <a:xfrm>
            <a:off x="1219200" y="1204912"/>
            <a:ext cx="0" cy="838200"/>
          </a:xfrm>
          <a:prstGeom prst="line">
            <a:avLst/>
          </a:prstGeom>
          <a:noFill/>
          <a:ln w="76200">
            <a:solidFill>
              <a:schemeClr val="tx1"/>
            </a:solidFill>
            <a:round/>
            <a:headEnd/>
            <a:tailEnd type="triangle" w="med" len="med"/>
          </a:ln>
        </p:spPr>
        <p:txBody>
          <a:bodyPr/>
          <a:lstStyle/>
          <a:p>
            <a:endParaRPr lang="en-US"/>
          </a:p>
        </p:txBody>
      </p:sp>
      <p:cxnSp>
        <p:nvCxnSpPr>
          <p:cNvPr id="45073" name="AutoShape 14"/>
          <p:cNvCxnSpPr>
            <a:cxnSpLocks noChangeShapeType="1"/>
            <a:stCxn id="45076" idx="2"/>
            <a:endCxn id="122885" idx="1"/>
          </p:cNvCxnSpPr>
          <p:nvPr/>
        </p:nvCxnSpPr>
        <p:spPr bwMode="auto">
          <a:xfrm rot="16200000" flipH="1">
            <a:off x="903288" y="3009901"/>
            <a:ext cx="3460750" cy="2354263"/>
          </a:xfrm>
          <a:prstGeom prst="straightConnector1">
            <a:avLst/>
          </a:prstGeom>
          <a:noFill/>
          <a:ln w="76200">
            <a:solidFill>
              <a:schemeClr val="tx1"/>
            </a:solidFill>
            <a:round/>
            <a:headEnd/>
            <a:tailEnd type="triangle" w="med" len="med"/>
          </a:ln>
        </p:spPr>
      </p:cxnSp>
      <p:sp>
        <p:nvSpPr>
          <p:cNvPr id="45074" name="Text Box 15"/>
          <p:cNvSpPr txBox="1">
            <a:spLocks noChangeArrowheads="1"/>
          </p:cNvSpPr>
          <p:nvPr/>
        </p:nvSpPr>
        <p:spPr bwMode="auto">
          <a:xfrm>
            <a:off x="1295400" y="3276600"/>
            <a:ext cx="2057400" cy="376238"/>
          </a:xfrm>
          <a:prstGeom prst="rect">
            <a:avLst/>
          </a:prstGeom>
          <a:solidFill>
            <a:srgbClr val="CADAAA"/>
          </a:solidFill>
          <a:ln w="9525">
            <a:solidFill>
              <a:srgbClr val="008000"/>
            </a:solidFill>
            <a:miter lim="800000"/>
            <a:headEnd/>
            <a:tailEnd/>
          </a:ln>
        </p:spPr>
        <p:txBody>
          <a:bodyPr>
            <a:spAutoFit/>
          </a:bodyPr>
          <a:lstStyle/>
          <a:p>
            <a:r>
              <a:rPr lang="en-US" sz="1800" b="1"/>
              <a:t>DAIG Assist Div</a:t>
            </a:r>
          </a:p>
        </p:txBody>
      </p:sp>
      <p:sp>
        <p:nvSpPr>
          <p:cNvPr id="45075" name="Text Box 16"/>
          <p:cNvSpPr txBox="1">
            <a:spLocks noChangeArrowheads="1"/>
          </p:cNvSpPr>
          <p:nvPr/>
        </p:nvSpPr>
        <p:spPr bwMode="auto">
          <a:xfrm>
            <a:off x="1981200" y="4267200"/>
            <a:ext cx="1676400" cy="376238"/>
          </a:xfrm>
          <a:prstGeom prst="rect">
            <a:avLst/>
          </a:prstGeom>
          <a:solidFill>
            <a:srgbClr val="CADAAA"/>
          </a:solidFill>
          <a:ln w="9525">
            <a:solidFill>
              <a:srgbClr val="008000"/>
            </a:solidFill>
            <a:miter lim="800000"/>
            <a:headEnd/>
            <a:tailEnd/>
          </a:ln>
        </p:spPr>
        <p:txBody>
          <a:bodyPr>
            <a:spAutoFit/>
          </a:bodyPr>
          <a:lstStyle/>
          <a:p>
            <a:r>
              <a:rPr lang="en-US" sz="1800" b="1"/>
              <a:t>IG Channels</a:t>
            </a:r>
          </a:p>
        </p:txBody>
      </p:sp>
      <p:sp>
        <p:nvSpPr>
          <p:cNvPr id="45068" name="Rectangle 5"/>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5FFDE84B-03F9-4C97-8CA4-09A00174E3F4}" type="slidenum">
              <a:rPr lang="en-US" sz="1400" b="1" i="1"/>
              <a:pPr/>
              <a:t>88</a:t>
            </a:fld>
            <a:endParaRPr lang="en-US" sz="1400" b="1" i="1"/>
          </a:p>
        </p:txBody>
      </p:sp>
      <p:sp>
        <p:nvSpPr>
          <p:cNvPr id="20" name="Rectangle 19"/>
          <p:cNvSpPr/>
          <p:nvPr/>
        </p:nvSpPr>
        <p:spPr>
          <a:xfrm>
            <a:off x="3741071" y="6263148"/>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 name="Text Box 5"/>
          <p:cNvSpPr txBox="1">
            <a:spLocks noChangeArrowheads="1"/>
          </p:cNvSpPr>
          <p:nvPr/>
        </p:nvSpPr>
        <p:spPr bwMode="auto">
          <a:xfrm>
            <a:off x="5267326" y="3429000"/>
            <a:ext cx="3038474" cy="1938992"/>
          </a:xfrm>
          <a:prstGeom prst="rect">
            <a:avLst/>
          </a:prstGeom>
          <a:solidFill>
            <a:srgbClr val="FFFF00"/>
          </a:solidFill>
          <a:ln w="9525">
            <a:solidFill>
              <a:schemeClr val="tx1"/>
            </a:solidFill>
            <a:miter lim="800000"/>
            <a:headEnd/>
            <a:tailEnd/>
          </a:ln>
        </p:spPr>
        <p:txBody>
          <a:bodyPr wrap="square">
            <a:spAutoFit/>
          </a:bodyPr>
          <a:lstStyle/>
          <a:p>
            <a:r>
              <a:rPr lang="en-US" sz="2000" b="1" dirty="0"/>
              <a:t>If Assistance Inquiry or Investigation results in "F" or "S", the Case converts to an Action Case. DAIG becomes </a:t>
            </a:r>
            <a:r>
              <a:rPr lang="en-US" sz="2000" b="1" dirty="0" err="1"/>
              <a:t>OoR</a:t>
            </a:r>
            <a:r>
              <a:rPr lang="en-US" sz="2000" b="1" dirty="0"/>
              <a:t>.</a:t>
            </a:r>
          </a:p>
        </p:txBody>
      </p:sp>
      <p:sp>
        <p:nvSpPr>
          <p:cNvPr id="15" name="Rectangle 7"/>
          <p:cNvSpPr>
            <a:spLocks noChangeArrowheads="1"/>
          </p:cNvSpPr>
          <p:nvPr/>
        </p:nvSpPr>
        <p:spPr bwMode="auto">
          <a:xfrm>
            <a:off x="76200" y="6195536"/>
            <a:ext cx="3810000" cy="738664"/>
          </a:xfrm>
          <a:prstGeom prst="rect">
            <a:avLst/>
          </a:prstGeom>
          <a:noFill/>
          <a:ln w="76200">
            <a:noFill/>
            <a:miter lim="800000"/>
            <a:headEnd/>
            <a:tailEnd/>
          </a:ln>
        </p:spPr>
        <p:txBody>
          <a:bodyPr wrap="square">
            <a:spAutoFit/>
          </a:bodyPr>
          <a:lstStyle/>
          <a:p>
            <a:pPr algn="l"/>
            <a:r>
              <a:rPr lang="en-US" sz="1400" b="1" dirty="0" err="1">
                <a:solidFill>
                  <a:srgbClr val="336600"/>
                </a:solidFill>
              </a:rPr>
              <a:t>DoDI</a:t>
            </a:r>
            <a:r>
              <a:rPr lang="en-US" sz="1400" b="1" dirty="0">
                <a:solidFill>
                  <a:srgbClr val="336600"/>
                </a:solidFill>
              </a:rPr>
              <a:t> 7050.01</a:t>
            </a:r>
          </a:p>
          <a:p>
            <a:pPr algn="l"/>
            <a:r>
              <a:rPr lang="en-US" sz="1400" b="1" dirty="0">
                <a:solidFill>
                  <a:srgbClr val="336600"/>
                </a:solidFill>
              </a:rPr>
              <a:t>AR 20-1, </a:t>
            </a:r>
            <a:r>
              <a:rPr lang="en-US" sz="1400" b="1" dirty="0" err="1">
                <a:solidFill>
                  <a:srgbClr val="336600"/>
                </a:solidFill>
              </a:rPr>
              <a:t>para</a:t>
            </a:r>
            <a:r>
              <a:rPr lang="en-US" sz="1400" b="1" dirty="0">
                <a:solidFill>
                  <a:srgbClr val="336600"/>
                </a:solidFill>
              </a:rPr>
              <a:t>. 6-1f (3), para. 7-3a</a:t>
            </a:r>
          </a:p>
          <a:p>
            <a:pPr algn="l"/>
            <a:r>
              <a:rPr lang="en-US" sz="1400" b="1" dirty="0">
                <a:solidFill>
                  <a:srgbClr val="336600"/>
                </a:solidFill>
              </a:rPr>
              <a:t>A&amp;I Guide, Part One, Chapter 10</a:t>
            </a:r>
          </a:p>
        </p:txBody>
      </p:sp>
    </p:spTree>
    <p:extLst>
      <p:ext uri="{BB962C8B-B14F-4D97-AF65-F5344CB8AC3E}">
        <p14:creationId xmlns:p14="http://schemas.microsoft.com/office/powerpoint/2010/main" val="3079507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2"/>
          <p:cNvSpPr>
            <a:spLocks noGrp="1"/>
          </p:cNvSpPr>
          <p:nvPr>
            <p:ph type="ftr" sz="quarter" idx="10"/>
          </p:nvPr>
        </p:nvSpPr>
        <p:spPr>
          <a:noFill/>
        </p:spPr>
        <p:txBody>
          <a:bodyPr/>
          <a:lstStyle/>
          <a:p>
            <a:r>
              <a:rPr lang="en-US"/>
              <a:t>U.S. Army Inspector General School   </a:t>
            </a:r>
            <a:fld id="{59BD97B9-9F6B-42E4-98CE-D1042934EFB4}" type="slidenum">
              <a:rPr lang="en-US" smtClean="0"/>
              <a:pPr/>
              <a:t>89</a:t>
            </a:fld>
            <a:endParaRPr lang="en-US"/>
          </a:p>
        </p:txBody>
      </p:sp>
      <p:sp>
        <p:nvSpPr>
          <p:cNvPr id="59395" name="Rectangle 2"/>
          <p:cNvSpPr>
            <a:spLocks noGrp="1" noChangeArrowheads="1"/>
          </p:cNvSpPr>
          <p:nvPr>
            <p:ph type="title"/>
          </p:nvPr>
        </p:nvSpPr>
        <p:spPr>
          <a:xfrm>
            <a:off x="1022874" y="457200"/>
            <a:ext cx="7086600" cy="1143000"/>
          </a:xfrm>
        </p:spPr>
        <p:txBody>
          <a:bodyPr/>
          <a:lstStyle/>
          <a:p>
            <a:pPr eaLnBrk="1" hangingPunct="1"/>
            <a:r>
              <a:rPr lang="en-US" dirty="0">
                <a:solidFill>
                  <a:srgbClr val="000099"/>
                </a:solidFill>
              </a:rPr>
              <a:t>Check on Learning</a:t>
            </a:r>
          </a:p>
        </p:txBody>
      </p:sp>
      <p:sp>
        <p:nvSpPr>
          <p:cNvPr id="233475" name="Text Box 3"/>
          <p:cNvSpPr txBox="1">
            <a:spLocks noChangeArrowheads="1"/>
          </p:cNvSpPr>
          <p:nvPr/>
        </p:nvSpPr>
        <p:spPr bwMode="auto">
          <a:xfrm>
            <a:off x="222584" y="1905000"/>
            <a:ext cx="8616616" cy="4832092"/>
          </a:xfrm>
          <a:prstGeom prst="rect">
            <a:avLst/>
          </a:prstGeom>
          <a:noFill/>
          <a:ln w="76200">
            <a:noFill/>
            <a:miter lim="800000"/>
            <a:headEnd/>
            <a:tailEnd/>
          </a:ln>
        </p:spPr>
        <p:txBody>
          <a:bodyPr wrap="square">
            <a:spAutoFit/>
          </a:bodyPr>
          <a:lstStyle/>
          <a:p>
            <a:pPr>
              <a:spcBef>
                <a:spcPts val="0"/>
              </a:spcBef>
            </a:pPr>
            <a:r>
              <a:rPr lang="en-US" sz="2200" b="1" dirty="0"/>
              <a:t>What should an IG do when a complainant withdraws </a:t>
            </a:r>
            <a:r>
              <a:rPr lang="en-US" sz="2200" b="1"/>
              <a:t>a complaint?</a:t>
            </a:r>
            <a:endParaRPr lang="en-US" sz="2200" b="1" dirty="0"/>
          </a:p>
          <a:p>
            <a:pPr>
              <a:spcBef>
                <a:spcPts val="0"/>
              </a:spcBef>
            </a:pPr>
            <a:r>
              <a:rPr lang="en-US" sz="2200" b="1" dirty="0">
                <a:solidFill>
                  <a:srgbClr val="0033CC"/>
                </a:solidFill>
              </a:rPr>
              <a:t>Ask WHY? And determine if to work it or not.</a:t>
            </a:r>
          </a:p>
          <a:p>
            <a:pPr>
              <a:spcBef>
                <a:spcPts val="0"/>
              </a:spcBef>
            </a:pPr>
            <a:endParaRPr lang="en-US" sz="2200" b="1" dirty="0">
              <a:solidFill>
                <a:srgbClr val="0033CC"/>
              </a:solidFill>
            </a:endParaRPr>
          </a:p>
          <a:p>
            <a:pPr>
              <a:spcBef>
                <a:spcPts val="0"/>
              </a:spcBef>
            </a:pPr>
            <a:r>
              <a:rPr lang="en-US" sz="2200" b="1" dirty="0"/>
              <a:t>What constitutes an untimely IGAR?</a:t>
            </a:r>
          </a:p>
          <a:p>
            <a:pPr>
              <a:spcBef>
                <a:spcPts val="0"/>
              </a:spcBef>
            </a:pPr>
            <a:r>
              <a:rPr lang="en-US" sz="2200" b="1" dirty="0">
                <a:solidFill>
                  <a:srgbClr val="0033CC"/>
                </a:solidFill>
              </a:rPr>
              <a:t>Awareness of issue </a:t>
            </a:r>
            <a:r>
              <a:rPr lang="en-US" sz="2200" b="1" i="1" dirty="0">
                <a:solidFill>
                  <a:srgbClr val="0033CC"/>
                </a:solidFill>
              </a:rPr>
              <a:t>over one (1) </a:t>
            </a:r>
            <a:r>
              <a:rPr lang="en-US" sz="2200" b="1" dirty="0">
                <a:solidFill>
                  <a:srgbClr val="0033CC"/>
                </a:solidFill>
              </a:rPr>
              <a:t>year -OR- The event was </a:t>
            </a:r>
            <a:r>
              <a:rPr lang="en-US" sz="2200" b="1" i="1" dirty="0">
                <a:solidFill>
                  <a:srgbClr val="0033CC"/>
                </a:solidFill>
              </a:rPr>
              <a:t>over three (3) </a:t>
            </a:r>
            <a:r>
              <a:rPr lang="en-US" sz="2200" b="1" dirty="0">
                <a:solidFill>
                  <a:srgbClr val="0033CC"/>
                </a:solidFill>
              </a:rPr>
              <a:t>years ago</a:t>
            </a:r>
          </a:p>
          <a:p>
            <a:pPr>
              <a:spcBef>
                <a:spcPts val="0"/>
              </a:spcBef>
            </a:pPr>
            <a:r>
              <a:rPr lang="en-US" sz="2200" b="1" dirty="0"/>
              <a:t>… and the procedures for processing an untimely IGAR?</a:t>
            </a:r>
          </a:p>
          <a:p>
            <a:pPr>
              <a:spcBef>
                <a:spcPts val="0"/>
              </a:spcBef>
            </a:pPr>
            <a:r>
              <a:rPr lang="en-US" sz="2200" b="1" dirty="0">
                <a:solidFill>
                  <a:srgbClr val="0033CC"/>
                </a:solidFill>
              </a:rPr>
              <a:t>Complete steps 1 and 2, inform the complainant that the IGAR is untimely, and the local CIG can determine if to work it if the event was less than three (3) years ago</a:t>
            </a:r>
          </a:p>
          <a:p>
            <a:pPr>
              <a:spcBef>
                <a:spcPts val="0"/>
              </a:spcBef>
            </a:pPr>
            <a:r>
              <a:rPr lang="en-US" sz="2200" b="1" dirty="0">
                <a:solidFill>
                  <a:srgbClr val="0033CC"/>
                </a:solidFill>
              </a:rPr>
              <a:t>By exception, if the event is 3-5 years old, the ACOM/ASCC/DRU CIG decides; over 5 years, TIG decides if to work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additive="base">
                                        <p:cTn id="7" dur="500" fill="hold"/>
                                        <p:tgtEl>
                                          <p:spTgt spid="233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3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3475">
                                            <p:txEl>
                                              <p:pRg st="1" end="1"/>
                                            </p:txEl>
                                          </p:spTgt>
                                        </p:tgtEl>
                                        <p:attrNameLst>
                                          <p:attrName>style.visibility</p:attrName>
                                        </p:attrNameLst>
                                      </p:cBhvr>
                                      <p:to>
                                        <p:strVal val="visible"/>
                                      </p:to>
                                    </p:set>
                                    <p:animEffect transition="in" filter="fade">
                                      <p:cBhvr>
                                        <p:cTn id="13" dur="500"/>
                                        <p:tgtEl>
                                          <p:spTgt spid="23347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33475">
                                            <p:txEl>
                                              <p:pRg st="3" end="3"/>
                                            </p:txEl>
                                          </p:spTgt>
                                        </p:tgtEl>
                                        <p:attrNameLst>
                                          <p:attrName>style.visibility</p:attrName>
                                        </p:attrNameLst>
                                      </p:cBhvr>
                                      <p:to>
                                        <p:strVal val="visible"/>
                                      </p:to>
                                    </p:set>
                                    <p:anim calcmode="lin" valueType="num">
                                      <p:cBhvr additive="base">
                                        <p:cTn id="18" dur="500" fill="hold"/>
                                        <p:tgtEl>
                                          <p:spTgt spid="233475">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3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3475">
                                            <p:txEl>
                                              <p:pRg st="4" end="4"/>
                                            </p:txEl>
                                          </p:spTgt>
                                        </p:tgtEl>
                                        <p:attrNameLst>
                                          <p:attrName>style.visibility</p:attrName>
                                        </p:attrNameLst>
                                      </p:cBhvr>
                                      <p:to>
                                        <p:strVal val="visible"/>
                                      </p:to>
                                    </p:set>
                                    <p:animEffect transition="in" filter="fade">
                                      <p:cBhvr>
                                        <p:cTn id="24" dur="500"/>
                                        <p:tgtEl>
                                          <p:spTgt spid="23347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33475">
                                            <p:txEl>
                                              <p:pRg st="5" end="5"/>
                                            </p:txEl>
                                          </p:spTgt>
                                        </p:tgtEl>
                                        <p:attrNameLst>
                                          <p:attrName>style.visibility</p:attrName>
                                        </p:attrNameLst>
                                      </p:cBhvr>
                                      <p:to>
                                        <p:strVal val="visible"/>
                                      </p:to>
                                    </p:set>
                                    <p:anim calcmode="lin" valueType="num">
                                      <p:cBhvr additive="base">
                                        <p:cTn id="29" dur="500" fill="hold"/>
                                        <p:tgtEl>
                                          <p:spTgt spid="23347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334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3475">
                                            <p:txEl>
                                              <p:pRg st="6" end="6"/>
                                            </p:txEl>
                                          </p:spTgt>
                                        </p:tgtEl>
                                        <p:attrNameLst>
                                          <p:attrName>style.visibility</p:attrName>
                                        </p:attrNameLst>
                                      </p:cBhvr>
                                      <p:to>
                                        <p:strVal val="visible"/>
                                      </p:to>
                                    </p:set>
                                    <p:animEffect transition="in" filter="fade">
                                      <p:cBhvr>
                                        <p:cTn id="35" dur="500"/>
                                        <p:tgtEl>
                                          <p:spTgt spid="23347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3475">
                                            <p:txEl>
                                              <p:pRg st="7" end="7"/>
                                            </p:txEl>
                                          </p:spTgt>
                                        </p:tgtEl>
                                        <p:attrNameLst>
                                          <p:attrName>style.visibility</p:attrName>
                                        </p:attrNameLst>
                                      </p:cBhvr>
                                      <p:to>
                                        <p:strVal val="visible"/>
                                      </p:to>
                                    </p:set>
                                    <p:animEffect transition="in" filter="fade">
                                      <p:cBhvr>
                                        <p:cTn id="40" dur="500"/>
                                        <p:tgtEl>
                                          <p:spTgt spid="2334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U.S. Army Inspector General School   </a:t>
            </a:r>
            <a:fld id="{BB3F91D9-94CB-4BB3-8C6D-643B9FDCE3D6}" type="slidenum">
              <a:rPr lang="en-US" smtClean="0"/>
              <a:pPr/>
              <a:t>9</a:t>
            </a:fld>
            <a:endParaRPr lang="en-US"/>
          </a:p>
        </p:txBody>
      </p:sp>
      <p:sp>
        <p:nvSpPr>
          <p:cNvPr id="13315" name="Rectangle 2"/>
          <p:cNvSpPr>
            <a:spLocks noGrp="1" noChangeArrowheads="1"/>
          </p:cNvSpPr>
          <p:nvPr>
            <p:ph type="title"/>
          </p:nvPr>
        </p:nvSpPr>
        <p:spPr>
          <a:xfrm>
            <a:off x="914400" y="244475"/>
            <a:ext cx="7239000" cy="1219200"/>
          </a:xfrm>
        </p:spPr>
        <p:txBody>
          <a:bodyPr/>
          <a:lstStyle/>
          <a:p>
            <a:pPr eaLnBrk="1" hangingPunct="1"/>
            <a:r>
              <a:rPr lang="en-US" sz="4000" dirty="0"/>
              <a:t>Knowledge ELOs</a:t>
            </a:r>
          </a:p>
        </p:txBody>
      </p:sp>
      <p:sp>
        <p:nvSpPr>
          <p:cNvPr id="13316" name="Rectangle 3"/>
          <p:cNvSpPr>
            <a:spLocks noGrp="1" noChangeArrowheads="1"/>
          </p:cNvSpPr>
          <p:nvPr>
            <p:ph type="body" idx="1"/>
          </p:nvPr>
        </p:nvSpPr>
        <p:spPr>
          <a:xfrm>
            <a:off x="304800" y="1912938"/>
            <a:ext cx="8534400" cy="5021262"/>
          </a:xfrm>
        </p:spPr>
        <p:txBody>
          <a:bodyPr/>
          <a:lstStyle/>
          <a:p>
            <a:pPr marL="682625" indent="-682625" eaLnBrk="1" hangingPunct="1">
              <a:lnSpc>
                <a:spcPct val="85000"/>
              </a:lnSpc>
              <a:spcBef>
                <a:spcPct val="0"/>
              </a:spcBef>
              <a:buFont typeface="Wingdings" pitchFamily="2" charset="2"/>
              <a:buAutoNum type="arabicPeriod" startAt="10"/>
            </a:pPr>
            <a:r>
              <a:rPr lang="en-US" sz="2600" dirty="0"/>
              <a:t>Describe what constitutes an </a:t>
            </a:r>
            <a:r>
              <a:rPr lang="en-US" sz="2600" i="1" dirty="0"/>
              <a:t>untimely IGAR </a:t>
            </a:r>
            <a:r>
              <a:rPr lang="en-US" sz="2600" dirty="0"/>
              <a:t>and the procedures for processing an untimely IGAR. </a:t>
            </a:r>
            <a:endParaRPr lang="en-US" sz="2600" i="0" u="none" strike="noStrike" baseline="0" dirty="0">
              <a:latin typeface="Arial" panose="020B0604020202020204" pitchFamily="34" charset="0"/>
            </a:endParaRPr>
          </a:p>
          <a:p>
            <a:pPr marL="682625" indent="-682625" eaLnBrk="1" hangingPunct="1">
              <a:lnSpc>
                <a:spcPct val="85000"/>
              </a:lnSpc>
              <a:spcBef>
                <a:spcPct val="0"/>
              </a:spcBef>
              <a:buFont typeface="Wingdings" pitchFamily="2" charset="2"/>
              <a:buAutoNum type="arabicPeriod" startAt="10"/>
            </a:pPr>
            <a:endParaRPr lang="en-US" sz="2600" dirty="0">
              <a:latin typeface="Arial" panose="020B0604020202020204" pitchFamily="34" charset="0"/>
            </a:endParaRPr>
          </a:p>
          <a:p>
            <a:pPr marL="682625" indent="-682625" eaLnBrk="1" hangingPunct="1">
              <a:lnSpc>
                <a:spcPct val="85000"/>
              </a:lnSpc>
              <a:spcBef>
                <a:spcPct val="0"/>
              </a:spcBef>
              <a:buFont typeface="Wingdings" pitchFamily="2" charset="2"/>
              <a:buAutoNum type="arabicPeriod" startAt="10"/>
            </a:pPr>
            <a:r>
              <a:rPr lang="en-US" sz="2600" i="0" u="none" strike="noStrike" baseline="0" dirty="0">
                <a:latin typeface="Arial" panose="020B0604020202020204" pitchFamily="34" charset="0"/>
              </a:rPr>
              <a:t>Identify what records a </a:t>
            </a:r>
            <a:r>
              <a:rPr lang="en-US" sz="2600" i="1" u="none" strike="noStrike" baseline="0" dirty="0">
                <a:latin typeface="Arial" panose="020B0604020202020204" pitchFamily="34" charset="0"/>
              </a:rPr>
              <a:t>local IG </a:t>
            </a:r>
            <a:r>
              <a:rPr lang="en-US" sz="2600" u="none" strike="noStrike" baseline="0" dirty="0">
                <a:latin typeface="Arial" panose="020B0604020202020204" pitchFamily="34" charset="0"/>
              </a:rPr>
              <a:t>may release, </a:t>
            </a:r>
            <a:r>
              <a:rPr lang="en-US" sz="2600" i="0" u="none" strike="noStrike" baseline="0" dirty="0">
                <a:latin typeface="Arial" panose="020B0604020202020204" pitchFamily="34" charset="0"/>
              </a:rPr>
              <a:t>to whom, and for what purpose. </a:t>
            </a:r>
            <a:br>
              <a:rPr lang="en-US" sz="2600" dirty="0">
                <a:cs typeface="Times New Roman" pitchFamily="18" charset="0"/>
              </a:rPr>
            </a:br>
            <a:endParaRPr lang="en-US" sz="2600" dirty="0">
              <a:cs typeface="Times New Roman" pitchFamily="18" charset="0"/>
            </a:endParaRPr>
          </a:p>
          <a:p>
            <a:pPr marL="682625" indent="-682625" eaLnBrk="1" hangingPunct="1">
              <a:lnSpc>
                <a:spcPct val="85000"/>
              </a:lnSpc>
              <a:spcBef>
                <a:spcPct val="0"/>
              </a:spcBef>
              <a:buFont typeface="Wingdings" pitchFamily="2" charset="2"/>
              <a:buAutoNum type="arabicPeriod" startAt="10"/>
            </a:pPr>
            <a:r>
              <a:rPr lang="en-US" sz="2600" dirty="0">
                <a:cs typeface="Times New Roman" pitchFamily="18" charset="0"/>
              </a:rPr>
              <a:t>Identify who is authorized to release IG records for </a:t>
            </a:r>
            <a:r>
              <a:rPr lang="en-US" sz="2600" i="1" dirty="0">
                <a:cs typeface="Times New Roman" pitchFamily="18" charset="0"/>
              </a:rPr>
              <a:t>adverse action</a:t>
            </a:r>
            <a:r>
              <a:rPr lang="en-US" sz="2600" dirty="0">
                <a:cs typeface="Times New Roman" pitchFamily="18" charset="0"/>
              </a:rPr>
              <a:t>.</a:t>
            </a:r>
          </a:p>
          <a:p>
            <a:pPr marL="682625" indent="-682625" eaLnBrk="1" hangingPunct="1">
              <a:lnSpc>
                <a:spcPct val="85000"/>
              </a:lnSpc>
              <a:spcBef>
                <a:spcPct val="0"/>
              </a:spcBef>
              <a:buFont typeface="Wingdings" pitchFamily="2" charset="2"/>
              <a:buAutoNum type="arabicPeriod" startAt="10"/>
            </a:pPr>
            <a:endParaRPr lang="en-US" sz="2600" dirty="0"/>
          </a:p>
          <a:p>
            <a:pPr marL="682625" indent="-682625" eaLnBrk="1" hangingPunct="1">
              <a:lnSpc>
                <a:spcPct val="85000"/>
              </a:lnSpc>
              <a:spcBef>
                <a:spcPct val="0"/>
              </a:spcBef>
              <a:buFont typeface="Wingdings" pitchFamily="2" charset="2"/>
              <a:buAutoNum type="arabicPeriod" startAt="10"/>
            </a:pPr>
            <a:r>
              <a:rPr lang="en-US" sz="2600" dirty="0">
                <a:cs typeface="Times New Roman" pitchFamily="18" charset="0"/>
              </a:rPr>
              <a:t>Identify who is authorized to release IG records </a:t>
            </a:r>
            <a:r>
              <a:rPr lang="en-US" sz="2600" i="1" dirty="0">
                <a:cs typeface="Times New Roman" pitchFamily="18" charset="0"/>
              </a:rPr>
              <a:t>outside of DA channels </a:t>
            </a:r>
            <a:r>
              <a:rPr lang="en-US" sz="2600" dirty="0">
                <a:cs typeface="Times New Roman" pitchFamily="18" charset="0"/>
              </a:rPr>
              <a:t>for non-official use and how to process a </a:t>
            </a:r>
            <a:r>
              <a:rPr lang="en-US" sz="2600" i="1" dirty="0">
                <a:cs typeface="Times New Roman" pitchFamily="18" charset="0"/>
              </a:rPr>
              <a:t>Freedom of Information Act (FOIA) request</a:t>
            </a:r>
            <a:r>
              <a:rPr lang="en-US" sz="2600" dirty="0">
                <a:cs typeface="Times New Roman" pitchFamily="18" charset="0"/>
              </a:rPr>
              <a:t>.</a:t>
            </a:r>
          </a:p>
        </p:txBody>
      </p:sp>
      <p:grpSp>
        <p:nvGrpSpPr>
          <p:cNvPr id="2" name="Group 1">
            <a:extLst>
              <a:ext uri="{FF2B5EF4-FFF2-40B4-BE49-F238E27FC236}">
                <a16:creationId xmlns:a16="http://schemas.microsoft.com/office/drawing/2014/main" id="{D13AFC79-45CA-7645-4C60-2D1EE4F958BA}"/>
              </a:ext>
            </a:extLst>
          </p:cNvPr>
          <p:cNvGrpSpPr/>
          <p:nvPr/>
        </p:nvGrpSpPr>
        <p:grpSpPr>
          <a:xfrm>
            <a:off x="7627143" y="457358"/>
            <a:ext cx="1052513" cy="903288"/>
            <a:chOff x="7543799" y="925512"/>
            <a:chExt cx="1052513" cy="903288"/>
          </a:xfrm>
        </p:grpSpPr>
        <p:sp>
          <p:nvSpPr>
            <p:cNvPr id="3" name="AutoShape 1029">
              <a:extLst>
                <a:ext uri="{FF2B5EF4-FFF2-40B4-BE49-F238E27FC236}">
                  <a16:creationId xmlns:a16="http://schemas.microsoft.com/office/drawing/2014/main" id="{5A959FDD-9133-B217-E14F-8A3FD0E24375}"/>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1BF3EE97-C08D-6385-2BC4-E11951E13C18}"/>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endParaRPr lang="en-US" altLang="en-US" sz="1100" dirty="0">
                <a:cs typeface="Arial" panose="020B0604020202020204" pitchFamily="34" charset="0"/>
              </a:endParaRPr>
            </a:p>
          </p:txBody>
        </p:sp>
      </p:gr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U.S. Army Inspector General School   </a:t>
            </a:r>
            <a:fld id="{F171E2D3-545C-4C23-970F-7A733F23C9F8}" type="slidenum">
              <a:rPr lang="en-US" smtClean="0"/>
              <a:pPr/>
              <a:t>90</a:t>
            </a:fld>
            <a:endParaRPr lang="en-US"/>
          </a:p>
        </p:txBody>
      </p:sp>
      <p:sp>
        <p:nvSpPr>
          <p:cNvPr id="10244" name="Rectangle 3"/>
          <p:cNvSpPr>
            <a:spLocks noGrp="1" noChangeArrowheads="1"/>
          </p:cNvSpPr>
          <p:nvPr>
            <p:ph type="body" idx="1"/>
          </p:nvPr>
        </p:nvSpPr>
        <p:spPr>
          <a:xfrm>
            <a:off x="571500" y="1943100"/>
            <a:ext cx="8001000" cy="4104680"/>
          </a:xfrm>
        </p:spPr>
        <p:txBody>
          <a:bodyPr/>
          <a:lstStyle/>
          <a:p>
            <a:pPr marL="436067" indent="-436067" eaLnBrk="1" hangingPunct="1">
              <a:spcBef>
                <a:spcPct val="0"/>
              </a:spcBef>
              <a:buFont typeface="Wingdings" pitchFamily="2" charset="2"/>
              <a:buAutoNum type="arabicPeriod"/>
            </a:pPr>
            <a:r>
              <a:rPr lang="en-US" sz="2250" dirty="0"/>
              <a:t>Identified </a:t>
            </a:r>
            <a:r>
              <a:rPr lang="en-US" sz="2250" i="1" dirty="0"/>
              <a:t>who </a:t>
            </a:r>
            <a:r>
              <a:rPr lang="en-US" sz="2250" dirty="0"/>
              <a:t>may submit an Inspector General (IG) complaint. </a:t>
            </a:r>
          </a:p>
          <a:p>
            <a:pPr marL="436067" indent="-436067" eaLnBrk="1" hangingPunct="1">
              <a:spcBef>
                <a:spcPct val="0"/>
              </a:spcBef>
              <a:buFont typeface="Wingdings" pitchFamily="2" charset="2"/>
              <a:buAutoNum type="arabicPeriod"/>
            </a:pPr>
            <a:endParaRPr lang="en-US" sz="1125" dirty="0"/>
          </a:p>
          <a:p>
            <a:pPr marL="436067" indent="-436067" eaLnBrk="1" hangingPunct="1">
              <a:spcBef>
                <a:spcPct val="0"/>
              </a:spcBef>
              <a:buFont typeface="Wingdings" pitchFamily="2" charset="2"/>
              <a:buAutoNum type="arabicPeriod"/>
            </a:pPr>
            <a:r>
              <a:rPr lang="en-US" sz="2250" dirty="0"/>
              <a:t>Described the purpose and uses of the DA Form </a:t>
            </a:r>
            <a:r>
              <a:rPr lang="en-US" sz="2250" i="1" dirty="0"/>
              <a:t>1559, Inspector General Action Request </a:t>
            </a:r>
            <a:r>
              <a:rPr lang="en-US" sz="2250" dirty="0"/>
              <a:t> (IGAR).</a:t>
            </a:r>
          </a:p>
          <a:p>
            <a:pPr marL="436067" indent="-436067" eaLnBrk="1" hangingPunct="1">
              <a:spcBef>
                <a:spcPct val="0"/>
              </a:spcBef>
              <a:buFont typeface="Wingdings" pitchFamily="2" charset="2"/>
              <a:buAutoNum type="arabicPeriod"/>
            </a:pPr>
            <a:endParaRPr lang="en-US" sz="1125" dirty="0"/>
          </a:p>
          <a:p>
            <a:pPr marL="436067" indent="-436067" eaLnBrk="1" hangingPunct="1">
              <a:spcBef>
                <a:spcPct val="0"/>
              </a:spcBef>
              <a:buFont typeface="Wingdings" pitchFamily="2" charset="2"/>
              <a:buAutoNum type="arabicPeriod"/>
            </a:pPr>
            <a:r>
              <a:rPr lang="en-US" sz="2250" dirty="0"/>
              <a:t>Described the </a:t>
            </a:r>
            <a:r>
              <a:rPr lang="en-US" sz="2250" i="1" dirty="0"/>
              <a:t>seven-step Inspector General Action Process (IGAP)</a:t>
            </a:r>
            <a:r>
              <a:rPr lang="en-US" sz="2250" dirty="0"/>
              <a:t> used to receive, process, and resolve IGARs.</a:t>
            </a:r>
          </a:p>
          <a:p>
            <a:pPr marL="436067" indent="-436067" eaLnBrk="1" hangingPunct="1">
              <a:spcBef>
                <a:spcPct val="0"/>
              </a:spcBef>
              <a:buFont typeface="Wingdings" pitchFamily="2" charset="2"/>
              <a:buAutoNum type="arabicPeriod"/>
            </a:pPr>
            <a:endParaRPr lang="en-US" sz="1125" dirty="0"/>
          </a:p>
          <a:p>
            <a:pPr marL="436067" indent="-436067" eaLnBrk="1" hangingPunct="1">
              <a:spcBef>
                <a:spcPct val="0"/>
              </a:spcBef>
              <a:buFont typeface="Wingdings" pitchFamily="2" charset="2"/>
              <a:buAutoNum type="arabicPeriod"/>
            </a:pPr>
            <a:r>
              <a:rPr lang="en-US" sz="2250" dirty="0">
                <a:latin typeface="Arial" panose="020B0604020202020204" pitchFamily="34" charset="0"/>
              </a:rPr>
              <a:t>Described the IG concept of confidentiality and the authorizations needed from the complainant to release that person's personal information for the purpose of resolving the individual’s issue or to inform a third party. </a:t>
            </a:r>
            <a:endParaRPr lang="en-US" sz="2250" dirty="0"/>
          </a:p>
        </p:txBody>
      </p:sp>
      <p:sp>
        <p:nvSpPr>
          <p:cNvPr id="4" name="Rectangle 2">
            <a:extLst>
              <a:ext uri="{FF2B5EF4-FFF2-40B4-BE49-F238E27FC236}">
                <a16:creationId xmlns:a16="http://schemas.microsoft.com/office/drawing/2014/main" id="{D4371DC3-DCE4-BC1B-545E-B61CAEF16F5F}"/>
              </a:ext>
            </a:extLst>
          </p:cNvPr>
          <p:cNvSpPr txBox="1">
            <a:spLocks noChangeArrowheads="1"/>
          </p:cNvSpPr>
          <p:nvPr/>
        </p:nvSpPr>
        <p:spPr bwMode="auto">
          <a:xfrm>
            <a:off x="1143001" y="457795"/>
            <a:ext cx="67865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pPr eaLnBrk="1" hangingPunct="1"/>
            <a:r>
              <a:rPr lang="en-US" sz="3750" kern="0"/>
              <a:t>Summary</a:t>
            </a:r>
            <a:endParaRPr lang="en-US" sz="3750" kern="0" dirty="0"/>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U.S. Army Inspector General School   </a:t>
            </a:r>
            <a:fld id="{E882447A-5F75-4C75-9051-8F08E225BB12}" type="slidenum">
              <a:rPr lang="en-US" smtClean="0"/>
              <a:pPr/>
              <a:t>91</a:t>
            </a:fld>
            <a:endParaRPr lang="en-US"/>
          </a:p>
        </p:txBody>
      </p:sp>
      <p:sp>
        <p:nvSpPr>
          <p:cNvPr id="11268" name="Rectangle 3"/>
          <p:cNvSpPr>
            <a:spLocks noGrp="1" noChangeArrowheads="1"/>
          </p:cNvSpPr>
          <p:nvPr>
            <p:ph type="body" idx="1"/>
          </p:nvPr>
        </p:nvSpPr>
        <p:spPr>
          <a:xfrm>
            <a:off x="571500" y="1943101"/>
            <a:ext cx="8001000" cy="4714875"/>
          </a:xfrm>
        </p:spPr>
        <p:txBody>
          <a:bodyPr/>
          <a:lstStyle/>
          <a:p>
            <a:pPr marL="428625" indent="-428625" eaLnBrk="1" hangingPunct="1">
              <a:lnSpc>
                <a:spcPct val="85000"/>
              </a:lnSpc>
              <a:spcBef>
                <a:spcPct val="0"/>
              </a:spcBef>
              <a:buAutoNum type="arabicPeriod" startAt="5"/>
            </a:pPr>
            <a:r>
              <a:rPr lang="en-US" sz="2250" dirty="0">
                <a:cs typeface="Arial" charset="0"/>
              </a:rPr>
              <a:t>Identified issues and allegations that </a:t>
            </a:r>
            <a:r>
              <a:rPr lang="en-US" sz="2250" i="1" dirty="0">
                <a:cs typeface="Arial" charset="0"/>
              </a:rPr>
              <a:t>are not appropriate for the IG</a:t>
            </a:r>
            <a:r>
              <a:rPr lang="en-US" sz="2250" dirty="0">
                <a:cs typeface="Arial" charset="0"/>
              </a:rPr>
              <a:t> and describe how the IG must process those IGARs.</a:t>
            </a:r>
          </a:p>
          <a:p>
            <a:pPr marL="428625" indent="-428625" eaLnBrk="1" hangingPunct="1">
              <a:lnSpc>
                <a:spcPct val="85000"/>
              </a:lnSpc>
              <a:spcBef>
                <a:spcPct val="0"/>
              </a:spcBef>
              <a:buAutoNum type="arabicPeriod" startAt="5"/>
            </a:pPr>
            <a:endParaRPr lang="en-US" sz="2250" dirty="0">
              <a:cs typeface="Arial" charset="0"/>
            </a:endParaRPr>
          </a:p>
          <a:p>
            <a:pPr marL="428625" indent="-428625" eaLnBrk="1" hangingPunct="1">
              <a:lnSpc>
                <a:spcPct val="85000"/>
              </a:lnSpc>
              <a:spcBef>
                <a:spcPct val="0"/>
              </a:spcBef>
              <a:buFontTx/>
              <a:buAutoNum type="arabicPeriod" startAt="5"/>
            </a:pPr>
            <a:r>
              <a:rPr lang="en-US" sz="2250" dirty="0">
                <a:ea typeface="Times New Roman" panose="02020603050405020304" pitchFamily="18" charset="0"/>
                <a:cs typeface="Times New Roman" panose="02020603050405020304" pitchFamily="18" charset="0"/>
              </a:rPr>
              <a:t>Described the actions an IG should take upon receiving an allegation against a senior official.</a:t>
            </a:r>
          </a:p>
          <a:p>
            <a:pPr marL="428625" indent="-428625" eaLnBrk="1" hangingPunct="1">
              <a:lnSpc>
                <a:spcPct val="85000"/>
              </a:lnSpc>
              <a:spcBef>
                <a:spcPct val="0"/>
              </a:spcBef>
              <a:buAutoNum type="arabicPeriod" startAt="5"/>
            </a:pPr>
            <a:endParaRPr lang="en-US" sz="2250" dirty="0"/>
          </a:p>
          <a:p>
            <a:pPr marL="428625" indent="-428625" eaLnBrk="1" hangingPunct="1">
              <a:lnSpc>
                <a:spcPct val="85000"/>
              </a:lnSpc>
              <a:spcBef>
                <a:spcPct val="0"/>
              </a:spcBef>
              <a:buAutoNum type="arabicPeriod" startAt="5"/>
            </a:pPr>
            <a:r>
              <a:rPr lang="en-US" sz="2250" dirty="0"/>
              <a:t>Described the </a:t>
            </a:r>
            <a:r>
              <a:rPr lang="en-US" sz="2250" i="1" dirty="0"/>
              <a:t>commander’s role</a:t>
            </a:r>
            <a:r>
              <a:rPr lang="en-US" sz="2250" dirty="0"/>
              <a:t> in receiving and resolving </a:t>
            </a:r>
            <a:r>
              <a:rPr lang="en-US" sz="2250" i="1" dirty="0"/>
              <a:t>non-support cases </a:t>
            </a:r>
            <a:r>
              <a:rPr lang="en-US" sz="2250" dirty="0"/>
              <a:t>in accordance with Army Regulation (AR) 608-99.</a:t>
            </a:r>
          </a:p>
          <a:p>
            <a:pPr marL="428625" indent="-428625" eaLnBrk="1" hangingPunct="1">
              <a:lnSpc>
                <a:spcPct val="85000"/>
              </a:lnSpc>
              <a:spcBef>
                <a:spcPct val="0"/>
              </a:spcBef>
              <a:buAutoNum type="arabicPeriod" startAt="5"/>
            </a:pPr>
            <a:endParaRPr lang="en-US" sz="2250" dirty="0"/>
          </a:p>
          <a:p>
            <a:pPr marL="428625" indent="-428625" eaLnBrk="1" hangingPunct="1">
              <a:lnSpc>
                <a:spcPct val="85000"/>
              </a:lnSpc>
              <a:spcBef>
                <a:spcPct val="0"/>
              </a:spcBef>
              <a:buAutoNum type="arabicPeriod" startAt="5"/>
            </a:pPr>
            <a:r>
              <a:rPr lang="en-US" sz="2250" dirty="0"/>
              <a:t>Described the </a:t>
            </a:r>
            <a:r>
              <a:rPr lang="en-US" sz="2250" i="1" dirty="0"/>
              <a:t>IG’s role in receiving and resolving non-support cases </a:t>
            </a:r>
            <a:r>
              <a:rPr lang="en-US" sz="2250" dirty="0"/>
              <a:t>in accordance with AR 20-1.</a:t>
            </a:r>
          </a:p>
          <a:p>
            <a:pPr marL="428625" indent="-428625" eaLnBrk="1" hangingPunct="1">
              <a:lnSpc>
                <a:spcPct val="85000"/>
              </a:lnSpc>
              <a:spcBef>
                <a:spcPct val="0"/>
              </a:spcBef>
              <a:buAutoNum type="arabicPeriod" startAt="5"/>
            </a:pPr>
            <a:endParaRPr lang="en-US" sz="2250" dirty="0"/>
          </a:p>
          <a:p>
            <a:pPr marL="428625" indent="-428625" eaLnBrk="1" hangingPunct="1">
              <a:lnSpc>
                <a:spcPct val="85000"/>
              </a:lnSpc>
              <a:spcBef>
                <a:spcPct val="0"/>
              </a:spcBef>
              <a:buAutoNum type="arabicPeriod" startAt="5"/>
            </a:pPr>
            <a:r>
              <a:rPr lang="en-US" sz="2250" dirty="0"/>
              <a:t>Described the actions an IG should take when a complainant </a:t>
            </a:r>
            <a:r>
              <a:rPr lang="en-US" sz="2250" i="1" dirty="0"/>
              <a:t>withdraws a complaint</a:t>
            </a:r>
            <a:r>
              <a:rPr lang="en-US" sz="2250" dirty="0"/>
              <a:t>.</a:t>
            </a:r>
          </a:p>
          <a:p>
            <a:pPr marL="0" indent="0" eaLnBrk="1" hangingPunct="1">
              <a:spcBef>
                <a:spcPct val="0"/>
              </a:spcBef>
              <a:buNone/>
            </a:pPr>
            <a:endParaRPr lang="en-US" sz="2250" dirty="0"/>
          </a:p>
          <a:p>
            <a:pPr marL="436067" indent="-436067" eaLnBrk="1" hangingPunct="1">
              <a:spcBef>
                <a:spcPct val="0"/>
              </a:spcBef>
              <a:buFont typeface="Wingdings" pitchFamily="2" charset="2"/>
              <a:buAutoNum type="arabicPeriod" startAt="4"/>
            </a:pPr>
            <a:endParaRPr lang="en-US" sz="2250" u="sng" dirty="0"/>
          </a:p>
        </p:txBody>
      </p:sp>
      <p:sp>
        <p:nvSpPr>
          <p:cNvPr id="4" name="Rectangle 2">
            <a:extLst>
              <a:ext uri="{FF2B5EF4-FFF2-40B4-BE49-F238E27FC236}">
                <a16:creationId xmlns:a16="http://schemas.microsoft.com/office/drawing/2014/main" id="{B7F16CB9-93FB-EB3B-D42E-10F14310E842}"/>
              </a:ext>
            </a:extLst>
          </p:cNvPr>
          <p:cNvSpPr>
            <a:spLocks noGrp="1" noChangeArrowheads="1"/>
          </p:cNvSpPr>
          <p:nvPr>
            <p:ph type="title"/>
          </p:nvPr>
        </p:nvSpPr>
        <p:spPr>
          <a:xfrm>
            <a:off x="1143001" y="457795"/>
            <a:ext cx="6786563" cy="1143000"/>
          </a:xfrm>
        </p:spPr>
        <p:txBody>
          <a:bodyPr/>
          <a:lstStyle/>
          <a:p>
            <a:pPr eaLnBrk="1" hangingPunct="1"/>
            <a:r>
              <a:rPr lang="en-US" sz="3750" dirty="0"/>
              <a:t>Summary</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U.S. Army Inspector General School   </a:t>
            </a:r>
            <a:fld id="{BB3F91D9-94CB-4BB3-8C6D-643B9FDCE3D6}" type="slidenum">
              <a:rPr lang="en-US" smtClean="0"/>
              <a:pPr/>
              <a:t>92</a:t>
            </a:fld>
            <a:endParaRPr lang="en-US"/>
          </a:p>
        </p:txBody>
      </p:sp>
      <p:sp>
        <p:nvSpPr>
          <p:cNvPr id="13316" name="Rectangle 3"/>
          <p:cNvSpPr>
            <a:spLocks noGrp="1" noChangeArrowheads="1"/>
          </p:cNvSpPr>
          <p:nvPr>
            <p:ph type="body" idx="1"/>
          </p:nvPr>
        </p:nvSpPr>
        <p:spPr>
          <a:xfrm>
            <a:off x="571500" y="2021980"/>
            <a:ext cx="8001000" cy="4707433"/>
          </a:xfrm>
        </p:spPr>
        <p:txBody>
          <a:bodyPr/>
          <a:lstStyle/>
          <a:p>
            <a:pPr marL="639961" indent="-639961" eaLnBrk="1" hangingPunct="1">
              <a:lnSpc>
                <a:spcPct val="85000"/>
              </a:lnSpc>
              <a:spcBef>
                <a:spcPct val="0"/>
              </a:spcBef>
              <a:buFont typeface="Wingdings" pitchFamily="2" charset="2"/>
              <a:buAutoNum type="arabicPeriod" startAt="10"/>
            </a:pPr>
            <a:r>
              <a:rPr lang="en-US" sz="2625" dirty="0"/>
              <a:t>Described what constitutes an </a:t>
            </a:r>
            <a:r>
              <a:rPr lang="en-US" sz="2625" i="1" dirty="0"/>
              <a:t>untimely IGAR </a:t>
            </a:r>
            <a:r>
              <a:rPr lang="en-US" sz="2625" dirty="0"/>
              <a:t>and the procedures for processing an untimely IGAR. </a:t>
            </a:r>
            <a:endParaRPr lang="en-US" sz="2438" dirty="0">
              <a:latin typeface="Arial" panose="020B0604020202020204" pitchFamily="34" charset="0"/>
            </a:endParaRPr>
          </a:p>
          <a:p>
            <a:pPr marL="639961" indent="-639961" eaLnBrk="1" hangingPunct="1">
              <a:lnSpc>
                <a:spcPct val="85000"/>
              </a:lnSpc>
              <a:spcBef>
                <a:spcPct val="0"/>
              </a:spcBef>
              <a:buFont typeface="Wingdings" pitchFamily="2" charset="2"/>
              <a:buAutoNum type="arabicPeriod" startAt="10"/>
            </a:pPr>
            <a:endParaRPr lang="en-US" sz="2438" dirty="0">
              <a:latin typeface="Arial" panose="020B0604020202020204" pitchFamily="34" charset="0"/>
            </a:endParaRPr>
          </a:p>
          <a:p>
            <a:pPr marL="639961" indent="-639961" eaLnBrk="1" hangingPunct="1">
              <a:lnSpc>
                <a:spcPct val="85000"/>
              </a:lnSpc>
              <a:spcBef>
                <a:spcPct val="0"/>
              </a:spcBef>
              <a:buFont typeface="Wingdings" pitchFamily="2" charset="2"/>
              <a:buAutoNum type="arabicPeriod" startAt="10"/>
            </a:pPr>
            <a:r>
              <a:rPr lang="en-US" sz="2438" dirty="0">
                <a:latin typeface="Arial" panose="020B0604020202020204" pitchFamily="34" charset="0"/>
              </a:rPr>
              <a:t>Identified what records a </a:t>
            </a:r>
            <a:r>
              <a:rPr lang="en-US" sz="2438" i="1" dirty="0">
                <a:latin typeface="Arial" panose="020B0604020202020204" pitchFamily="34" charset="0"/>
              </a:rPr>
              <a:t>local IG </a:t>
            </a:r>
            <a:r>
              <a:rPr lang="en-US" sz="2438" dirty="0">
                <a:latin typeface="Arial" panose="020B0604020202020204" pitchFamily="34" charset="0"/>
              </a:rPr>
              <a:t>may release, to whom, and for what purpose. </a:t>
            </a:r>
            <a:br>
              <a:rPr lang="en-US" sz="2438" dirty="0">
                <a:cs typeface="Times New Roman" pitchFamily="18" charset="0"/>
              </a:rPr>
            </a:br>
            <a:endParaRPr lang="en-US" sz="2438" dirty="0">
              <a:cs typeface="Times New Roman" pitchFamily="18" charset="0"/>
            </a:endParaRPr>
          </a:p>
          <a:p>
            <a:pPr marL="639961" indent="-639961" eaLnBrk="1" hangingPunct="1">
              <a:lnSpc>
                <a:spcPct val="85000"/>
              </a:lnSpc>
              <a:spcBef>
                <a:spcPct val="0"/>
              </a:spcBef>
              <a:buFont typeface="Wingdings" pitchFamily="2" charset="2"/>
              <a:buAutoNum type="arabicPeriod" startAt="10"/>
            </a:pPr>
            <a:r>
              <a:rPr lang="en-US" sz="2438" dirty="0">
                <a:cs typeface="Times New Roman" pitchFamily="18" charset="0"/>
              </a:rPr>
              <a:t>Identified who is authorized to release IG records for </a:t>
            </a:r>
            <a:r>
              <a:rPr lang="en-US" sz="2438" i="1" dirty="0">
                <a:cs typeface="Times New Roman" pitchFamily="18" charset="0"/>
              </a:rPr>
              <a:t>adverse action</a:t>
            </a:r>
            <a:r>
              <a:rPr lang="en-US" sz="2438" dirty="0">
                <a:cs typeface="Times New Roman" pitchFamily="18" charset="0"/>
              </a:rPr>
              <a:t>.</a:t>
            </a:r>
          </a:p>
          <a:p>
            <a:pPr marL="639961" indent="-639961" eaLnBrk="1" hangingPunct="1">
              <a:lnSpc>
                <a:spcPct val="85000"/>
              </a:lnSpc>
              <a:spcBef>
                <a:spcPct val="0"/>
              </a:spcBef>
              <a:buFont typeface="Wingdings" pitchFamily="2" charset="2"/>
              <a:buAutoNum type="arabicPeriod" startAt="10"/>
            </a:pPr>
            <a:endParaRPr lang="en-US" sz="2438" dirty="0"/>
          </a:p>
          <a:p>
            <a:pPr marL="639961" indent="-639961" eaLnBrk="1" hangingPunct="1">
              <a:lnSpc>
                <a:spcPct val="85000"/>
              </a:lnSpc>
              <a:spcBef>
                <a:spcPct val="0"/>
              </a:spcBef>
              <a:buFont typeface="Wingdings" pitchFamily="2" charset="2"/>
              <a:buAutoNum type="arabicPeriod" startAt="10"/>
            </a:pPr>
            <a:r>
              <a:rPr lang="en-US" sz="2438" dirty="0">
                <a:cs typeface="Times New Roman" pitchFamily="18" charset="0"/>
              </a:rPr>
              <a:t>Identified who is authorized to release IG records </a:t>
            </a:r>
            <a:r>
              <a:rPr lang="en-US" sz="2438" i="1" dirty="0">
                <a:cs typeface="Times New Roman" pitchFamily="18" charset="0"/>
              </a:rPr>
              <a:t>outside of DA channels </a:t>
            </a:r>
            <a:r>
              <a:rPr lang="en-US" sz="2438" dirty="0">
                <a:cs typeface="Times New Roman" pitchFamily="18" charset="0"/>
              </a:rPr>
              <a:t>for non-official use and how to process a </a:t>
            </a:r>
            <a:r>
              <a:rPr lang="en-US" sz="2438" i="1" dirty="0">
                <a:cs typeface="Times New Roman" pitchFamily="18" charset="0"/>
              </a:rPr>
              <a:t>Freedom of Information Act (FOIA) request</a:t>
            </a:r>
            <a:r>
              <a:rPr lang="en-US" sz="2438" dirty="0">
                <a:cs typeface="Times New Roman" pitchFamily="18" charset="0"/>
              </a:rPr>
              <a:t>.</a:t>
            </a:r>
          </a:p>
        </p:txBody>
      </p:sp>
      <p:sp>
        <p:nvSpPr>
          <p:cNvPr id="4" name="Rectangle 2">
            <a:extLst>
              <a:ext uri="{FF2B5EF4-FFF2-40B4-BE49-F238E27FC236}">
                <a16:creationId xmlns:a16="http://schemas.microsoft.com/office/drawing/2014/main" id="{E038C5BB-565C-BCA0-4C1A-75A3C1DEFAC0}"/>
              </a:ext>
            </a:extLst>
          </p:cNvPr>
          <p:cNvSpPr>
            <a:spLocks noGrp="1" noChangeArrowheads="1"/>
          </p:cNvSpPr>
          <p:nvPr>
            <p:ph type="title"/>
          </p:nvPr>
        </p:nvSpPr>
        <p:spPr>
          <a:xfrm>
            <a:off x="1143001" y="457795"/>
            <a:ext cx="6786563" cy="1143000"/>
          </a:xfrm>
        </p:spPr>
        <p:txBody>
          <a:bodyPr/>
          <a:lstStyle/>
          <a:p>
            <a:pPr eaLnBrk="1" hangingPunct="1"/>
            <a:r>
              <a:rPr lang="en-US" sz="3750" dirty="0"/>
              <a:t>Summary</a:t>
            </a:r>
          </a:p>
        </p:txBody>
      </p:sp>
    </p:spTree>
  </p:cSld>
  <p:clrMapOvr>
    <a:masterClrMapping/>
  </p:clrMapOvr>
  <p:transition/>
</p:sld>
</file>

<file path=ppt/theme/theme1.xml><?xml version="1.0" encoding="utf-8"?>
<a:theme xmlns:a="http://schemas.openxmlformats.org/drawingml/2006/main" name="TIGU Chart Template">
  <a:themeElements>
    <a:clrScheme name="TIGU Chart Template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TIGU Char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TIGU Chart Template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TIGU Chart Template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TIGU Chart Template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44824</TotalTime>
  <Pages>99</Pages>
  <Words>7574</Words>
  <Application>Microsoft Office PowerPoint</Application>
  <PresentationFormat>Custom</PresentationFormat>
  <Paragraphs>1152</Paragraphs>
  <Slides>92</Slides>
  <Notes>86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Arial Black</vt:lpstr>
      <vt:lpstr>Times New Roman</vt:lpstr>
      <vt:lpstr>Verdana</vt:lpstr>
      <vt:lpstr>Wingdings</vt:lpstr>
      <vt:lpstr>TIGU Chart Template</vt:lpstr>
      <vt:lpstr>The Inspector General Assistance Function</vt:lpstr>
      <vt:lpstr>Administrative Notes</vt:lpstr>
      <vt:lpstr>Assistance Materials</vt:lpstr>
      <vt:lpstr>A Few Key Acronyms</vt:lpstr>
      <vt:lpstr>References</vt:lpstr>
      <vt:lpstr>Terminal Learning Objective</vt:lpstr>
      <vt:lpstr>Knowledge ELOs</vt:lpstr>
      <vt:lpstr>Knowledge ELOs</vt:lpstr>
      <vt:lpstr>Knowledge ELOs</vt:lpstr>
      <vt:lpstr>Application ELOs</vt:lpstr>
      <vt:lpstr>PowerPoint Presentation</vt:lpstr>
      <vt:lpstr>PowerPoint Presentation</vt:lpstr>
      <vt:lpstr>“They Said it Couldn’t Sink”</vt:lpstr>
      <vt:lpstr>PowerPoint Presentation</vt:lpstr>
      <vt:lpstr>Inspectors General Categories and Duties</vt:lpstr>
      <vt:lpstr>“Other” IG Categories</vt:lpstr>
      <vt:lpstr>PowerPoint Presentation</vt:lpstr>
      <vt:lpstr>PowerPoint Presentation</vt:lpstr>
      <vt:lpstr>The Assistance Function</vt:lpstr>
      <vt:lpstr>The Assistance Function</vt:lpstr>
      <vt:lpstr> Inspector General Action Request  </vt:lpstr>
      <vt:lpstr>Who can Submit an IGAR?</vt:lpstr>
      <vt:lpstr>PowerPoint Presentation</vt:lpstr>
      <vt:lpstr>PowerPoint Presentation</vt:lpstr>
      <vt:lpstr>Check on Learning</vt:lpstr>
      <vt:lpstr> IG Confidentiality</vt:lpstr>
      <vt:lpstr>Triangle of Confidentiality</vt:lpstr>
      <vt:lpstr>Triangle of Confidentiality Clarification: AR 20-1, paragraph 1-7f (5) and 1-13</vt:lpstr>
      <vt:lpstr>Inspector General / CSM Relationship</vt:lpstr>
      <vt:lpstr>Third-Party IGARs</vt:lpstr>
      <vt:lpstr>Check on Learning</vt:lpstr>
      <vt:lpstr>IG Records</vt:lpstr>
      <vt:lpstr>What is an IG Record?</vt:lpstr>
      <vt:lpstr>     Nature of IG Records</vt:lpstr>
      <vt:lpstr>Release of IG Records –  For Official Use Within Dept. of the Army</vt:lpstr>
      <vt:lpstr>Release of IG Information Within Dept. of the Army</vt:lpstr>
      <vt:lpstr>IG Records for  Adverse Action</vt:lpstr>
      <vt:lpstr>IG Records for  Adverse Action</vt:lpstr>
      <vt:lpstr>IG Records  Release Authority</vt:lpstr>
      <vt:lpstr>Release of IG Records Outside Dept. of the Army</vt:lpstr>
      <vt:lpstr>Requests From the Media</vt:lpstr>
      <vt:lpstr>Freedom of Information Act (FOIA) Request</vt:lpstr>
      <vt:lpstr>Freedom of Information Act (FOIA) Request</vt:lpstr>
      <vt:lpstr>PowerPoint Presentation</vt:lpstr>
      <vt:lpstr>PowerPoint Presentation</vt:lpstr>
      <vt:lpstr>PowerPoint Presentation</vt:lpstr>
      <vt:lpstr>Keys to Success</vt:lpstr>
      <vt:lpstr>Check on Learning</vt:lpstr>
      <vt:lpstr>Check on Learning</vt:lpstr>
      <vt:lpstr>The IG Assistance Function</vt:lpstr>
      <vt:lpstr>STEP 2  Determine IG Appropriateness</vt:lpstr>
      <vt:lpstr>Not Local IG Appropriate Senior Official Allegations</vt:lpstr>
      <vt:lpstr>Not Local IG Appropriate Professional Allegations</vt:lpstr>
      <vt:lpstr>Not Local IG Appropriate  Intelligence Activities</vt:lpstr>
      <vt:lpstr>Intelligence Activities / Systems IGARs Processing</vt:lpstr>
      <vt:lpstr>Not IG Appropriate</vt:lpstr>
      <vt:lpstr>Not IG Appropriate… But… Family Non-support </vt:lpstr>
      <vt:lpstr>PowerPoint Presentation</vt:lpstr>
      <vt:lpstr> Not IG Appropriate  Private Indebtedness  </vt:lpstr>
      <vt:lpstr>PowerPoint Presentation</vt:lpstr>
      <vt:lpstr>Processing IGARs Not Appropriate for IGs </vt:lpstr>
      <vt:lpstr>Civilian IGARs Usually Not IG Appropriate </vt:lpstr>
      <vt:lpstr>Civilian IGARs which May Be IG Appropriate</vt:lpstr>
      <vt:lpstr>Civilian IGARs</vt:lpstr>
      <vt:lpstr>IG Decision Matrix  for DoD Civilian Complaints</vt:lpstr>
      <vt:lpstr>Check on Learning</vt:lpstr>
      <vt:lpstr>Check on Learning</vt:lpstr>
      <vt:lpstr>Miscellaneous</vt:lpstr>
      <vt:lpstr>Request to Withdraw a Complaint</vt:lpstr>
      <vt:lpstr>Untimely IGARs</vt:lpstr>
      <vt:lpstr>Untimely IGARs</vt:lpstr>
      <vt:lpstr>Untimely IGARs</vt:lpstr>
      <vt:lpstr>Untimely IGARs</vt:lpstr>
      <vt:lpstr>Timeliness</vt:lpstr>
      <vt:lpstr>Habitual Complainants</vt:lpstr>
      <vt:lpstr>Misusers of the IG System</vt:lpstr>
      <vt:lpstr>Morale Assessments</vt:lpstr>
      <vt:lpstr>Congressionals</vt:lpstr>
      <vt:lpstr>Congressional Correspondence Flowchart: Command Channels</vt:lpstr>
      <vt:lpstr>Congressional Correspondence Flowchart: IG Channels</vt:lpstr>
      <vt:lpstr>Congressional Correspondence Flowchart: National  Guard IG (Federal Matters)</vt:lpstr>
      <vt:lpstr>Congressional Correspondence Flowchart: National  Guard IG (State Matters)</vt:lpstr>
      <vt:lpstr>Coordination -- How to Prevent Duplication of Work</vt:lpstr>
      <vt:lpstr>White House (Presidential)</vt:lpstr>
      <vt:lpstr>White House Correspondence Flowchart: IG Channels</vt:lpstr>
      <vt:lpstr>Department of Defense Hotline</vt:lpstr>
      <vt:lpstr>DoD Hotline Case (Action) Flowchart: IG Channels</vt:lpstr>
      <vt:lpstr>DoD Hotline Case (Information) Flowchart: IG Channels</vt:lpstr>
      <vt:lpstr>Check on Learning</vt:lpstr>
      <vt:lpstr>PowerPoint Presentation</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INSPECTOR GENERAL ACTION REQUEST                      SYSTEM OVERVIEW</dc:title>
  <dc:creator>DAIG</dc:creator>
  <cp:lastModifiedBy>Odhner, Bronwyn B COL USARMY HQDA OTIG (USA)</cp:lastModifiedBy>
  <cp:revision>1909</cp:revision>
  <cp:lastPrinted>2023-07-13T19:06:16Z</cp:lastPrinted>
  <dcterms:created xsi:type="dcterms:W3CDTF">1996-12-02T13:03:20Z</dcterms:created>
  <dcterms:modified xsi:type="dcterms:W3CDTF">2025-11-18T19:54:15Z</dcterms:modified>
</cp:coreProperties>
</file>